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F9ED"/>
    <a:srgbClr val="E8F4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E5DE2A-8433-4FBD-85F1-5FE9B8346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4E86F1-7679-4003-8793-8441081A22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660629-AC19-4917-BD2F-25FCF2CE9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028A-0AE0-46E3-B58D-CE57644BE65E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B1002B-F1D0-42E9-8F2C-5FA418027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F627C3-23C9-4356-BAFE-E37B06475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DC1-F11B-40AD-971A-CBD17C88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737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0A9219-69F6-4B62-B5E4-208025866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6DB695-B14E-4974-B56D-6E4D751C0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AF9384-F2EA-444C-92CE-7E19DD0FC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028A-0AE0-46E3-B58D-CE57644BE65E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0A146F-CA36-447B-A202-4863EDED2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A5357D-9BCB-43F1-BB15-ED4CFFF20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DC1-F11B-40AD-971A-CBD17C88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706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2756D7-225F-46B8-A587-557C9C33B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57ED85-4345-47F5-94D7-2DBD476B6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6BA903-7AEB-477A-BDA0-963FC6C73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028A-0AE0-46E3-B58D-CE57644BE65E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A175AF-6B31-4D83-9431-041C94CDF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02A309-6CBF-4AFE-9633-D6AB9E727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DC1-F11B-40AD-971A-CBD17C88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175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B6FD5-AFD4-43E3-838A-3BC5A65E0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43E80A-8961-4004-84CF-CCCF46D302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1362ED-650F-4F5F-851B-912648690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BB554E-62FF-46E7-998B-D5A7C3D2E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028A-0AE0-46E3-B58D-CE57644BE65E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DE8F7C-12F7-47C1-8E16-47452BDA9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4ABA2E-8C76-4E21-B154-03515DB4B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DC1-F11B-40AD-971A-CBD17C88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458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107CD0-1B6A-418B-BF43-DBC1BD3CE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F3E57B-8AB7-4AF6-9F32-08184D7B5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58F358-C0D6-4948-94D1-8706806E3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712050C-1270-4BA8-9322-935F074AE9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7F52466-4AE4-4951-8EDD-B15950C8F6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7714514-51A2-4F92-B9C0-EA91EC7C0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028A-0AE0-46E3-B58D-CE57644BE65E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3BE746F-B2C9-45BF-A599-072A17B92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1044C4E-0ACB-4EFC-83B7-681DFC97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DC1-F11B-40AD-971A-CBD17C88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410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37E49-36EA-4E9F-B2DC-AF4E2D1C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EB0ED24-34F4-4D9A-8C6D-1E9CD3A85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028A-0AE0-46E3-B58D-CE57644BE65E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BE4A297-F86E-47B7-89B9-800970CDD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FF9C1B-CFFD-4D83-82DB-7DA30D415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DC1-F11B-40AD-971A-CBD17C88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129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BF9931A-A3B1-4674-98EC-80C3901BD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028A-0AE0-46E3-B58D-CE57644BE65E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ED1564C-99F1-4AEE-986B-9ADCFFD87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18E70D0-88E4-4337-8316-4B97B58F9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DC1-F11B-40AD-971A-CBD17C88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05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CCC9D9-723B-44DB-AC77-95E13BB0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D942FD-C05D-4D60-B773-7677E33EF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11E802-DF1A-4E7A-8741-36B2FD006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66A5C4-A7F0-46BF-A04F-545FDA08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028A-0AE0-46E3-B58D-CE57644BE65E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16EE3B-F2D6-4A5D-AFDE-E2BE2C90C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7DAF21-13FD-408A-8B31-B42583EE5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DC1-F11B-40AD-971A-CBD17C88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414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B5088-3B9D-420E-A54C-3EB74ED7D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2B0E2AE-4E7F-4296-A75B-42AC77C086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2EE7FD5-0B75-4345-8928-57851F667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493AEF-48FC-4E9E-AA47-BDF4A854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028A-0AE0-46E3-B58D-CE57644BE65E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AC95EB-19E1-457D-8430-0F3EFE46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2461F2-1937-4AB0-B67A-6DA498E99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DC1-F11B-40AD-971A-CBD17C88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347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9BDA39-D24E-4368-929B-7C672CCC2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73A47C-8AAA-48CD-A80E-A9ED2BEABC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7DFD9A-B61F-4D6A-9B5B-DD2442730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028A-0AE0-46E3-B58D-CE57644BE65E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42D0B4-EBDF-45FB-8723-6033C413C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4071EB-F30F-4FCD-9ABC-FE9843FD7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DC1-F11B-40AD-971A-CBD17C88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461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A4798C6-0884-4959-B90F-534CF30DA9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C629FC-9708-4797-AB3B-E4723C45E2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2A90DD-C6E8-4C2A-8567-93EE67F46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028A-0AE0-46E3-B58D-CE57644BE65E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C2C813-3C41-458B-B5AC-F02273A2E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59333D-E5C9-4A3C-A70B-EC78BC8C2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D5DC1-F11B-40AD-971A-CBD17C88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78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917816-05B1-4BC2-A88E-530A037A8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0E0E00-75B9-4195-84E9-9208E6050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9519F2-A335-4091-A993-5BB75E658E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2028A-0AE0-46E3-B58D-CE57644BE65E}" type="datetimeFigureOut">
              <a:rPr lang="ru-RU" smtClean="0"/>
              <a:t>01.10.2025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DA0905-6D6B-4238-B442-1A70BD3B57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45EEB9-902C-455B-A023-6639AF0414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D5DC1-F11B-40AD-971A-CBD17C8826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623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6.jpe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12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28.png"/><Relationship Id="rId5" Type="http://schemas.openxmlformats.org/officeDocument/2006/relationships/image" Target="../media/image30.png"/><Relationship Id="rId10" Type="http://schemas.openxmlformats.org/officeDocument/2006/relationships/image" Target="../media/image27.png"/><Relationship Id="rId4" Type="http://schemas.openxmlformats.org/officeDocument/2006/relationships/image" Target="../media/image29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31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2.png"/><Relationship Id="rId5" Type="http://schemas.openxmlformats.org/officeDocument/2006/relationships/image" Target="../media/image35.png"/><Relationship Id="rId15" Type="http://schemas.openxmlformats.org/officeDocument/2006/relationships/image" Target="../media/image41.png"/><Relationship Id="rId10" Type="http://schemas.openxmlformats.org/officeDocument/2006/relationships/image" Target="../media/image4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088FB8-0166-4978-A4D5-26A582C3C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107" y="-154259"/>
            <a:ext cx="1380893" cy="1380893"/>
          </a:xfrm>
          <a:prstGeom prst="rect">
            <a:avLst/>
          </a:prstGeom>
          <a:effectLst>
            <a:glow rad="50800">
              <a:srgbClr val="00B050">
                <a:alpha val="40000"/>
              </a:srgbClr>
            </a:glo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117BD10-31F1-42CA-931A-2E649534F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136" y="-637822"/>
            <a:ext cx="7821727" cy="7495822"/>
          </a:xfrm>
          <a:prstGeom prst="rect">
            <a:avLst/>
          </a:prstGeom>
        </p:spPr>
      </p:pic>
      <p:pic>
        <p:nvPicPr>
          <p:cNvPr id="12" name="Рисунок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6FB605F-8193-4EF5-9169-1EE7F8F34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353" y="4784758"/>
            <a:ext cx="1577873" cy="7448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D4337D1-1B7C-42C1-844C-50E9962A9088}"/>
              </a:ext>
            </a:extLst>
          </p:cNvPr>
          <p:cNvSpPr txBox="1"/>
          <p:nvPr/>
        </p:nvSpPr>
        <p:spPr>
          <a:xfrm>
            <a:off x="3953233" y="2667573"/>
            <a:ext cx="41801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Обучение грамоте.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Урок 1. </a:t>
            </a:r>
          </a:p>
        </p:txBody>
      </p:sp>
    </p:spTree>
    <p:extLst>
      <p:ext uri="{BB962C8B-B14F-4D97-AF65-F5344CB8AC3E}">
        <p14:creationId xmlns:p14="http://schemas.microsoft.com/office/powerpoint/2010/main" val="2924588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лачко с текстом: овальное 6">
            <a:extLst>
              <a:ext uri="{FF2B5EF4-FFF2-40B4-BE49-F238E27FC236}">
                <a16:creationId xmlns:a16="http://schemas.microsoft.com/office/drawing/2014/main" id="{FCE823E5-D9D1-4D66-9C23-6F4ED9285514}"/>
              </a:ext>
            </a:extLst>
          </p:cNvPr>
          <p:cNvSpPr/>
          <p:nvPr/>
        </p:nvSpPr>
        <p:spPr>
          <a:xfrm>
            <a:off x="6518698" y="565187"/>
            <a:ext cx="4292409" cy="3210716"/>
          </a:xfrm>
          <a:prstGeom prst="wedgeEllipseCallout">
            <a:avLst/>
          </a:prstGeom>
          <a:solidFill>
            <a:srgbClr val="E3F9E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Привет! Я Петя-</a:t>
            </a:r>
            <a:r>
              <a:rPr lang="ru-RU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Буквоежка</a:t>
            </a: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, а это мой друг Жук-</a:t>
            </a:r>
            <a:r>
              <a:rPr lang="ru-RU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Буквоеж</a:t>
            </a: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. Сегодня мы определим, что надо знать, чтобы отправится в школу!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2E1C7B1-3255-4BC7-B114-19B888BCAE60}"/>
              </a:ext>
            </a:extLst>
          </p:cNvPr>
          <p:cNvSpPr/>
          <p:nvPr/>
        </p:nvSpPr>
        <p:spPr>
          <a:xfrm>
            <a:off x="3712602" y="343760"/>
            <a:ext cx="4627002" cy="391885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Давай знакомиться?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C76456-DD99-4E36-957F-ED6D385A2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152" y="1412279"/>
            <a:ext cx="5445721" cy="54457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0179AF-F31E-4231-B07B-56EB838F1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556" y="2086622"/>
            <a:ext cx="3041698" cy="3041698"/>
          </a:xfrm>
          <a:prstGeom prst="rect">
            <a:avLst/>
          </a:prstGeom>
        </p:spPr>
      </p:pic>
      <p:pic>
        <p:nvPicPr>
          <p:cNvPr id="8" name="Рисунок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0A8E017-3297-4C81-8A4B-24695535E2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243" y="6325173"/>
            <a:ext cx="918960" cy="43381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61B532-7F81-45BE-BB68-C6359FA2E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107" y="-154259"/>
            <a:ext cx="1380893" cy="1380893"/>
          </a:xfrm>
          <a:prstGeom prst="rect">
            <a:avLst/>
          </a:prstGeom>
          <a:effectLst>
            <a:glow rad="50800">
              <a:srgbClr val="00B050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703241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лачко с текстом: овальное 2">
            <a:extLst>
              <a:ext uri="{FF2B5EF4-FFF2-40B4-BE49-F238E27FC236}">
                <a16:creationId xmlns:a16="http://schemas.microsoft.com/office/drawing/2014/main" id="{20E9665A-EE9F-4393-AD22-74BE088B7693}"/>
              </a:ext>
            </a:extLst>
          </p:cNvPr>
          <p:cNvSpPr/>
          <p:nvPr/>
        </p:nvSpPr>
        <p:spPr>
          <a:xfrm>
            <a:off x="6298245" y="797521"/>
            <a:ext cx="4568562" cy="2935709"/>
          </a:xfrm>
          <a:prstGeom prst="wedgeEllipseCallout">
            <a:avLst/>
          </a:prstGeom>
          <a:solidFill>
            <a:srgbClr val="E3F9E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Я очень хочу пойти в школу, но мама говорит, что я еще не готов. Как ты думаешь чему мне стоит научиться?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83401D4-4356-4BFB-856B-59ED79A3E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821" y="1756039"/>
            <a:ext cx="5101961" cy="5101961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4875824-D51A-43AF-886B-CA9678C80609}"/>
              </a:ext>
            </a:extLst>
          </p:cNvPr>
          <p:cNvSpPr/>
          <p:nvPr/>
        </p:nvSpPr>
        <p:spPr>
          <a:xfrm>
            <a:off x="2901329" y="343760"/>
            <a:ext cx="6985192" cy="453761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Расскажи Пете, что обязательно должны делать ученики?</a:t>
            </a:r>
          </a:p>
        </p:txBody>
      </p:sp>
      <p:pic>
        <p:nvPicPr>
          <p:cNvPr id="5" name="Рисунок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9401FD1-4693-4154-8A31-B67DB79656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243" y="6325173"/>
            <a:ext cx="918960" cy="433818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3665F55-3167-4CFD-B244-5673374FF0DF}"/>
              </a:ext>
            </a:extLst>
          </p:cNvPr>
          <p:cNvGrpSpPr/>
          <p:nvPr/>
        </p:nvGrpSpPr>
        <p:grpSpPr>
          <a:xfrm>
            <a:off x="-918196" y="4042610"/>
            <a:ext cx="4559749" cy="3035395"/>
            <a:chOff x="-918196" y="4042610"/>
            <a:chExt cx="4559749" cy="303539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B871251F-3DCD-4708-B738-36351C595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18196" y="4042610"/>
              <a:ext cx="4559749" cy="303539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EB33F199-15E3-4599-B3A2-15FCB6133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203" y="5084329"/>
              <a:ext cx="1586593" cy="951956"/>
            </a:xfrm>
            <a:prstGeom prst="rect">
              <a:avLst/>
            </a:prstGeom>
          </p:spPr>
        </p:pic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4BE0402-8419-4DFC-98D3-04AB3E104E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11" y="2245712"/>
            <a:ext cx="1792749" cy="101312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62C442F-A13E-4687-B284-D57B7F8A3A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756" y="3195243"/>
            <a:ext cx="1966809" cy="169473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E21F3FC-DB17-46CA-815D-EF90FA9D44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107" y="-154259"/>
            <a:ext cx="1380893" cy="1380893"/>
          </a:xfrm>
          <a:prstGeom prst="rect">
            <a:avLst/>
          </a:prstGeom>
          <a:effectLst>
            <a:glow rad="50800">
              <a:srgbClr val="00B050">
                <a:alpha val="40000"/>
              </a:srgbClr>
            </a:glo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1D6F4E-CA95-4EF4-AC59-3DCC985823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796" y="5156702"/>
            <a:ext cx="2833800" cy="159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879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36D9F25-4B62-4C2E-888D-2DD8ABAA1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243" y="6325173"/>
            <a:ext cx="918960" cy="433818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4F2CFFF-F828-4155-8C74-DACE71D0BEB1}"/>
              </a:ext>
            </a:extLst>
          </p:cNvPr>
          <p:cNvSpPr/>
          <p:nvPr/>
        </p:nvSpPr>
        <p:spPr>
          <a:xfrm>
            <a:off x="2509443" y="261258"/>
            <a:ext cx="7727712" cy="770021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Посмотри на картинки, выбери только те, которые относятся к обучению грамоте.</a:t>
            </a:r>
          </a:p>
          <a:p>
            <a:pPr algn="ctr"/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Жми на картинки и проверяй себя.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D15D07-2A7E-487F-A765-B6E2B2E29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998" y="699237"/>
            <a:ext cx="9809179" cy="65368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48CFBF-45EF-4E65-B0D6-39A715CB19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301" y="1409841"/>
            <a:ext cx="2241312" cy="17510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BCF2BD-07CB-4F27-A516-2C0C623F90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737" y="1672388"/>
            <a:ext cx="1460977" cy="146097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F39EA6-E1D6-4DFC-B041-F48D81DFB3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036" y="4427621"/>
            <a:ext cx="3612473" cy="20104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648A9A7-519E-4E34-B8BA-4959A944F7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845" y="4592052"/>
            <a:ext cx="1658927" cy="165892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3595AFC-79E3-4528-94CA-25AA689735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057" y="2285353"/>
            <a:ext cx="2361225" cy="23612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4981D31-A090-43CF-A5D2-F3E7897997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847" y="2445143"/>
            <a:ext cx="2041644" cy="204164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FA99F78-5B96-4524-80C1-9476960D06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125" y="1808949"/>
            <a:ext cx="2632911" cy="222334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AF8361B-D5DD-4223-8C75-BF4E7B98B5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216" y="1912994"/>
            <a:ext cx="2041644" cy="204164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1340F00-DA3A-46F7-A8DB-CCCB2A4F968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329" y="4697392"/>
            <a:ext cx="2551547" cy="162778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B277180-351A-4A4A-9240-A7D7476CCC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98" y="4623347"/>
            <a:ext cx="1751026" cy="17510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FB1477D-9BAB-4CEF-9351-97D41B7EDE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107" y="-154259"/>
            <a:ext cx="1380893" cy="1380893"/>
          </a:xfrm>
          <a:prstGeom prst="rect">
            <a:avLst/>
          </a:prstGeom>
          <a:effectLst>
            <a:glow rad="50800">
              <a:srgbClr val="00B050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92222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6C9DC568-B218-4B5F-94A4-AD6574735880}"/>
              </a:ext>
            </a:extLst>
          </p:cNvPr>
          <p:cNvSpPr/>
          <p:nvPr/>
        </p:nvSpPr>
        <p:spPr>
          <a:xfrm>
            <a:off x="2204071" y="1870051"/>
            <a:ext cx="2574185" cy="1776688"/>
          </a:xfrm>
          <a:prstGeom prst="wedgeEllipseCallout">
            <a:avLst/>
          </a:prstGeom>
          <a:solidFill>
            <a:srgbClr val="E3F9E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Ззззз</a:t>
            </a: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 сейчас расскажу</a:t>
            </a:r>
          </a:p>
        </p:txBody>
      </p:sp>
      <p:sp>
        <p:nvSpPr>
          <p:cNvPr id="4" name="Облачко с текстом: овальное 3">
            <a:extLst>
              <a:ext uri="{FF2B5EF4-FFF2-40B4-BE49-F238E27FC236}">
                <a16:creationId xmlns:a16="http://schemas.microsoft.com/office/drawing/2014/main" id="{D0B4A505-226D-4E85-8C05-8A85BCF9D7D0}"/>
              </a:ext>
            </a:extLst>
          </p:cNvPr>
          <p:cNvSpPr/>
          <p:nvPr/>
        </p:nvSpPr>
        <p:spPr>
          <a:xfrm>
            <a:off x="6772633" y="398760"/>
            <a:ext cx="4568562" cy="2935709"/>
          </a:xfrm>
          <a:prstGeom prst="wedgeEllipseCallout">
            <a:avLst/>
          </a:prstGeom>
          <a:solidFill>
            <a:srgbClr val="E3F9E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Я совсем запутался! Жук </a:t>
            </a:r>
            <a:r>
              <a:rPr lang="ru-RU" sz="20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Буквоеж</a:t>
            </a: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, объясни мне что такое звук и буква, как их различать?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862E8B9-2742-4079-8178-A6AF3FB999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243" y="6325173"/>
            <a:ext cx="918960" cy="4338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1DB131-006E-47D2-AA2D-7A4A50E8C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084" y="1756039"/>
            <a:ext cx="5101961" cy="51019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11946D-C04C-4753-9E06-D5B75D6E59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368" y="2334130"/>
            <a:ext cx="3771590" cy="37715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D50EC5-0FFF-4C05-BAF2-2BFE921967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107" y="-154259"/>
            <a:ext cx="1380893" cy="1380893"/>
          </a:xfrm>
          <a:prstGeom prst="rect">
            <a:avLst/>
          </a:prstGeom>
          <a:effectLst>
            <a:glow rad="50800">
              <a:srgbClr val="00B050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268165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лачко с текстом: овальное 8">
            <a:extLst>
              <a:ext uri="{FF2B5EF4-FFF2-40B4-BE49-F238E27FC236}">
                <a16:creationId xmlns:a16="http://schemas.microsoft.com/office/drawing/2014/main" id="{20CEB911-DD96-497D-A627-CAB76C700E41}"/>
              </a:ext>
            </a:extLst>
          </p:cNvPr>
          <p:cNvSpPr/>
          <p:nvPr/>
        </p:nvSpPr>
        <p:spPr>
          <a:xfrm>
            <a:off x="484491" y="1877058"/>
            <a:ext cx="2807941" cy="1938803"/>
          </a:xfrm>
          <a:prstGeom prst="wedgeEllipseCallout">
            <a:avLst/>
          </a:prstGeom>
          <a:solidFill>
            <a:srgbClr val="E3F9E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Звуки мы произносим и слышим, например звук: А-А-А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17A0B6-3F08-4C49-9456-C2FC372A3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585" y="3036079"/>
            <a:ext cx="3722912" cy="3722912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F0C77C1-005E-4320-8BB0-8DBE75176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243" y="6325173"/>
            <a:ext cx="918960" cy="433818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B498DD9-99D9-44BE-956B-450446DF4072}"/>
              </a:ext>
            </a:extLst>
          </p:cNvPr>
          <p:cNvSpPr/>
          <p:nvPr/>
        </p:nvSpPr>
        <p:spPr>
          <a:xfrm>
            <a:off x="3712602" y="343760"/>
            <a:ext cx="4627002" cy="391885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Что такое звук?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CBDEFA-5AF4-48CD-8393-8679141602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708" y="2090321"/>
            <a:ext cx="3417463" cy="30385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27521B-C1D5-4CDA-BE3E-6F7D711AE1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95" y="2620724"/>
            <a:ext cx="3582376" cy="22425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5ABAFC-F292-4624-8801-A12D5CC93B80}"/>
              </a:ext>
            </a:extLst>
          </p:cNvPr>
          <p:cNvSpPr txBox="1"/>
          <p:nvPr/>
        </p:nvSpPr>
        <p:spPr>
          <a:xfrm>
            <a:off x="3817805" y="2323239"/>
            <a:ext cx="2495693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omic Sans MS" panose="030F0702030302020204" pitchFamily="66" charset="0"/>
              </a:rPr>
              <a:t>Произносим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998B1E-CDC6-48F2-BAD4-AA42EB169591}"/>
              </a:ext>
            </a:extLst>
          </p:cNvPr>
          <p:cNvSpPr txBox="1"/>
          <p:nvPr/>
        </p:nvSpPr>
        <p:spPr>
          <a:xfrm>
            <a:off x="7927092" y="1567101"/>
            <a:ext cx="2798201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Comic Sans MS" panose="030F0702030302020204" pitchFamily="66" charset="0"/>
              </a:rPr>
              <a:t>Слышим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0C5B6D3-6C0A-4693-84E0-067F1E30E7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107" y="-154259"/>
            <a:ext cx="1380893" cy="1380893"/>
          </a:xfrm>
          <a:prstGeom prst="rect">
            <a:avLst/>
          </a:prstGeom>
          <a:effectLst>
            <a:glow rad="50800">
              <a:srgbClr val="00B050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445826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блачко с текстом: овальное 14">
            <a:extLst>
              <a:ext uri="{FF2B5EF4-FFF2-40B4-BE49-F238E27FC236}">
                <a16:creationId xmlns:a16="http://schemas.microsoft.com/office/drawing/2014/main" id="{176FBEEF-8509-48A1-927F-4BD23ACC6CF0}"/>
              </a:ext>
            </a:extLst>
          </p:cNvPr>
          <p:cNvSpPr/>
          <p:nvPr/>
        </p:nvSpPr>
        <p:spPr>
          <a:xfrm>
            <a:off x="6163131" y="2722621"/>
            <a:ext cx="3151324" cy="1941692"/>
          </a:xfrm>
          <a:prstGeom prst="wedgeEllipseCallout">
            <a:avLst/>
          </a:prstGeom>
          <a:solidFill>
            <a:srgbClr val="E3F9E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Сейчас мы в лесу, давай послушаем звуки леса.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66551B0-2B1D-452F-B7EB-4C2E867CF946}"/>
              </a:ext>
            </a:extLst>
          </p:cNvPr>
          <p:cNvSpPr/>
          <p:nvPr/>
        </p:nvSpPr>
        <p:spPr>
          <a:xfrm>
            <a:off x="3782499" y="323134"/>
            <a:ext cx="4627002" cy="391885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Звуки речи.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301C728-C64C-4C4B-B7A1-F34FEA89E122}"/>
              </a:ext>
            </a:extLst>
          </p:cNvPr>
          <p:cNvGrpSpPr/>
          <p:nvPr/>
        </p:nvGrpSpPr>
        <p:grpSpPr>
          <a:xfrm>
            <a:off x="0" y="2476671"/>
            <a:ext cx="6082777" cy="4407712"/>
            <a:chOff x="0" y="2476671"/>
            <a:chExt cx="6082777" cy="4407712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D7365916-707F-4BC7-80C0-1EBC718AF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343" y="4664313"/>
              <a:ext cx="3485434" cy="222007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C176DF0B-6166-4AA1-B5A1-5A36C266A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877606"/>
              <a:ext cx="5355395" cy="2980394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F628D6F0-BABC-4293-95D2-52998BABE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7697" y="3521986"/>
              <a:ext cx="3324726" cy="1745481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718367AD-6E39-4926-B2BF-AF571DFDC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813100">
              <a:off x="446314" y="2476671"/>
              <a:ext cx="2681896" cy="2681896"/>
            </a:xfrm>
            <a:prstGeom prst="rect">
              <a:avLst/>
            </a:prstGeom>
          </p:spPr>
        </p:pic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61A230-8654-4D33-A910-CD4D3BEF45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510" y="2347304"/>
            <a:ext cx="4510696" cy="4510696"/>
          </a:xfrm>
          <a:prstGeom prst="rect">
            <a:avLst/>
          </a:prstGeom>
        </p:spPr>
      </p:pic>
      <p:pic>
        <p:nvPicPr>
          <p:cNvPr id="13" name="Рисунок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9BFE265-D79E-4B6A-8AE9-756DF0A7BB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243" y="6325173"/>
            <a:ext cx="918960" cy="43381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8F7E239-3A1B-4D02-9426-389DAC1EDA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390" y="3799412"/>
            <a:ext cx="2936109" cy="2936109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A6B555A-8E48-4FD1-B3F6-1F1732548233}"/>
              </a:ext>
            </a:extLst>
          </p:cNvPr>
          <p:cNvSpPr/>
          <p:nvPr/>
        </p:nvSpPr>
        <p:spPr>
          <a:xfrm>
            <a:off x="7316629" y="1071888"/>
            <a:ext cx="3790721" cy="106436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Какие звуки ребята слышат гуляя молча по лесу?</a:t>
            </a:r>
            <a:endParaRPr lang="ru-RU" sz="1800" b="1" dirty="0">
              <a:latin typeface="Comic Sans MS" panose="030F0702030302020204" pitchFamily="66" charset="0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09B02A49-17EB-453C-BDE1-601D13B7FD92}"/>
              </a:ext>
            </a:extLst>
          </p:cNvPr>
          <p:cNvSpPr/>
          <p:nvPr/>
        </p:nvSpPr>
        <p:spPr>
          <a:xfrm>
            <a:off x="2980009" y="1578099"/>
            <a:ext cx="4039557" cy="9313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А какие звуки они будут слышать, когда начнут разговаривать? </a:t>
            </a:r>
            <a:endParaRPr lang="ru-RU" sz="1800" b="1" dirty="0">
              <a:latin typeface="Comic Sans MS" panose="030F0702030302020204" pitchFamily="66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6AE5F2A-0AA8-4945-BB5C-B17B4F3EA1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107" y="-154259"/>
            <a:ext cx="1380893" cy="1380893"/>
          </a:xfrm>
          <a:prstGeom prst="rect">
            <a:avLst/>
          </a:prstGeom>
          <a:effectLst>
            <a:glow rad="50800">
              <a:srgbClr val="00B050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076773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лачко с текстом: овальное 4">
            <a:extLst>
              <a:ext uri="{FF2B5EF4-FFF2-40B4-BE49-F238E27FC236}">
                <a16:creationId xmlns:a16="http://schemas.microsoft.com/office/drawing/2014/main" id="{152E120A-7341-4457-A4FE-7BBB42343755}"/>
              </a:ext>
            </a:extLst>
          </p:cNvPr>
          <p:cNvSpPr/>
          <p:nvPr/>
        </p:nvSpPr>
        <p:spPr>
          <a:xfrm>
            <a:off x="8693200" y="1581340"/>
            <a:ext cx="3151324" cy="1941692"/>
          </a:xfrm>
          <a:prstGeom prst="wedgeEllipseCallout">
            <a:avLst/>
          </a:prstGeom>
          <a:solidFill>
            <a:srgbClr val="E3F9E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Я хочу описать прогулку по лесу в письме. 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F05457-704D-4904-9345-1A79CE981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243" y="6325173"/>
            <a:ext cx="918960" cy="4338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A9609E-9E8D-40F5-A7AF-EE08340E3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507" y="2347304"/>
            <a:ext cx="4510696" cy="45106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0EA1E8-F6B3-4BA8-8E41-0840318302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239" y="2584194"/>
            <a:ext cx="2753653" cy="2753653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0F821FA-081B-4CB3-A2DD-1B87CBF6A614}"/>
              </a:ext>
            </a:extLst>
          </p:cNvPr>
          <p:cNvSpPr/>
          <p:nvPr/>
        </p:nvSpPr>
        <p:spPr>
          <a:xfrm>
            <a:off x="4284961" y="398761"/>
            <a:ext cx="3622078" cy="488138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Буквы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C66314F-CD8D-4B13-A9F2-F94AD56E91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02" y="1072528"/>
            <a:ext cx="5695640" cy="52526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764F00-AA77-48F0-BF20-D4145BB7549D}"/>
              </a:ext>
            </a:extLst>
          </p:cNvPr>
          <p:cNvSpPr txBox="1"/>
          <p:nvPr/>
        </p:nvSpPr>
        <p:spPr>
          <a:xfrm>
            <a:off x="1457540" y="1870098"/>
            <a:ext cx="38432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omic Sans MS" panose="030F0702030302020204" pitchFamily="66" charset="0"/>
              </a:rPr>
              <a:t>Что нужно знать, чтобы писать письма?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24A38F-82E2-4308-9FAA-5B7A4D8C3E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938" y="2978008"/>
            <a:ext cx="2328189" cy="196602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DD5237B-9EC5-4924-A1C2-A1FAA62851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107" y="-154259"/>
            <a:ext cx="1380893" cy="1380893"/>
          </a:xfrm>
          <a:prstGeom prst="rect">
            <a:avLst/>
          </a:prstGeom>
          <a:effectLst>
            <a:glow rad="50800">
              <a:srgbClr val="00B050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925571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лачко с текстом: овальное 13">
            <a:extLst>
              <a:ext uri="{FF2B5EF4-FFF2-40B4-BE49-F238E27FC236}">
                <a16:creationId xmlns:a16="http://schemas.microsoft.com/office/drawing/2014/main" id="{D464B3E2-7069-4BD3-B099-D1C2D84745F1}"/>
              </a:ext>
            </a:extLst>
          </p:cNvPr>
          <p:cNvSpPr/>
          <p:nvPr/>
        </p:nvSpPr>
        <p:spPr>
          <a:xfrm>
            <a:off x="1219004" y="389977"/>
            <a:ext cx="3442374" cy="2013643"/>
          </a:xfrm>
          <a:prstGeom prst="wedgeEllipseCallout">
            <a:avLst/>
          </a:prstGeom>
          <a:solidFill>
            <a:srgbClr val="E3F9E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Буквы мы видим, пишем и читаем.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34094C7-B181-4D17-B159-9FE7EA53FB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243" y="6325173"/>
            <a:ext cx="918960" cy="433818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D99DAB2-4C36-4438-81B4-5BCFA0626D19}"/>
              </a:ext>
            </a:extLst>
          </p:cNvPr>
          <p:cNvSpPr/>
          <p:nvPr/>
        </p:nvSpPr>
        <p:spPr>
          <a:xfrm>
            <a:off x="3892502" y="417931"/>
            <a:ext cx="4406995" cy="423288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Что такое буква?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EAE2D2-91CC-467D-B4E2-FEAC1CF249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56" y="3168444"/>
            <a:ext cx="3777659" cy="21455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1A8E4B-C093-4D50-ACE2-4207D49918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615" y="3078311"/>
            <a:ext cx="2561006" cy="23663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B99449-564B-4B3F-9517-76144500FE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446" y="2236018"/>
            <a:ext cx="3297367" cy="32973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1E2B55-DEC4-4D09-B247-64BC4101C85C}"/>
              </a:ext>
            </a:extLst>
          </p:cNvPr>
          <p:cNvSpPr txBox="1"/>
          <p:nvPr/>
        </p:nvSpPr>
        <p:spPr>
          <a:xfrm>
            <a:off x="660449" y="5533385"/>
            <a:ext cx="3052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Comic Sans MS" panose="030F0702030302020204" pitchFamily="66" charset="0"/>
              </a:rPr>
              <a:t>Видим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4D8D16-2773-4A4F-8386-755E623317E8}"/>
              </a:ext>
            </a:extLst>
          </p:cNvPr>
          <p:cNvSpPr txBox="1"/>
          <p:nvPr/>
        </p:nvSpPr>
        <p:spPr>
          <a:xfrm>
            <a:off x="4534187" y="5444621"/>
            <a:ext cx="2983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Comic Sans MS" panose="030F0702030302020204" pitchFamily="66" charset="0"/>
              </a:rPr>
              <a:t>Пишем</a:t>
            </a:r>
            <a:endParaRPr lang="ru-RU" sz="3200" dirty="0">
              <a:latin typeface="Comic Sans MS" panose="030F0702030302020204" pitchFamily="66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BCBDF9-4EA2-408A-A99D-7854921DCAE4}"/>
              </a:ext>
            </a:extLst>
          </p:cNvPr>
          <p:cNvSpPr txBox="1"/>
          <p:nvPr/>
        </p:nvSpPr>
        <p:spPr>
          <a:xfrm>
            <a:off x="8411996" y="5444620"/>
            <a:ext cx="255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Comic Sans MS" panose="030F0702030302020204" pitchFamily="66" charset="0"/>
              </a:rPr>
              <a:t>Читаем</a:t>
            </a:r>
            <a:endParaRPr lang="ru-RU" sz="2800" dirty="0">
              <a:latin typeface="Comic Sans MS" panose="030F0702030302020204" pitchFamily="66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1829A05-A00A-4637-AB05-B5A5FC657F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56" y="1175353"/>
            <a:ext cx="2443393" cy="244339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8864E2C-932F-465E-B732-99F43F322A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107" y="-154259"/>
            <a:ext cx="1380893" cy="1380893"/>
          </a:xfrm>
          <a:prstGeom prst="rect">
            <a:avLst/>
          </a:prstGeom>
          <a:effectLst>
            <a:glow rad="50800">
              <a:srgbClr val="00B050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151491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8FCBF01-8225-4B10-AC74-8E151A3A4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243" y="6325173"/>
            <a:ext cx="918960" cy="4338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A1A5A9-D532-44BA-A328-8159DAAAB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976" y="838773"/>
            <a:ext cx="6019227" cy="6019227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5D0CD2B-30D4-492B-A03E-EDAAE683829E}"/>
              </a:ext>
            </a:extLst>
          </p:cNvPr>
          <p:cNvSpPr/>
          <p:nvPr/>
        </p:nvSpPr>
        <p:spPr>
          <a:xfrm>
            <a:off x="3782499" y="323134"/>
            <a:ext cx="4627002" cy="391885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Запоминалочка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3155EC0-0E6A-4E4F-9185-F4EE0BF346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091" y="3429000"/>
            <a:ext cx="663815" cy="837707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DDB91F15-9950-46C0-B413-4AAC6A14CE99}"/>
              </a:ext>
            </a:extLst>
          </p:cNvPr>
          <p:cNvGrpSpPr/>
          <p:nvPr/>
        </p:nvGrpSpPr>
        <p:grpSpPr>
          <a:xfrm>
            <a:off x="139798" y="632517"/>
            <a:ext cx="7759794" cy="5739063"/>
            <a:chOff x="139797" y="486419"/>
            <a:chExt cx="7846881" cy="5885161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B08BCF40-A571-432B-9E33-90DB9E948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797" y="486419"/>
              <a:ext cx="7846881" cy="5885161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5DE03707-2E55-481B-A7B6-C28F56424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0445" y="2413190"/>
              <a:ext cx="924713" cy="92471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B0F0909-62E5-4176-AF12-2DB4F959F3E0}"/>
                </a:ext>
              </a:extLst>
            </p:cNvPr>
            <p:cNvSpPr txBox="1"/>
            <p:nvPr/>
          </p:nvSpPr>
          <p:spPr>
            <a:xfrm>
              <a:off x="2735158" y="2718381"/>
              <a:ext cx="37137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Comic Sans MS" panose="030F0702030302020204" pitchFamily="66" charset="0"/>
                </a:rPr>
                <a:t>Звуки-слышим и произносим!</a:t>
              </a: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BC835536-E0EA-4A69-9D54-4CF9853DB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4648" y="3582042"/>
              <a:ext cx="663815" cy="66381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E993837-49F0-48F2-8771-4D93E952C4C3}"/>
                </a:ext>
              </a:extLst>
            </p:cNvPr>
            <p:cNvSpPr txBox="1"/>
            <p:nvPr/>
          </p:nvSpPr>
          <p:spPr>
            <a:xfrm>
              <a:off x="2602525" y="3781242"/>
              <a:ext cx="38704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Comic Sans MS" panose="030F0702030302020204" pitchFamily="66" charset="0"/>
                </a:rPr>
                <a:t>Буквы- видим, пишем и читаем!</a:t>
              </a: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C11A1194-DE8D-45A6-A54F-62AE530EF5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7099" y="3091683"/>
              <a:ext cx="444618" cy="395323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A4B93779-2A0A-4A5A-B954-793B500BD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1717" y="3117674"/>
              <a:ext cx="589987" cy="369332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A6263041-1983-42A5-B749-AE2383E89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7099" y="4236685"/>
              <a:ext cx="553194" cy="314197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775A274B-F33F-450A-8EF4-5FD2C05BD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5787" y="4184241"/>
              <a:ext cx="564017" cy="521138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8887FE05-8AE8-4156-BAF6-CE5510876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5298" y="4184241"/>
              <a:ext cx="540417" cy="540417"/>
            </a:xfrm>
            <a:prstGeom prst="rect">
              <a:avLst/>
            </a:prstGeom>
          </p:spPr>
        </p:pic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9D434A2-0A4F-4C67-984F-A14E411373C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107" y="-154259"/>
            <a:ext cx="1380893" cy="1380893"/>
          </a:xfrm>
          <a:prstGeom prst="rect">
            <a:avLst/>
          </a:prstGeom>
          <a:effectLst>
            <a:glow rad="50800">
              <a:srgbClr val="00B050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947854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лачко с текстом: овальное 4">
            <a:extLst>
              <a:ext uri="{FF2B5EF4-FFF2-40B4-BE49-F238E27FC236}">
                <a16:creationId xmlns:a16="http://schemas.microsoft.com/office/drawing/2014/main" id="{AA4E97AB-322A-4F26-BFFE-10B6B9032B18}"/>
              </a:ext>
            </a:extLst>
          </p:cNvPr>
          <p:cNvSpPr/>
          <p:nvPr/>
        </p:nvSpPr>
        <p:spPr>
          <a:xfrm>
            <a:off x="5407615" y="195941"/>
            <a:ext cx="4921210" cy="2894454"/>
          </a:xfrm>
          <a:prstGeom prst="wedgeEllipseCallout">
            <a:avLst/>
          </a:prstGeom>
          <a:solidFill>
            <a:srgbClr val="E3F9E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Теперь мы знаем, чем буква отличается от звука! Давай сыграем в игру надо собрать рюкзаки, в один кладем предметы которые издают звуки, в другой буквы.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E309E57-CFCA-474E-947C-D3865FE10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243" y="6325173"/>
            <a:ext cx="918960" cy="4338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1C3086-4341-426A-BB05-CEC1F7426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107" y="-154259"/>
            <a:ext cx="1380893" cy="1380893"/>
          </a:xfrm>
          <a:prstGeom prst="rect">
            <a:avLst/>
          </a:prstGeom>
          <a:effectLst>
            <a:glow rad="50800">
              <a:srgbClr val="00B050">
                <a:alpha val="40000"/>
              </a:srgbClr>
            </a:glo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E16060-13DD-4E93-BC71-197FA268E9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495" y="639392"/>
            <a:ext cx="6218608" cy="62186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F0C090-2FFD-4A80-9599-D624496ABC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992" y="3202962"/>
            <a:ext cx="2753653" cy="275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97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0126217-CB27-4437-9862-6D5B2C6C6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619" y="2437442"/>
            <a:ext cx="1881930" cy="1641043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81B1C7D-5174-49B6-B10D-8BF934A54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524" y="2151011"/>
            <a:ext cx="1623616" cy="138308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195E023-367B-4998-A0B4-EEF53E3A2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6211">
            <a:off x="660076" y="2744132"/>
            <a:ext cx="1360175" cy="76866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C3631AE-F91D-40E3-9ECA-EBC69CC2FB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461" y="1073198"/>
            <a:ext cx="1036005" cy="68997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8334A2C-FE2A-48D0-A936-D30B930BD5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157" y="1073198"/>
            <a:ext cx="1924200" cy="113314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423998A-D15D-498C-92AA-691DF466B8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893" y="880023"/>
            <a:ext cx="1715588" cy="171558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025F285-5F02-433A-9B06-0E62A77CAC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06" y="536187"/>
            <a:ext cx="1715589" cy="15508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532E066-712F-4F27-9BF9-E07EC76561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592" y="1416288"/>
            <a:ext cx="2036202" cy="1018101"/>
          </a:xfrm>
          <a:prstGeom prst="rect">
            <a:avLst/>
          </a:prstGeom>
        </p:spPr>
      </p:pic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E309E57-CFCA-474E-947C-D3865FE108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243" y="6325173"/>
            <a:ext cx="918960" cy="4338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1C3086-4341-426A-BB05-CEC1F74261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107" y="-154259"/>
            <a:ext cx="1380893" cy="1380893"/>
          </a:xfrm>
          <a:prstGeom prst="rect">
            <a:avLst/>
          </a:prstGeom>
          <a:effectLst>
            <a:glow rad="50800">
              <a:srgbClr val="00B050">
                <a:alpha val="40000"/>
              </a:srgbClr>
            </a:glow>
          </a:effectLst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D0302329-A5C0-4161-AE1A-70D7550FFA1C}"/>
              </a:ext>
            </a:extLst>
          </p:cNvPr>
          <p:cNvSpPr/>
          <p:nvPr/>
        </p:nvSpPr>
        <p:spPr>
          <a:xfrm>
            <a:off x="2848667" y="378136"/>
            <a:ext cx="6494666" cy="501887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Положи предметы в нужные рюкзаки.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509BC6DC-DE41-4A50-AC78-3411D628C44C}"/>
              </a:ext>
            </a:extLst>
          </p:cNvPr>
          <p:cNvGrpSpPr/>
          <p:nvPr/>
        </p:nvGrpSpPr>
        <p:grpSpPr>
          <a:xfrm>
            <a:off x="2552276" y="3921925"/>
            <a:ext cx="2883520" cy="2991715"/>
            <a:chOff x="746579" y="3921286"/>
            <a:chExt cx="2883520" cy="2991715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7878DDD9-5AA7-4CCF-9890-F94A0072B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579" y="3921286"/>
              <a:ext cx="2883520" cy="2991715"/>
            </a:xfrm>
            <a:prstGeom prst="rect">
              <a:avLst/>
            </a:prstGeom>
          </p:spPr>
        </p:pic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6B810286-1EBA-4F99-82B9-FD0B1F6ECAB7}"/>
                </a:ext>
              </a:extLst>
            </p:cNvPr>
            <p:cNvGrpSpPr/>
            <p:nvPr/>
          </p:nvGrpSpPr>
          <p:grpSpPr>
            <a:xfrm>
              <a:off x="1071003" y="4917477"/>
              <a:ext cx="1404063" cy="1333354"/>
              <a:chOff x="4054835" y="3864288"/>
              <a:chExt cx="1404063" cy="1333354"/>
            </a:xfrm>
          </p:grpSpPr>
          <p:sp>
            <p:nvSpPr>
              <p:cNvPr id="16" name="Блок-схема: узел 15">
                <a:extLst>
                  <a:ext uri="{FF2B5EF4-FFF2-40B4-BE49-F238E27FC236}">
                    <a16:creationId xmlns:a16="http://schemas.microsoft.com/office/drawing/2014/main" id="{DBF5BA76-3B68-4D76-BE8C-90826D3D39C1}"/>
                  </a:ext>
                </a:extLst>
              </p:cNvPr>
              <p:cNvSpPr/>
              <p:nvPr/>
            </p:nvSpPr>
            <p:spPr>
              <a:xfrm>
                <a:off x="4054835" y="3864288"/>
                <a:ext cx="1404063" cy="1333354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id="{393BC79C-CFD3-44C5-8E0C-C40C52932A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59507" y="3910178"/>
                <a:ext cx="1216960" cy="1241573"/>
              </a:xfrm>
              <a:prstGeom prst="rect">
                <a:avLst/>
              </a:prstGeom>
            </p:spPr>
          </p:pic>
        </p:grp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E126801E-D5CB-470B-A517-FD1A2BC76217}"/>
              </a:ext>
            </a:extLst>
          </p:cNvPr>
          <p:cNvGrpSpPr/>
          <p:nvPr/>
        </p:nvGrpSpPr>
        <p:grpSpPr>
          <a:xfrm>
            <a:off x="6745815" y="3921926"/>
            <a:ext cx="2883520" cy="2991715"/>
            <a:chOff x="6745815" y="3921926"/>
            <a:chExt cx="2883520" cy="2991715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EF486903-22BF-4B5D-993A-D08CDC18A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5815" y="3921926"/>
              <a:ext cx="2883520" cy="2991715"/>
            </a:xfrm>
            <a:prstGeom prst="rect">
              <a:avLst/>
            </a:prstGeom>
          </p:spPr>
        </p:pic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DB743B00-18EC-4254-9B30-3EE51C6BF05D}"/>
                </a:ext>
              </a:extLst>
            </p:cNvPr>
            <p:cNvGrpSpPr/>
            <p:nvPr/>
          </p:nvGrpSpPr>
          <p:grpSpPr>
            <a:xfrm>
              <a:off x="7026062" y="4849882"/>
              <a:ext cx="1404063" cy="1333354"/>
              <a:chOff x="6544799" y="3081663"/>
              <a:chExt cx="1404063" cy="1333354"/>
            </a:xfrm>
          </p:grpSpPr>
          <p:sp>
            <p:nvSpPr>
              <p:cNvPr id="18" name="Блок-схема: узел 17">
                <a:extLst>
                  <a:ext uri="{FF2B5EF4-FFF2-40B4-BE49-F238E27FC236}">
                    <a16:creationId xmlns:a16="http://schemas.microsoft.com/office/drawing/2014/main" id="{FEE338F7-1AEC-419E-A46C-63A9BBF9BD5E}"/>
                  </a:ext>
                </a:extLst>
              </p:cNvPr>
              <p:cNvSpPr/>
              <p:nvPr/>
            </p:nvSpPr>
            <p:spPr>
              <a:xfrm>
                <a:off x="6544799" y="3081663"/>
                <a:ext cx="1404063" cy="1333354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02B2D3D1-69E1-42F4-99A0-C94D9386B2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95092" y="3179912"/>
                <a:ext cx="776345" cy="979715"/>
              </a:xfrm>
              <a:prstGeom prst="rect">
                <a:avLst/>
              </a:prstGeom>
            </p:spPr>
          </p:pic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E60E3C95-3111-41C1-9295-798B507C1B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48247" y="3496404"/>
                <a:ext cx="663223" cy="66322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2170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15 0.03495 L -0.03815 0.03518 C -0.1168 0.12963 -0.03555 0.02546 -0.09114 0.11203 C -0.10065 0.12662 -0.11211 0.1368 -0.12109 0.15208 C -0.12917 0.16597 -0.13528 0.1831 -0.14193 0.1993 C -0.1556 0.23263 -0.17383 0.2618 -0.18203 0.30046 C -0.18476 0.31388 -0.18685 0.32777 -0.19049 0.3405 C -0.1987 0.3706 -0.21028 0.39791 -0.21745 0.4287 C -0.23463 0.50277 -0.22773 0.4706 -0.23893 0.525 C -0.24232 0.56319 -0.24049 0.53773 -0.24167 0.60231 L -0.24167 0.60254 " pathEditMode="relative" rAng="0" ptsTypes="AAAAAAAAA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82" y="2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00463 L 0.00104 -0.00463 L 0.02239 0.0213 C 0.02877 0.02917 0.03502 0.0375 0.04153 0.04537 C 0.05351 0.05973 0.06562 0.07361 0.0776 0.0875 C 0.09648 0.10903 0.12135 0.13519 0.13971 0.16065 C 0.14883 0.17338 0.15872 0.18496 0.16614 0.2007 C 0.17929 0.22848 0.18971 0.25996 0.20117 0.28982 C 0.20651 0.30394 0.21146 0.31852 0.2164 0.33311 C 0.22291 0.35232 0.23229 0.38033 0.23724 0.40209 C 0.2388 0.40903 0.23945 0.41621 0.24062 0.42315 C 0.24166 0.45741 0.24218 0.45602 0.23776 0.50649 C 0.23685 0.5176 0.23268 0.53959 0.23268 0.53959 C 0.23255 0.55996 0.23307 0.58033 0.23216 0.6007 C 0.2319 0.60602 0.22903 0.61899 0.2276 0.6257 C 0.22708 0.63241 0.22708 0.62963 0.22708 0.6338 L 0.22708 0.6338 " pathEditMode="relative" ptsTypes="AAAAAAAAAAAAAAAAA">
                                      <p:cBhvr>
                                        <p:cTn id="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9 0.04051 L -0.01289 0.04051 C -0.04531 0.07708 -0.07982 0.10833 -0.10989 0.1507 C -0.19154 0.26505 -0.14557 0.20532 -0.26445 0.3412 C -0.26966 0.34699 -0.32318 0.40718 -0.32877 0.41227 C -0.34023 0.42269 -0.37396 0.45116 -0.38685 0.46852 C -0.39193 0.47523 -0.39635 0.48357 -0.40039 0.49236 C -0.40755 0.50833 -0.41458 0.52523 -0.41836 0.54468 C -0.41914 0.54838 -0.41966 0.55255 -0.42005 0.55671 C -0.42057 0.55995 -0.42057 0.56343 -0.42122 0.56667 C -0.4237 0.58009 -0.42344 0.57014 -0.42344 0.57778 L -0.42344 0.57778 " pathEditMode="relative" ptsTypes="AAAAAAAAAAAA">
                                      <p:cBhvr>
                                        <p:cTn id="1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4 -0.00949 L 0.0164 -0.00949 C 0.00091 0.00926 -0.02279 0.03357 -0.03503 0.0625 C -0.05117 0.10093 -0.06576 0.1412 -0.08008 0.18194 L -0.12409 0.30625 C -0.13151 0.32732 -0.13946 0.34815 -0.1461 0.37037 C -0.15612 0.40394 -0.1711 0.45069 -0.17656 0.48657 C -0.18268 0.52755 -0.17578 0.48287 -0.18047 0.51065 C -0.18229 0.52107 -0.18281 0.53218 -0.18555 0.54167 C -0.1862 0.54375 -0.18646 0.54607 -0.18724 0.54769 C -0.18802 0.54931 -0.1892 0.54977 -0.19011 0.55069 C -0.19063 0.55718 -0.19128 0.56343 -0.1918 0.56991 C -0.19232 0.57685 -0.19284 0.59074 -0.19284 0.59074 L -0.19284 0.59074 " pathEditMode="relative" ptsTypes="AAAAAAAAAAAAAA">
                                      <p:cBhvr>
                                        <p:cTn id="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29 -0.01412 L 0.00729 -0.01412 C 0.01015 0.00787 0.01731 0.06505 0.0207 0.08195 C 0.02487 0.10209 0.03164 0.12014 0.03593 0.14005 C 0.04153 0.16574 0.0457 0.19213 0.05065 0.21829 C 0.06354 0.39977 0.04934 0.17454 0.0569 0.47986 C 0.05729 0.49584 0.06041 0.51111 0.06197 0.52709 C 0.06875 0.59861 0.05638 0.48635 0.06536 0.56505 C 0.0651 0.56968 0.06497 0.57431 0.06471 0.57917 C 0.06445 0.5838 0.06302 0.59422 0.0625 0.59723 C 0.06171 0.60093 0.06054 0.6044 0.05963 0.6081 C 0.05898 0.61852 0.05911 0.61412 0.05911 0.6213 L 0.05911 0.6213 " pathEditMode="relative" ptsTypes="AAAAAAAAAAAAA"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0185 L 0.00013 0.00185 C 0.01119 -0.00602 0.00455 -0.00278 0.02434 -0.00324 L 0.13932 -0.00509 C 0.1776 -0.00278 0.21614 -0.0037 0.25429 0.00185 C 0.26809 0.0037 0.35247 0.04398 0.35416 0.04491 C 0.38463 0.06042 0.41458 0.07269 0.44153 0.10208 C 0.4526 0.11412 0.47122 0.16968 0.47317 0.17315 C 0.48138 0.18866 0.4875 0.2088 0.49791 0.21944 C 0.5 0.22153 0.50924 0.23032 0.51145 0.23449 C 0.51588 0.24236 0.52161 0.25579 0.525 0.26644 C 0.52617 0.27037 0.52747 0.27431 0.52838 0.27847 C 0.53007 0.28704 0.53281 0.30463 0.53281 0.30463 C 0.53294 0.30648 0.53463 0.3294 0.5345 0.33356 C 0.53437 0.34375 0.53385 0.3537 0.53346 0.36366 C 0.53333 0.36597 0.53281 0.37083 0.53281 0.37083 L 0.53281 0.37083 " pathEditMode="relative" ptsTypes="AAAAAAAAAAAAAAAAA">
                                      <p:cBhvr>
                                        <p:cTn id="3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2 -0.0294 L -0.00482 -0.0294 C -0.0026 -0.02754 -0.00052 -0.025 0.00182 -0.02361 C 0.01641 -0.01366 0.0138 -0.01736 0.02721 -0.01041 C 0.03138 -0.00833 0.03555 -0.00555 0.03971 -0.00347 C 0.11367 0.03264 0.04636 -0.00278 0.10846 0.03056 C 0.16133 0.08866 0.10586 0.03102 0.17669 0.09074 C 0.19284 0.1044 0.2155 0.12755 0.23086 0.14699 C 0.23919 0.15741 0.24714 0.16875 0.25508 0.18009 C 0.26094 0.18843 0.26719 0.19607 0.27201 0.20602 C 0.2905 0.24421 0.29362 0.25949 0.30534 0.30046 C 0.31107 0.3206 0.30899 0.31158 0.31263 0.33241 C 0.31302 0.3382 0.31315 0.34398 0.3138 0.34954 C 0.31745 0.38195 0.31524 0.34421 0.31667 0.37454 C 0.3138 0.39769 0.31589 0.37963 0.3138 0.4007 C 0.31367 0.40232 0.31354 0.40417 0.31328 0.40579 C 0.31276 0.40787 0.31159 0.41181 0.31159 0.41181 L 0.31159 0.41181 " pathEditMode="relative" ptsTypes="AAAAAAAAAAAAAAAAAA">
                                      <p:cBhvr>
                                        <p:cTn id="3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-0.025 L -0.00091 -0.02477 C 0.02565 0.01227 0.05104 0.0412 0.0707 0.0912 C 0.07865 0.11157 0.08477 0.13426 0.08984 0.15741 C 0.09401 0.17593 0.09544 0.19606 0.09831 0.21551 C 0.09831 0.21574 0.09987 0.29699 0.09779 0.30463 C 0.09102 0.3287 0.08021 0.34884 0.07005 0.36875 C 0.05443 0.39977 0.05912 0.38773 0.05378 0.40185 L 0.05261 0.40903 L 0.05261 0.40926 " pathEditMode="relative" rAng="0" ptsTypes="AAAAAAAAAA">
                                      <p:cBhvr>
                                        <p:cTn id="4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7" y="2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лачко с текстом: овальное 4">
            <a:extLst>
              <a:ext uri="{FF2B5EF4-FFF2-40B4-BE49-F238E27FC236}">
                <a16:creationId xmlns:a16="http://schemas.microsoft.com/office/drawing/2014/main" id="{9CFB8F9D-DD79-42EE-B44C-683DEBAD7F90}"/>
              </a:ext>
            </a:extLst>
          </p:cNvPr>
          <p:cNvSpPr/>
          <p:nvPr/>
        </p:nvSpPr>
        <p:spPr>
          <a:xfrm>
            <a:off x="5441991" y="147815"/>
            <a:ext cx="4921210" cy="2894454"/>
          </a:xfrm>
          <a:prstGeom prst="wedgeEllipseCallout">
            <a:avLst/>
          </a:prstGeom>
          <a:solidFill>
            <a:srgbClr val="E3F9E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Спасибо, что помог мне разобраться, чем занимаются на занятиях по обучению грамоте! </a:t>
            </a:r>
            <a:b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ru-RU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Теперь я ещё больше хочу в школу!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1C3086-4341-426A-BB05-CEC1F7426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107" y="-154259"/>
            <a:ext cx="1380893" cy="1380893"/>
          </a:xfrm>
          <a:prstGeom prst="rect">
            <a:avLst/>
          </a:prstGeom>
          <a:effectLst>
            <a:glow rad="50800">
              <a:srgbClr val="00B050">
                <a:alpha val="40000"/>
              </a:srgbClr>
            </a:glo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9A6135-E83D-47E9-8D1E-1A7E95B8C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495" y="639392"/>
            <a:ext cx="6218608" cy="62186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DF7CE5-4832-4FA3-ACAD-A76EFBAC36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71" y="1226634"/>
            <a:ext cx="3424719" cy="342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8622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264</Words>
  <Application>Microsoft Office PowerPoint</Application>
  <PresentationFormat>Широкоэкранный</PresentationFormat>
  <Paragraphs>32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17</cp:revision>
  <dcterms:created xsi:type="dcterms:W3CDTF">2025-10-01T09:49:58Z</dcterms:created>
  <dcterms:modified xsi:type="dcterms:W3CDTF">2025-10-01T18:52:34Z</dcterms:modified>
</cp:coreProperties>
</file>