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4" r:id="rId10"/>
    <p:sldId id="269" r:id="rId11"/>
    <p:sldId id="268" r:id="rId12"/>
    <p:sldId id="266" r:id="rId13"/>
    <p:sldId id="267" r:id="rId14"/>
    <p:sldId id="263" r:id="rId15"/>
    <p:sldId id="270" r:id="rId16"/>
    <p:sldId id="274" r:id="rId17"/>
    <p:sldId id="271" r:id="rId18"/>
    <p:sldId id="275" r:id="rId19"/>
    <p:sldId id="272" r:id="rId20"/>
    <p:sldId id="273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230" autoAdjust="0"/>
  </p:normalViewPr>
  <p:slideViewPr>
    <p:cSldViewPr snapToGrid="0">
      <p:cViewPr varScale="1">
        <p:scale>
          <a:sx n="84" d="100"/>
          <a:sy n="84" d="100"/>
        </p:scale>
        <p:origin x="106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A74B87-25BC-CED6-A4BF-BF55AA2475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1BD7B60-679B-CFE6-5128-CAE3770003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F2DDA3-E29B-3627-1E37-E78E5FF1F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C56917-3742-9FD9-65BC-330F67C55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213897-BF51-1816-4BD7-E93C5E26E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169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6750E3-E726-7C2F-657D-22D9203AF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8DB90F9-BE67-530D-7C6B-0A760EF69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F950D6-3BFA-7793-BD8B-4407BA102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31253-33A8-9D30-BF63-7E1C850D3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BFFD19-6E4E-3224-14A8-5C920C7D0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241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BDF7A-ADB9-567A-85E7-6A071FB09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0BEA63-3472-B35F-5AFE-86985E7946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A46D27-BAB8-0D1F-D1B0-8059AACB3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5DB1D2-2671-E2EB-C899-EC2F3E87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BB5A15-F0E4-6326-260E-F30B0C3FB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8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2E1CA-DE71-574D-3396-106298839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979DAA-2609-2795-A1C9-E7E929C1BC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9EC29-1F54-FA3E-7564-4469B93E5F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AC0855A-33D3-E5BC-5541-06C1D4325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09E7B3-D1EA-E8F6-525C-897F96272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DACC3A5-3C30-BCBA-C8CA-383D873E7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736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DC9FBB-84FE-827F-6E34-9FB67E0E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64AF218-81A6-8664-C293-0FC365C4FF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D743ABA-E204-A0E0-09D7-5B883765A5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33DF517-D7C3-5169-3AC0-50969C7299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92E8F31-5A03-B97C-CB5E-337072B1C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3DE68A5-7064-C72E-7ECB-EA5DEF891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002FA7A-F915-C3BA-C9A8-E9C521AA1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CE334D8-F256-36BD-E771-A5BB282A6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7549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98B5C6-89F8-DCBD-92BE-8E90D0DCC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5D1170A-0589-B760-1B32-891A7177F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3CE1386-2326-C6CF-8796-20BF9A645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397E25C-6FCF-DA5C-D641-B010C2BA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220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A2D597A-F353-8397-841B-3B1C6DC67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09C88D5-5D17-392D-BEC7-6BFAC13B6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D0D9222-4B16-7BB7-7A2A-DDB66E32B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480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3C812A-04E5-7F78-70D5-766A8EA81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450995-FDB8-5F21-7B32-DECAA9A05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80A11D-DA5D-9DC8-8531-6FC243626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93FDE2-2A25-E3B0-AE8E-22F3106C7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2C01D7-0042-10D1-46C0-4BB7DABB3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94D3675-394E-4295-2B3D-DE312281B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949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4F457-FD22-3E27-FFC4-F850DE232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4822F95-9903-FF39-3828-BA62ED618D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99C902-0E92-C57E-3B73-336A05F5D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0BB227-2B1D-E4B1-BC28-549A2E1A1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65D0C0-122D-3D46-4985-D1211FE9E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F0175FB-7309-0CB0-4A9A-444CF6FCA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319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41860E-9690-2757-6E9B-303A39F48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B6B7CAC-D386-B5B7-F809-A20BF0F4CB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C8B5F6-2AE0-A9B9-0F60-07A9C579A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80C216-D808-03CE-13E4-51FCCA5CE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7F37E1-42BB-BA7A-636D-2C630522E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543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BE2C520E-BF67-BFA8-A034-8741F217D7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693B02-629C-38E8-FAED-233087E543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8F8ADA-39A4-86E2-4161-397E9B6E4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968C9D3-B5F1-6C41-1F3B-7906471EB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40471F-DDD0-AF3A-2C1F-06CE0D870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937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370F3F-0227-182C-8E79-412B03341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F2AE65E-FB0B-35D4-65A2-879AFF59A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D8FBF7-0DC6-388D-736C-12952E47FA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8BEE5A-4B39-4141-A958-0F92293312FD}" type="datetimeFigureOut">
              <a:rPr lang="ru-RU" smtClean="0"/>
              <a:t>02.02.2026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A47304-FEF3-A1BE-A4E6-3035B9CC13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A53873-7910-CC1F-2984-414A41A64D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FFD9DD-CDBC-4EC7-8A69-1FC5D1B6C3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165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image" Target="../media/image4.png"/><Relationship Id="rId7" Type="http://schemas.openxmlformats.org/officeDocument/2006/relationships/slide" Target="slide19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16.xml"/><Relationship Id="rId5" Type="http://schemas.openxmlformats.org/officeDocument/2006/relationships/slide" Target="slide5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6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5.png"/><Relationship Id="rId5" Type="http://schemas.openxmlformats.org/officeDocument/2006/relationships/image" Target="../media/image6.png"/><Relationship Id="rId4" Type="http://schemas.openxmlformats.org/officeDocument/2006/relationships/image" Target="../media/image24.png"/><Relationship Id="rId9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slide" Target="slide2.xml"/><Relationship Id="rId10" Type="http://schemas.openxmlformats.org/officeDocument/2006/relationships/image" Target="../media/image31.png"/><Relationship Id="rId4" Type="http://schemas.openxmlformats.org/officeDocument/2006/relationships/image" Target="../media/image24.png"/><Relationship Id="rId9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33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gif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3D2666-9104-93AA-98F5-8A3386D96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169" y="-216967"/>
            <a:ext cx="1846832" cy="1846832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B71D320-87E1-C3A4-466E-2E73522C19E9}"/>
              </a:ext>
            </a:extLst>
          </p:cNvPr>
          <p:cNvGrpSpPr/>
          <p:nvPr/>
        </p:nvGrpSpPr>
        <p:grpSpPr>
          <a:xfrm>
            <a:off x="1696178" y="0"/>
            <a:ext cx="9109098" cy="7032601"/>
            <a:chOff x="1696178" y="0"/>
            <a:chExt cx="9109098" cy="7032601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F709DC0F-7FE7-396B-C3C0-9C94426276D4}"/>
                </a:ext>
              </a:extLst>
            </p:cNvPr>
            <p:cNvGrpSpPr/>
            <p:nvPr/>
          </p:nvGrpSpPr>
          <p:grpSpPr>
            <a:xfrm>
              <a:off x="1696178" y="0"/>
              <a:ext cx="9109098" cy="7032601"/>
              <a:chOff x="1849741" y="212797"/>
              <a:chExt cx="8641428" cy="6432406"/>
            </a:xfrm>
          </p:grpSpPr>
          <p:sp>
            <p:nvSpPr>
              <p:cNvPr id="8" name="Овал 7">
                <a:extLst>
                  <a:ext uri="{FF2B5EF4-FFF2-40B4-BE49-F238E27FC236}">
                    <a16:creationId xmlns:a16="http://schemas.microsoft.com/office/drawing/2014/main" id="{71597325-5AFA-B2EC-9FB0-8628A0A5AD1C}"/>
                  </a:ext>
                </a:extLst>
              </p:cNvPr>
              <p:cNvSpPr/>
              <p:nvPr/>
            </p:nvSpPr>
            <p:spPr>
              <a:xfrm>
                <a:off x="3001466" y="1577515"/>
                <a:ext cx="6058771" cy="4153190"/>
              </a:xfrm>
              <a:prstGeom prst="ellipse">
                <a:avLst/>
              </a:prstGeom>
              <a:solidFill>
                <a:schemeClr val="accent5">
                  <a:alpha val="50000"/>
                </a:schemeClr>
              </a:solidFill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7" name="Рисунок 6" descr="Изображение выглядит как искусство, круг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2B3399E8-5FAF-CA3C-1BD4-B6417EA43F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797" t="8754" r="13923" b="13893"/>
              <a:stretch/>
            </p:blipFill>
            <p:spPr>
              <a:xfrm>
                <a:off x="1849741" y="212797"/>
                <a:ext cx="8641428" cy="6432406"/>
              </a:xfrm>
              <a:prstGeom prst="rect">
                <a:avLst/>
              </a:pr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DB534B4-FEEA-89D5-A9F0-908368F3389D}"/>
                </a:ext>
              </a:extLst>
            </p:cNvPr>
            <p:cNvSpPr txBox="1"/>
            <p:nvPr/>
          </p:nvSpPr>
          <p:spPr>
            <a:xfrm>
              <a:off x="3310919" y="2547756"/>
              <a:ext cx="5570162" cy="2123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>
                  <a:solidFill>
                    <a:srgbClr val="FFFF00"/>
                  </a:solidFill>
                  <a:latin typeface="NK163" panose="02000500040000020004" pitchFamily="2" charset="0"/>
                </a:rPr>
                <a:t>ЛОГОПЕДИЧЕСКАЯ ДИАГНОСТИКА</a:t>
              </a:r>
            </a:p>
            <a:p>
              <a:pPr algn="ctr"/>
              <a:r>
                <a:rPr lang="ru-RU" sz="2800" b="1" dirty="0">
                  <a:solidFill>
                    <a:schemeClr val="tx2">
                      <a:lumMod val="10000"/>
                      <a:lumOff val="90000"/>
                    </a:schemeClr>
                  </a:solidFill>
                  <a:latin typeface="NK163" panose="02000500040000020004" pitchFamily="2" charset="0"/>
                </a:rPr>
                <a:t>Тема: «Королевство принцесс»</a:t>
              </a:r>
              <a:br>
                <a:rPr lang="ru-RU" sz="4000" dirty="0">
                  <a:solidFill>
                    <a:schemeClr val="tx2">
                      <a:lumMod val="10000"/>
                      <a:lumOff val="90000"/>
                    </a:schemeClr>
                  </a:solidFill>
                  <a:latin typeface="NK163" panose="02000500040000020004" pitchFamily="2" charset="0"/>
                </a:rPr>
              </a:br>
              <a:r>
                <a:rPr lang="ru-RU" sz="2400" dirty="0">
                  <a:solidFill>
                    <a:srgbClr val="FFFF00"/>
                  </a:solidFill>
                  <a:latin typeface="NK163" panose="02000500040000020004" pitchFamily="2" charset="0"/>
                </a:rPr>
                <a:t>Возраст: 4–7 лет</a:t>
              </a:r>
              <a:endParaRPr lang="ru-RU" sz="4000" dirty="0">
                <a:solidFill>
                  <a:srgbClr val="FFFF00"/>
                </a:solidFill>
                <a:latin typeface="NK163" panose="0200050004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4623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3D2666-9104-93AA-98F5-8A3386D966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1169" y="-216967"/>
            <a:ext cx="1846832" cy="184683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7D7FB55-A6E3-9E31-C2CB-CFD7FB8E68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0" t="2049" r="27938"/>
          <a:stretch/>
        </p:blipFill>
        <p:spPr>
          <a:xfrm>
            <a:off x="-72573" y="-82274"/>
            <a:ext cx="5508171" cy="7314931"/>
          </a:xfrm>
          <a:prstGeom prst="rect">
            <a:avLst/>
          </a:prstGeom>
        </p:spPr>
      </p:pic>
      <p:sp>
        <p:nvSpPr>
          <p:cNvPr id="4" name="Прямоугольник: багетная рамка 3">
            <a:hlinkClick r:id="rId4" action="ppaction://hlinksldjump"/>
            <a:extLst>
              <a:ext uri="{FF2B5EF4-FFF2-40B4-BE49-F238E27FC236}">
                <a16:creationId xmlns:a16="http://schemas.microsoft.com/office/drawing/2014/main" id="{A698CB7B-B05F-189F-342E-046EA3573A91}"/>
              </a:ext>
            </a:extLst>
          </p:cNvPr>
          <p:cNvSpPr/>
          <p:nvPr/>
        </p:nvSpPr>
        <p:spPr>
          <a:xfrm>
            <a:off x="5467979" y="774797"/>
            <a:ext cx="4990809" cy="725936"/>
          </a:xfrm>
          <a:prstGeom prst="bevel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NK163" panose="02000500040000020004" pitchFamily="2" charset="0"/>
              </a:rPr>
              <a:t>Артикуляционная гимнастика </a:t>
            </a:r>
          </a:p>
        </p:txBody>
      </p:sp>
      <p:sp>
        <p:nvSpPr>
          <p:cNvPr id="6" name="Прямоугольник: багетная рамка 5">
            <a:hlinkClick r:id="rId5" action="ppaction://hlinksldjump"/>
            <a:extLst>
              <a:ext uri="{FF2B5EF4-FFF2-40B4-BE49-F238E27FC236}">
                <a16:creationId xmlns:a16="http://schemas.microsoft.com/office/drawing/2014/main" id="{50B493AF-5931-18FC-02EB-07E6EC65A4C7}"/>
              </a:ext>
            </a:extLst>
          </p:cNvPr>
          <p:cNvSpPr/>
          <p:nvPr/>
        </p:nvSpPr>
        <p:spPr>
          <a:xfrm>
            <a:off x="5502879" y="1708974"/>
            <a:ext cx="4990809" cy="725936"/>
          </a:xfrm>
          <a:prstGeom prst="bevel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NK163" panose="02000500040000020004" pitchFamily="2" charset="0"/>
              </a:rPr>
              <a:t>Звукопроизношение </a:t>
            </a:r>
          </a:p>
        </p:txBody>
      </p:sp>
      <p:sp>
        <p:nvSpPr>
          <p:cNvPr id="7" name="Прямоугольник: багетная рамка 6">
            <a:hlinkClick r:id="rId6" action="ppaction://hlinksldjump"/>
            <a:extLst>
              <a:ext uri="{FF2B5EF4-FFF2-40B4-BE49-F238E27FC236}">
                <a16:creationId xmlns:a16="http://schemas.microsoft.com/office/drawing/2014/main" id="{133F5884-8EED-9835-3A4A-660DD0F37E90}"/>
              </a:ext>
            </a:extLst>
          </p:cNvPr>
          <p:cNvSpPr/>
          <p:nvPr/>
        </p:nvSpPr>
        <p:spPr>
          <a:xfrm>
            <a:off x="5500360" y="2643151"/>
            <a:ext cx="4990809" cy="725936"/>
          </a:xfrm>
          <a:prstGeom prst="bevel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NK163" panose="02000500040000020004" pitchFamily="2" charset="0"/>
              </a:rPr>
              <a:t>Фонематический слух (ФФН)</a:t>
            </a:r>
          </a:p>
        </p:txBody>
      </p:sp>
      <p:sp>
        <p:nvSpPr>
          <p:cNvPr id="8" name="Прямоугольник: багетная рамка 7">
            <a:hlinkClick r:id="rId7" action="ppaction://hlinksldjump"/>
            <a:extLst>
              <a:ext uri="{FF2B5EF4-FFF2-40B4-BE49-F238E27FC236}">
                <a16:creationId xmlns:a16="http://schemas.microsoft.com/office/drawing/2014/main" id="{38B5C080-EB3E-543D-8881-8E02344EC02B}"/>
              </a:ext>
            </a:extLst>
          </p:cNvPr>
          <p:cNvSpPr/>
          <p:nvPr/>
        </p:nvSpPr>
        <p:spPr>
          <a:xfrm>
            <a:off x="5500360" y="3640150"/>
            <a:ext cx="4990809" cy="725936"/>
          </a:xfrm>
          <a:prstGeom prst="bevel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NK163" panose="02000500040000020004" pitchFamily="2" charset="0"/>
              </a:rPr>
              <a:t>Слоговая структура слова</a:t>
            </a:r>
          </a:p>
        </p:txBody>
      </p:sp>
      <p:sp>
        <p:nvSpPr>
          <p:cNvPr id="9" name="Прямоугольник: багетная рамка 8">
            <a:hlinkClick r:id="rId8" action="ppaction://hlinksldjump"/>
            <a:extLst>
              <a:ext uri="{FF2B5EF4-FFF2-40B4-BE49-F238E27FC236}">
                <a16:creationId xmlns:a16="http://schemas.microsoft.com/office/drawing/2014/main" id="{457B1108-9152-BD82-F349-39D69D9B4BF0}"/>
              </a:ext>
            </a:extLst>
          </p:cNvPr>
          <p:cNvSpPr/>
          <p:nvPr/>
        </p:nvSpPr>
        <p:spPr>
          <a:xfrm>
            <a:off x="5500360" y="4637149"/>
            <a:ext cx="4990809" cy="725936"/>
          </a:xfrm>
          <a:prstGeom prst="bevel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40000"/>
                <a:lumOff val="6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NK163" panose="02000500040000020004" pitchFamily="2" charset="0"/>
              </a:rPr>
              <a:t>Грамматический строй</a:t>
            </a:r>
          </a:p>
        </p:txBody>
      </p:sp>
    </p:spTree>
    <p:extLst>
      <p:ext uri="{BB962C8B-B14F-4D97-AF65-F5344CB8AC3E}">
        <p14:creationId xmlns:p14="http://schemas.microsoft.com/office/powerpoint/2010/main" val="1898630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B3C514E-BD0C-0573-2E4A-2552CBB2C0DC}"/>
              </a:ext>
            </a:extLst>
          </p:cNvPr>
          <p:cNvGrpSpPr/>
          <p:nvPr/>
        </p:nvGrpSpPr>
        <p:grpSpPr>
          <a:xfrm>
            <a:off x="5461132" y="59467"/>
            <a:ext cx="4394844" cy="3223794"/>
            <a:chOff x="5440191" y="266282"/>
            <a:chExt cx="4213359" cy="3077212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53B070AB-D1F3-60FD-D830-CD564C0BCC52}"/>
                </a:ext>
              </a:extLst>
            </p:cNvPr>
            <p:cNvGrpSpPr/>
            <p:nvPr/>
          </p:nvGrpSpPr>
          <p:grpSpPr>
            <a:xfrm>
              <a:off x="5440191" y="266282"/>
              <a:ext cx="4213359" cy="3077212"/>
              <a:chOff x="4400768" y="483860"/>
              <a:chExt cx="3713441" cy="2210477"/>
            </a:xfrm>
          </p:grpSpPr>
          <p:pic>
            <p:nvPicPr>
              <p:cNvPr id="4" name="Рисунок 3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6D044304-33C1-89A7-E839-5FCA718A90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>
                <a:off x="4400768" y="483860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8332FBA-EA5D-14D2-1C22-FC27E0791C69}"/>
                  </a:ext>
                </a:extLst>
              </p:cNvPr>
              <p:cNvSpPr txBox="1"/>
              <p:nvPr/>
            </p:nvSpPr>
            <p:spPr>
              <a:xfrm>
                <a:off x="4534722" y="745449"/>
                <a:ext cx="3103621" cy="375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4B47B5-0C6A-0F00-ED08-4BBB59E9AEFD}"/>
                </a:ext>
              </a:extLst>
            </p:cNvPr>
            <p:cNvSpPr txBox="1"/>
            <p:nvPr/>
          </p:nvSpPr>
          <p:spPr>
            <a:xfrm>
              <a:off x="5643743" y="967385"/>
              <a:ext cx="3660923" cy="1815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5">
                      <a:lumMod val="50000"/>
                    </a:schemeClr>
                  </a:solidFill>
                  <a:latin typeface="NK163" panose="02000500040000020004" pitchFamily="2" charset="0"/>
                </a:rPr>
                <a:t>Давай посмотрим, как работают твои волшебные губы и язычок!</a:t>
              </a:r>
            </a:p>
          </p:txBody>
        </p:sp>
      </p:grp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7EBBFF-B963-B68F-ACBC-EFDA78EF1C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0" t="2049" r="27938"/>
          <a:stretch/>
        </p:blipFill>
        <p:spPr>
          <a:xfrm>
            <a:off x="818175" y="59467"/>
            <a:ext cx="5508171" cy="7314931"/>
          </a:xfrm>
          <a:prstGeom prst="rect">
            <a:avLst/>
          </a:prstGeom>
        </p:spPr>
      </p:pic>
      <p:pic>
        <p:nvPicPr>
          <p:cNvPr id="10" name="Рисунок 9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F4EADD9-933A-153B-B4A7-EB45E179F9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87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B214E5-2484-2CDB-37F9-A5E6239EB2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29" t="27664" r="19078" b="22303"/>
          <a:stretch/>
        </p:blipFill>
        <p:spPr>
          <a:xfrm>
            <a:off x="1398499" y="1137765"/>
            <a:ext cx="9288114" cy="49103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Изображение выглядит как крупный план, орган, кожа, губ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DD5B20C-0997-0298-2EB8-5AD886903A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28" t="25037" r="22949" b="22851"/>
          <a:stretch/>
        </p:blipFill>
        <p:spPr>
          <a:xfrm>
            <a:off x="1595035" y="938195"/>
            <a:ext cx="8895041" cy="54151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Изображение выглядит как Зуб, крупный план, орган, язы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5EA4413-7F6B-D703-2B69-6309C7AE1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0" t="23104" r="22270" b="19389"/>
          <a:stretch/>
        </p:blipFill>
        <p:spPr>
          <a:xfrm>
            <a:off x="1648480" y="999245"/>
            <a:ext cx="8895040" cy="53541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Зуб, крупный план, язык, губ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C334EEB-E24D-FBFB-DA5B-67A3F8B9A3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6" t="20256" r="20642" b="16589"/>
          <a:stretch/>
        </p:blipFill>
        <p:spPr>
          <a:xfrm>
            <a:off x="1758998" y="999245"/>
            <a:ext cx="8837967" cy="530383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Стек книг с грушой">
            <a:extLst>
              <a:ext uri="{FF2B5EF4-FFF2-40B4-BE49-F238E27FC236}">
                <a16:creationId xmlns:a16="http://schemas.microsoft.com/office/drawing/2014/main" id="{C9B478F2-1FDF-6BD2-2896-6CA34DC659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-111101" y="-93652"/>
            <a:ext cx="753275" cy="753275"/>
          </a:xfrm>
          <a:prstGeom prst="rect">
            <a:avLst/>
          </a:prstGeom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3F085825-6AB4-4B40-2DBC-B57FF941FCFA}"/>
              </a:ext>
            </a:extLst>
          </p:cNvPr>
          <p:cNvSpPr/>
          <p:nvPr/>
        </p:nvSpPr>
        <p:spPr>
          <a:xfrm>
            <a:off x="565392" y="125643"/>
            <a:ext cx="3217851" cy="1277368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latin typeface="NK163" panose="02000500040000020004" pitchFamily="2" charset="0"/>
              </a:rPr>
              <a:t>📌 Оцениваем: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NK163" panose="02000500040000020004" pitchFamily="2" charset="0"/>
              </a:rPr>
              <a:t>подвижность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NK163" panose="02000500040000020004" pitchFamily="2" charset="0"/>
              </a:rPr>
              <a:t>точность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>
                <a:latin typeface="NK163" panose="02000500040000020004" pitchFamily="2" charset="0"/>
              </a:rPr>
              <a:t>удержание позы</a:t>
            </a:r>
          </a:p>
        </p:txBody>
      </p:sp>
      <p:pic>
        <p:nvPicPr>
          <p:cNvPr id="12" name="Рисунок 11">
            <a:hlinkClick r:id="rId8" action="ppaction://hlinksldjump"/>
            <a:extLst>
              <a:ext uri="{FF2B5EF4-FFF2-40B4-BE49-F238E27FC236}">
                <a16:creationId xmlns:a16="http://schemas.microsoft.com/office/drawing/2014/main" id="{89F7E986-19DC-2C62-4CBC-73645EE768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233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0E01E8-23D6-E622-8A4B-8FEE40873B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0" t="2049" r="27938"/>
          <a:stretch/>
        </p:blipFill>
        <p:spPr>
          <a:xfrm>
            <a:off x="811195" y="0"/>
            <a:ext cx="5508171" cy="7314931"/>
          </a:xfrm>
          <a:prstGeom prst="rect">
            <a:avLst/>
          </a:prstGeom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07F4945-DF48-60C9-7B94-0E8533D5DA8D}"/>
              </a:ext>
            </a:extLst>
          </p:cNvPr>
          <p:cNvGrpSpPr/>
          <p:nvPr/>
        </p:nvGrpSpPr>
        <p:grpSpPr>
          <a:xfrm>
            <a:off x="5461132" y="59467"/>
            <a:ext cx="4394844" cy="3223794"/>
            <a:chOff x="5440191" y="266282"/>
            <a:chExt cx="4213359" cy="3077212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01C3E4EB-BEEB-3AAE-59AC-CB457243CEB1}"/>
                </a:ext>
              </a:extLst>
            </p:cNvPr>
            <p:cNvGrpSpPr/>
            <p:nvPr/>
          </p:nvGrpSpPr>
          <p:grpSpPr>
            <a:xfrm>
              <a:off x="5440191" y="266282"/>
              <a:ext cx="4213359" cy="3077212"/>
              <a:chOff x="4400768" y="483860"/>
              <a:chExt cx="3713441" cy="2210477"/>
            </a:xfrm>
          </p:grpSpPr>
          <p:pic>
            <p:nvPicPr>
              <p:cNvPr id="6" name="Рисунок 5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1869F1E4-6B93-4600-D95D-A80D07DD60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>
                <a:off x="4400768" y="483860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F1CB60B-9DCA-344A-8BF5-4B4141435640}"/>
                  </a:ext>
                </a:extLst>
              </p:cNvPr>
              <p:cNvSpPr txBox="1"/>
              <p:nvPr/>
            </p:nvSpPr>
            <p:spPr>
              <a:xfrm>
                <a:off x="4534722" y="745449"/>
                <a:ext cx="3103621" cy="375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569ED50-423D-DA94-EC4B-B1BB908D010E}"/>
                </a:ext>
              </a:extLst>
            </p:cNvPr>
            <p:cNvSpPr txBox="1"/>
            <p:nvPr/>
          </p:nvSpPr>
          <p:spPr>
            <a:xfrm>
              <a:off x="5716408" y="1094807"/>
              <a:ext cx="3660923" cy="1322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5">
                      <a:lumMod val="50000"/>
                    </a:schemeClr>
                  </a:solidFill>
                  <a:latin typeface="NK163" panose="02000500040000020004" pitchFamily="2" charset="0"/>
                </a:rPr>
                <a:t>Давай посмотрим, в моё волшебное зеркало.</a:t>
              </a:r>
            </a:p>
          </p:txBody>
        </p:sp>
      </p:grpSp>
      <p:pic>
        <p:nvPicPr>
          <p:cNvPr id="8" name="Рисунок 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1E22665-F6DF-2E17-1689-526F01DFD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12" name="Рисунок 11" descr="Изображение выглядит как зеркало, овальн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7C8CC0D-FF2D-315F-92DE-3991174F7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44" b="93750" l="9710" r="89844">
                        <a14:foregroundMark x1="39397" y1="9375" x2="59598" y2="6944"/>
                        <a14:foregroundMark x1="59598" y1="6944" x2="61272" y2="7552"/>
                        <a14:foregroundMark x1="55580" y1="91753" x2="46652" y2="93750"/>
                        <a14:foregroundMark x1="46652" y1="93750" x2="45536" y2="93142"/>
                        <a14:foregroundMark x1="49665" y1="2344" x2="49665" y2="23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6516">
            <a:off x="6478045" y="2054656"/>
            <a:ext cx="3874719" cy="498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303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F12CFE-2707-5B6D-4F00-6AAD81288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2065021" y="138032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9D5E118-3685-D459-CD02-83BE2AA3A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889"/>
          <a:stretch/>
        </p:blipFill>
        <p:spPr>
          <a:xfrm>
            <a:off x="5783580" y="138032"/>
            <a:ext cx="3429000" cy="33680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Изображение выглядит как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DF873A-1ED7-5AD4-727F-223D5BB70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>
          <a:xfrm>
            <a:off x="795884" y="3506072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Изображение выглядит как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63A084F-55AF-A494-BB3F-56F943600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>
          <a:xfrm>
            <a:off x="7292340" y="3506072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1ACC476-848C-A727-E0A0-22224ACB5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8829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в помещении, апельс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7B63969-431A-3BD1-3BFE-8436C331A2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3222"/>
          <a:stretch/>
        </p:blipFill>
        <p:spPr>
          <a:xfrm>
            <a:off x="1577340" y="220980"/>
            <a:ext cx="3429000" cy="3208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в помещении, апельс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CBD2CE1-B9B1-C13D-E6AB-4A2815CEDB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889"/>
          <a:stretch/>
        </p:blipFill>
        <p:spPr>
          <a:xfrm>
            <a:off x="6466172" y="220980"/>
            <a:ext cx="3249328" cy="31915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в помещении, апельси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0B4D697-725F-E057-7698-A88EFE9AD7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88" t="50000" r="9889"/>
          <a:stretch/>
        </p:blipFill>
        <p:spPr>
          <a:xfrm>
            <a:off x="3448050" y="3429000"/>
            <a:ext cx="52959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494575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нструмент, еда, стол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C9429D2-155C-E850-7371-6393436FC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563880" y="28194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инструмент, еда, стол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0EAE14E-121C-E412-4B7E-E845A3F5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1445"/>
          <a:stretch/>
        </p:blipFill>
        <p:spPr>
          <a:xfrm>
            <a:off x="3992880" y="1531620"/>
            <a:ext cx="332994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инструмент, еда, стол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22EAD87-0BAE-66C9-AC2C-DC2B9F4AF4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445" t="52555"/>
          <a:stretch/>
        </p:blipFill>
        <p:spPr>
          <a:xfrm>
            <a:off x="7421880" y="3246120"/>
            <a:ext cx="3509304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12547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грушка, мультфильм, зонтик,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4CEBD27-F7CA-0698-E31D-A92002D07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853440" y="6858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игрушка, мультфильм, зонтик,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2A562A0-8953-79B6-6ECA-B46F3E7C9F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>
          <a:xfrm>
            <a:off x="5341620" y="6858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игрушка, мультфильм, зонтик,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674F3B6-83C6-2D5D-0A1D-338DED35C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000"/>
          <a:stretch/>
        </p:blipFill>
        <p:spPr>
          <a:xfrm>
            <a:off x="2278380" y="349758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Изображение выглядит как игрушка, мультфильм, зонтик,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C92D978-109F-FFD7-1F13-40A7AB993C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00" r="50000"/>
          <a:stretch/>
        </p:blipFill>
        <p:spPr>
          <a:xfrm>
            <a:off x="7254240" y="3497580"/>
            <a:ext cx="3429000" cy="3360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4993320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грушка, Фигурка животного, цветок, жел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F3F0E52-CE8E-6FF0-BEE4-17D334C18F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68580" y="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игрушка, Фигурка животного, цветок, жел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A06EB00-E05D-6109-16A4-287D97788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000"/>
          <a:stretch/>
        </p:blipFill>
        <p:spPr>
          <a:xfrm>
            <a:off x="3810000" y="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игрушка, Фигурка животного, цветок, жел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3099364-F856-A5EF-4F0D-E753D562A0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>
          <a:xfrm>
            <a:off x="7467600" y="350520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Изображение выглядит как игрушка, Фигурка животного, цветок, жел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88F6F3E-515A-D1A1-61A0-CAB3B9A72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78" t="50000"/>
          <a:stretch/>
        </p:blipFill>
        <p:spPr>
          <a:xfrm>
            <a:off x="3497580" y="3505200"/>
            <a:ext cx="337566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1976946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птица, игрушка, мультфильм, водоплавающая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398AAC3-3C0C-C6FE-588B-410517A30A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0" y="53340"/>
            <a:ext cx="2887980" cy="2887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птица, игрушка, мультфильм, водоплавающая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5E61C19-BCD9-BE13-A847-B00FEA48FC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1333"/>
          <a:stretch/>
        </p:blipFill>
        <p:spPr>
          <a:xfrm>
            <a:off x="2838043" y="917854"/>
            <a:ext cx="2987040" cy="29073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птица, игрушка, мультфильм, водоплавающая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B2C4ADE-AFB8-5189-003C-2E017B7B1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>
          <a:xfrm>
            <a:off x="5726023" y="2240280"/>
            <a:ext cx="30480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Изображение выглядит как птица, игрушка, мультфильм, водоплавающая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6485FB9E-CB77-416E-317C-66544693C8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>
          <a:xfrm>
            <a:off x="8762186" y="3410734"/>
            <a:ext cx="2849880" cy="2849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418575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овощи, в помещении, еда, капус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010D0AE-0751-9B46-9891-BD95F83BFF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1424940" y="23622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овощи, в помещении, еда, капус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2C441DF-263A-4B95-0C00-C90C26F93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000"/>
          <a:stretch/>
        </p:blipFill>
        <p:spPr>
          <a:xfrm>
            <a:off x="6522720" y="23622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овощи, в помещении, еда, капус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8EAF604-A13D-384A-7537-129315C6F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>
          <a:xfrm>
            <a:off x="2057400" y="3665220"/>
            <a:ext cx="3040380" cy="3040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Изображение выглядит как овощи, в помещении, еда, капуст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DDE2258-1446-87B5-9FC7-406A00017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>
          <a:xfrm>
            <a:off x="5844540" y="3665220"/>
            <a:ext cx="3040380" cy="30403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522874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мультфильм, го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C1F8F66-CDC2-701C-CE5F-A7773B6257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991415" y="329957"/>
            <a:ext cx="3284220" cy="3284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мультфильм, го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C10C9E8-960C-A70D-E306-DA916BAD3D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000"/>
          <a:stretch/>
        </p:blipFill>
        <p:spPr>
          <a:xfrm>
            <a:off x="6004560" y="426720"/>
            <a:ext cx="3284220" cy="32842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мультфильм, го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35FC093-292C-BD52-09E5-F9551D43E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>
          <a:xfrm>
            <a:off x="2575560" y="3473207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Изображение выглядит как мультфильм, гор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B6C64C6-79D2-2E93-F689-D5EFAEF52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>
          <a:xfrm>
            <a:off x="7588705" y="3614177"/>
            <a:ext cx="3147060" cy="31470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0195950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кот, лампа, овощи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C4BBE34-D68F-6E7E-3CF4-9B74B767BD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518160" y="274320"/>
            <a:ext cx="3154680" cy="3154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кот, лампа, овощи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35CBFD9-41A7-A8F4-DD5E-03A76E3F4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778"/>
          <a:stretch/>
        </p:blipFill>
        <p:spPr>
          <a:xfrm>
            <a:off x="5020766" y="274320"/>
            <a:ext cx="3154679" cy="31056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кот, лампа, овощи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3AEBC8C-8917-2D35-A002-D865793924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>
          <a:xfrm>
            <a:off x="7976511" y="3246120"/>
            <a:ext cx="3093720" cy="3093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Изображение выглядит как кот, лампа, овощи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B54C976-B044-EC60-DFA1-FA342F4CA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>
          <a:xfrm>
            <a:off x="2255520" y="3547566"/>
            <a:ext cx="3154680" cy="3154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57469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 action="ppaction://hlinksldjump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мультфильм, рыба, пишущий прибо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B374FFB-61B3-DBD8-7F02-333B4E5665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0000"/>
          <a:stretch/>
        </p:blipFill>
        <p:spPr>
          <a:xfrm>
            <a:off x="0" y="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мультфильм, рыба, пишущий прибо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812CC78-1C7E-CC70-E0D2-4C8217DD5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0000"/>
          <a:stretch/>
        </p:blipFill>
        <p:spPr>
          <a:xfrm>
            <a:off x="4046220" y="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Изображение выглядит как мультфильм, рыба, пишущий прибо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1C6D13F2-C373-F31D-6603-747C3A8354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0000"/>
          <a:stretch/>
        </p:blipFill>
        <p:spPr>
          <a:xfrm>
            <a:off x="2468880" y="3455670"/>
            <a:ext cx="3429000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Изображение выглядит как мультфильм, рыба, пишущий прибо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3ACF7E5-DFCE-69E5-606C-DAC5139A2A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0000"/>
          <a:stretch/>
        </p:blipFill>
        <p:spPr>
          <a:xfrm>
            <a:off x="6515100" y="3348990"/>
            <a:ext cx="3535680" cy="35356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30896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F6AAAB1-D610-C5FD-0268-539BCA3312B9}"/>
              </a:ext>
            </a:extLst>
          </p:cNvPr>
          <p:cNvGrpSpPr/>
          <p:nvPr/>
        </p:nvGrpSpPr>
        <p:grpSpPr>
          <a:xfrm>
            <a:off x="6398392" y="0"/>
            <a:ext cx="3931493" cy="2787961"/>
            <a:chOff x="5440191" y="266282"/>
            <a:chExt cx="4213359" cy="3077212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C2157C71-43E7-55BD-AEC6-4B802F154DAB}"/>
                </a:ext>
              </a:extLst>
            </p:cNvPr>
            <p:cNvGrpSpPr/>
            <p:nvPr/>
          </p:nvGrpSpPr>
          <p:grpSpPr>
            <a:xfrm>
              <a:off x="5440191" y="266282"/>
              <a:ext cx="4213359" cy="3077212"/>
              <a:chOff x="4400768" y="483860"/>
              <a:chExt cx="3713441" cy="2210477"/>
            </a:xfrm>
          </p:grpSpPr>
          <p:pic>
            <p:nvPicPr>
              <p:cNvPr id="7" name="Рисунок 6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242A4CB0-017E-D114-5CA6-7CFD356656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>
                <a:off x="4400768" y="483860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5369FB0-265A-AC38-1DC0-D68450A0B5D0}"/>
                  </a:ext>
                </a:extLst>
              </p:cNvPr>
              <p:cNvSpPr txBox="1"/>
              <p:nvPr/>
            </p:nvSpPr>
            <p:spPr>
              <a:xfrm>
                <a:off x="4534722" y="745449"/>
                <a:ext cx="3103621" cy="375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68529B0-A6F9-0F6B-2298-E15B8661F663}"/>
                </a:ext>
              </a:extLst>
            </p:cNvPr>
            <p:cNvSpPr txBox="1"/>
            <p:nvPr/>
          </p:nvSpPr>
          <p:spPr>
            <a:xfrm>
              <a:off x="5604685" y="1061941"/>
              <a:ext cx="3660923" cy="13220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5">
                      <a:lumMod val="50000"/>
                    </a:schemeClr>
                  </a:solidFill>
                  <a:latin typeface="NK163" panose="02000500040000020004" pitchFamily="2" charset="0"/>
                </a:rPr>
                <a:t>Внимательно послушай и повтори.</a:t>
              </a: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28BC1E-667B-F9B0-7A18-68727B5F92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0" t="2049" r="27938"/>
          <a:stretch/>
        </p:blipFill>
        <p:spPr>
          <a:xfrm>
            <a:off x="1862115" y="-62453"/>
            <a:ext cx="5508171" cy="731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05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грушка, текст, мультфильм, Мягкая игруш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DD5820B-6753-3DF3-96E6-91D7B868D5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0" b="24000"/>
          <a:stretch/>
        </p:blipFill>
        <p:spPr>
          <a:xfrm>
            <a:off x="0" y="898768"/>
            <a:ext cx="4745255" cy="4145280"/>
          </a:xfrm>
          <a:prstGeom prst="rect">
            <a:avLst/>
          </a:prstGeom>
        </p:spPr>
      </p:pic>
      <p:pic>
        <p:nvPicPr>
          <p:cNvPr id="6" name="Рисунок 5" descr="Изображение выглядит как игрушка, мультфильм, смайлик, эмотико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9668AC6-9AB5-C22F-3E0C-FD40E2AF08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6228" y="470926"/>
            <a:ext cx="5319544" cy="5319544"/>
          </a:xfrm>
          <a:prstGeom prst="rect">
            <a:avLst/>
          </a:prstGeom>
        </p:spPr>
      </p:pic>
      <p:pic>
        <p:nvPicPr>
          <p:cNvPr id="8" name="Рисунок 7" descr="Изображение выглядит как игрушка, мультфильм, сова,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64EDC89-6BBC-7C14-CBE6-4BAEC77136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6620" y="991384"/>
            <a:ext cx="5631180" cy="5631180"/>
          </a:xfrm>
          <a:prstGeom prst="rect">
            <a:avLst/>
          </a:prstGeom>
        </p:spPr>
      </p:pic>
      <p:pic>
        <p:nvPicPr>
          <p:cNvPr id="9" name="morning-meadow-birdsongs-looping_zyb7nhnu">
            <a:hlinkClick r:id="" action="ppaction://media"/>
            <a:extLst>
              <a:ext uri="{FF2B5EF4-FFF2-40B4-BE49-F238E27FC236}">
                <a16:creationId xmlns:a16="http://schemas.microsoft.com/office/drawing/2014/main" id="{521BB38B-D0F4-4BFF-B50F-1C5AEFC5B05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400.4166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35940" y="27844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98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7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5" action="ppaction://hlinksldjump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игрушка, мультфильм, сова,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318DC13-97BE-A0AC-E409-F37C9121E9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460" y="-266700"/>
            <a:ext cx="5684520" cy="5684520"/>
          </a:xfrm>
          <a:prstGeom prst="rect">
            <a:avLst/>
          </a:prstGeom>
        </p:spPr>
      </p:pic>
      <p:pic>
        <p:nvPicPr>
          <p:cNvPr id="5" name="morning-meadow-birdsongs-looping_zyb7nhnu">
            <a:hlinkClick r:id="" action="ppaction://media"/>
            <a:extLst>
              <a:ext uri="{FF2B5EF4-FFF2-40B4-BE49-F238E27FC236}">
                <a16:creationId xmlns:a16="http://schemas.microsoft.com/office/drawing/2014/main" id="{9F1F3DA2-8003-C11C-1F30-69778B94848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0421.4166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09680" y="200660"/>
            <a:ext cx="406400" cy="406400"/>
          </a:xfrm>
          <a:prstGeom prst="rect">
            <a:avLst/>
          </a:prstGeom>
        </p:spPr>
      </p:pic>
      <p:pic>
        <p:nvPicPr>
          <p:cNvPr id="7" name="Рисунок 6" descr="Изображение выглядит как игрушка, сова, мультфильм, птиц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07F4814-81E1-71D1-6AA0-C640F501A9D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8049" y="0"/>
            <a:ext cx="5938520" cy="5938520"/>
          </a:xfrm>
          <a:prstGeom prst="rect">
            <a:avLst/>
          </a:prstGeom>
        </p:spPr>
      </p:pic>
      <p:pic>
        <p:nvPicPr>
          <p:cNvPr id="9" name="Рисунок 8" descr="Изображение выглядит как игрушка, мультфильм, смайлик, жел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7539FB4-C58C-A614-79EE-5DAC861DF7C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0466" y="128778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065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4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09B528-BF7A-844C-2DCA-F8D5E4BCA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0" t="2049" r="27938"/>
          <a:stretch/>
        </p:blipFill>
        <p:spPr>
          <a:xfrm>
            <a:off x="330495" y="-62453"/>
            <a:ext cx="5508171" cy="7314931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7C50ED74-664F-4850-6EAD-9C1CB43E04AD}"/>
              </a:ext>
            </a:extLst>
          </p:cNvPr>
          <p:cNvGrpSpPr/>
          <p:nvPr/>
        </p:nvGrpSpPr>
        <p:grpSpPr>
          <a:xfrm>
            <a:off x="5186812" y="335280"/>
            <a:ext cx="3931493" cy="2787961"/>
            <a:chOff x="5440191" y="266282"/>
            <a:chExt cx="4213359" cy="3077212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AD679720-55CB-B031-C6D7-A06DF6BD5C95}"/>
                </a:ext>
              </a:extLst>
            </p:cNvPr>
            <p:cNvGrpSpPr/>
            <p:nvPr/>
          </p:nvGrpSpPr>
          <p:grpSpPr>
            <a:xfrm>
              <a:off x="5440191" y="266282"/>
              <a:ext cx="4213359" cy="3077212"/>
              <a:chOff x="4400768" y="483860"/>
              <a:chExt cx="3713441" cy="2210477"/>
            </a:xfrm>
          </p:grpSpPr>
          <p:pic>
            <p:nvPicPr>
              <p:cNvPr id="7" name="Рисунок 6" descr="Изображение выглядит как небо&#10;&#10;Контент, сгенерированный ИИ, может содержать ошибки.">
                <a:extLst>
                  <a:ext uri="{FF2B5EF4-FFF2-40B4-BE49-F238E27FC236}">
                    <a16:creationId xmlns:a16="http://schemas.microsoft.com/office/drawing/2014/main" id="{6ADD284C-B674-0841-9EB5-A4EC1AE479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8560" t="22189" r="18404" b="21527"/>
              <a:stretch/>
            </p:blipFill>
            <p:spPr>
              <a:xfrm>
                <a:off x="4400768" y="483860"/>
                <a:ext cx="3713441" cy="2210477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EF064B5-A0D4-8A57-368F-49F3612F9F81}"/>
                  </a:ext>
                </a:extLst>
              </p:cNvPr>
              <p:cNvSpPr txBox="1"/>
              <p:nvPr/>
            </p:nvSpPr>
            <p:spPr>
              <a:xfrm>
                <a:off x="4534722" y="745449"/>
                <a:ext cx="3103621" cy="375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latin typeface="Gabriola" panose="04040605051002020D02" pitchFamily="8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4121CAF-F78C-77CC-A420-285DCD1CC84A}"/>
                </a:ext>
              </a:extLst>
            </p:cNvPr>
            <p:cNvSpPr txBox="1"/>
            <p:nvPr/>
          </p:nvSpPr>
          <p:spPr>
            <a:xfrm>
              <a:off x="5604684" y="1061940"/>
              <a:ext cx="3660924" cy="15286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5">
                      <a:lumMod val="50000"/>
                    </a:schemeClr>
                  </a:solidFill>
                  <a:latin typeface="NK163" panose="02000500040000020004" pitchFamily="2" charset="0"/>
                </a:rPr>
                <a:t>Повтори слово и хлопни по слогам.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28896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аксессуар, корона, королевские драгоценности, Модный аксессуар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2F50D43-4D08-9A13-2DC1-A137E647B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533"/>
          <a:stretch/>
        </p:blipFill>
        <p:spPr>
          <a:xfrm>
            <a:off x="2941320" y="545393"/>
            <a:ext cx="6591300" cy="5106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Изображение выглядит как ру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960ADF8-EC12-90D4-93B8-2EDD7B0812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200400"/>
            <a:ext cx="3429000" cy="3429000"/>
          </a:xfrm>
          <a:prstGeom prst="rect">
            <a:avLst/>
          </a:prstGeom>
        </p:spPr>
      </p:pic>
      <p:pic>
        <p:nvPicPr>
          <p:cNvPr id="7" name="Рисунок 6" descr="Стек книг с грушой">
            <a:extLst>
              <a:ext uri="{FF2B5EF4-FFF2-40B4-BE49-F238E27FC236}">
                <a16:creationId xmlns:a16="http://schemas.microsoft.com/office/drawing/2014/main" id="{D2152D89-E8D2-D027-5AB7-6E926E33CB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11101" y="-93652"/>
            <a:ext cx="753275" cy="753275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5270F6C-2F61-C875-1B79-0EC6DACC25D4}"/>
              </a:ext>
            </a:extLst>
          </p:cNvPr>
          <p:cNvSpPr/>
          <p:nvPr/>
        </p:nvSpPr>
        <p:spPr>
          <a:xfrm>
            <a:off x="565392" y="125643"/>
            <a:ext cx="3217851" cy="1277368"/>
          </a:xfrm>
          <a:prstGeom prst="round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bg1"/>
                </a:solidFill>
                <a:latin typeface="NK163" panose="02000500040000020004" pitchFamily="2" charset="0"/>
              </a:rPr>
              <a:t>Оцениваем:</a:t>
            </a:r>
          </a:p>
          <a:p>
            <a:r>
              <a:rPr lang="ru-RU" sz="2000" dirty="0">
                <a:latin typeface="NK163" panose="02000500040000020004" pitchFamily="2" charset="0"/>
              </a:rPr>
              <a:t>пропуски слогов</a:t>
            </a:r>
          </a:p>
          <a:p>
            <a:r>
              <a:rPr lang="ru-RU" sz="2000" dirty="0">
                <a:latin typeface="NK163" panose="02000500040000020004" pitchFamily="2" charset="0"/>
              </a:rPr>
              <a:t>перестановки</a:t>
            </a:r>
          </a:p>
        </p:txBody>
      </p:sp>
    </p:spTree>
    <p:extLst>
      <p:ext uri="{BB962C8B-B14F-4D97-AF65-F5344CB8AC3E}">
        <p14:creationId xmlns:p14="http://schemas.microsoft.com/office/powerpoint/2010/main" val="2355428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rId2" action="ppaction://hlinksldjump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, Человеческое лицо, мультфильм, статуэт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3EB5C35-B19E-E09F-D3F4-594A5BF91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>
          <a:xfrm>
            <a:off x="3566160" y="435684"/>
            <a:ext cx="4853940" cy="5460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Изображение выглядит как ру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D93C734-04B6-2A01-534F-7B79FBD970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460" y="3246120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534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C4BAF3-53B6-4618-468A-284C1CBF58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0" t="2049" r="27938"/>
          <a:stretch/>
        </p:blipFill>
        <p:spPr>
          <a:xfrm>
            <a:off x="1436589" y="-68580"/>
            <a:ext cx="5508171" cy="7314931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75BAD30-4F03-6188-61EE-C8B255F6B30C}"/>
              </a:ext>
            </a:extLst>
          </p:cNvPr>
          <p:cNvGrpSpPr/>
          <p:nvPr/>
        </p:nvGrpSpPr>
        <p:grpSpPr>
          <a:xfrm>
            <a:off x="6096000" y="236220"/>
            <a:ext cx="3931493" cy="2787961"/>
            <a:chOff x="5186812" y="335280"/>
            <a:chExt cx="3931493" cy="2787961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67A93DC5-57B1-5B62-3432-9771A7749085}"/>
                </a:ext>
              </a:extLst>
            </p:cNvPr>
            <p:cNvGrpSpPr/>
            <p:nvPr/>
          </p:nvGrpSpPr>
          <p:grpSpPr>
            <a:xfrm>
              <a:off x="5186812" y="335280"/>
              <a:ext cx="3931493" cy="2787961"/>
              <a:chOff x="5440191" y="266282"/>
              <a:chExt cx="4213359" cy="3077212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5086510C-369E-9B21-15C4-524ADEBEB0AD}"/>
                  </a:ext>
                </a:extLst>
              </p:cNvPr>
              <p:cNvGrpSpPr/>
              <p:nvPr/>
            </p:nvGrpSpPr>
            <p:grpSpPr>
              <a:xfrm>
                <a:off x="5440191" y="266282"/>
                <a:ext cx="4213359" cy="3077212"/>
                <a:chOff x="4400768" y="483860"/>
                <a:chExt cx="3713441" cy="2210477"/>
              </a:xfrm>
            </p:grpSpPr>
            <p:pic>
              <p:nvPicPr>
                <p:cNvPr id="7" name="Рисунок 6" descr="Изображение выглядит как небо&#10;&#10;Контент, сгенерированный ИИ, может содержать ошибки.">
                  <a:extLst>
                    <a:ext uri="{FF2B5EF4-FFF2-40B4-BE49-F238E27FC236}">
                      <a16:creationId xmlns:a16="http://schemas.microsoft.com/office/drawing/2014/main" id="{2BF0D3D2-64C8-4CA5-72CB-DE7952A5ED6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560" t="22189" r="18404" b="21527"/>
                <a:stretch/>
              </p:blipFill>
              <p:spPr>
                <a:xfrm>
                  <a:off x="4400768" y="483860"/>
                  <a:ext cx="3713441" cy="2210477"/>
                </a:xfrm>
                <a:prstGeom prst="rect">
                  <a:avLst/>
                </a:prstGeom>
              </p:spPr>
            </p:pic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2A29EA00-F485-5D1F-354A-99AE70CF923E}"/>
                    </a:ext>
                  </a:extLst>
                </p:cNvPr>
                <p:cNvSpPr txBox="1"/>
                <p:nvPr/>
              </p:nvSpPr>
              <p:spPr>
                <a:xfrm>
                  <a:off x="4534722" y="745449"/>
                  <a:ext cx="3103621" cy="3758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800" b="1" dirty="0">
                    <a:latin typeface="Gabriola" panose="04040605051002020D02" pitchFamily="82" charset="0"/>
                  </a:endParaRPr>
                </a:p>
              </p:txBody>
            </p:sp>
          </p:grp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28D17AD-11A2-B692-EA4D-1D2AA9DB1C17}"/>
                  </a:ext>
                </a:extLst>
              </p:cNvPr>
              <p:cNvSpPr txBox="1"/>
              <p:nvPr/>
            </p:nvSpPr>
            <p:spPr>
              <a:xfrm>
                <a:off x="5604684" y="1061940"/>
                <a:ext cx="3660924" cy="577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ru-RU" sz="2800" dirty="0">
                  <a:solidFill>
                    <a:schemeClr val="accent5">
                      <a:lumMod val="50000"/>
                    </a:schemeClr>
                  </a:solidFill>
                  <a:latin typeface="NK163" panose="02000500040000020004" pitchFamily="2" charset="0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C98568-7382-4366-7D96-085C115A60EA}"/>
                </a:ext>
              </a:extLst>
            </p:cNvPr>
            <p:cNvSpPr txBox="1"/>
            <p:nvPr/>
          </p:nvSpPr>
          <p:spPr>
            <a:xfrm>
              <a:off x="5482119" y="1036762"/>
              <a:ext cx="3285866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5">
                      <a:lumMod val="50000"/>
                    </a:schemeClr>
                  </a:solidFill>
                  <a:latin typeface="NK163" panose="02000500040000020004" pitchFamily="2" charset="0"/>
                </a:rPr>
                <a:t>Составь предложение по картинке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6329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BBB310C-BBA2-9A50-FA4C-21937A696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865" y="5835407"/>
            <a:ext cx="1155215" cy="1155215"/>
          </a:xfrm>
          <a:prstGeom prst="rect">
            <a:avLst/>
          </a:prstGeom>
        </p:spPr>
      </p:pic>
      <p:pic>
        <p:nvPicPr>
          <p:cNvPr id="4" name="Рисунок 3" descr="Изображение выглядит как кукла, игрушка, в помещении, одеж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0E67CF1-5903-C9E7-F983-6116314CA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" y="388620"/>
            <a:ext cx="9281160" cy="6187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01423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85349FC-2719-629D-D5B3-23FE6EC59FE7}"/>
              </a:ext>
            </a:extLst>
          </p:cNvPr>
          <p:cNvGrpSpPr/>
          <p:nvPr/>
        </p:nvGrpSpPr>
        <p:grpSpPr>
          <a:xfrm>
            <a:off x="6027420" y="388485"/>
            <a:ext cx="4305300" cy="3108960"/>
            <a:chOff x="5186812" y="335280"/>
            <a:chExt cx="3931493" cy="2787961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1F9D5AB0-1ADA-3F8D-79EC-328EFBA4D646}"/>
                </a:ext>
              </a:extLst>
            </p:cNvPr>
            <p:cNvGrpSpPr/>
            <p:nvPr/>
          </p:nvGrpSpPr>
          <p:grpSpPr>
            <a:xfrm>
              <a:off x="5186812" y="335280"/>
              <a:ext cx="3931493" cy="2787961"/>
              <a:chOff x="5440191" y="266282"/>
              <a:chExt cx="4213359" cy="3077212"/>
            </a:xfrm>
          </p:grpSpPr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id="{D5BC7867-DFF5-83B9-9CC4-8F543B472F5D}"/>
                  </a:ext>
                </a:extLst>
              </p:cNvPr>
              <p:cNvGrpSpPr/>
              <p:nvPr/>
            </p:nvGrpSpPr>
            <p:grpSpPr>
              <a:xfrm>
                <a:off x="5440191" y="266282"/>
                <a:ext cx="4213359" cy="3077212"/>
                <a:chOff x="4400768" y="483860"/>
                <a:chExt cx="3713441" cy="2210477"/>
              </a:xfrm>
            </p:grpSpPr>
            <p:pic>
              <p:nvPicPr>
                <p:cNvPr id="9" name="Рисунок 8" descr="Изображение выглядит как небо&#10;&#10;Контент, сгенерированный ИИ, может содержать ошибки.">
                  <a:extLst>
                    <a:ext uri="{FF2B5EF4-FFF2-40B4-BE49-F238E27FC236}">
                      <a16:creationId xmlns:a16="http://schemas.microsoft.com/office/drawing/2014/main" id="{B4DC46F1-01B0-8CD0-0E6C-0DDE2C34F3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8560" t="22189" r="18404" b="21527"/>
                <a:stretch/>
              </p:blipFill>
              <p:spPr>
                <a:xfrm>
                  <a:off x="4400768" y="483860"/>
                  <a:ext cx="3713441" cy="2210477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2107A11F-0E17-00A8-4570-27608F7FA07A}"/>
                    </a:ext>
                  </a:extLst>
                </p:cNvPr>
                <p:cNvSpPr txBox="1"/>
                <p:nvPr/>
              </p:nvSpPr>
              <p:spPr>
                <a:xfrm>
                  <a:off x="4534722" y="745449"/>
                  <a:ext cx="3103621" cy="3758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800" b="1" dirty="0">
                    <a:latin typeface="Gabriola" panose="04040605051002020D02" pitchFamily="82" charset="0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B4091F-EC50-E106-D078-E7D3D7DE0B2F}"/>
                  </a:ext>
                </a:extLst>
              </p:cNvPr>
              <p:cNvSpPr txBox="1"/>
              <p:nvPr/>
            </p:nvSpPr>
            <p:spPr>
              <a:xfrm>
                <a:off x="5604684" y="1061940"/>
                <a:ext cx="3660924" cy="5775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ru-RU" sz="2800" dirty="0">
                  <a:solidFill>
                    <a:schemeClr val="accent5">
                      <a:lumMod val="50000"/>
                    </a:schemeClr>
                  </a:solidFill>
                  <a:latin typeface="NK163" panose="02000500040000020004" pitchFamily="2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71262B2-E1DA-F5C6-CDAE-41360617B8D0}"/>
                </a:ext>
              </a:extLst>
            </p:cNvPr>
            <p:cNvSpPr txBox="1"/>
            <p:nvPr/>
          </p:nvSpPr>
          <p:spPr>
            <a:xfrm>
              <a:off x="5495478" y="886431"/>
              <a:ext cx="3285866" cy="20621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200" dirty="0">
                  <a:solidFill>
                    <a:schemeClr val="accent5">
                      <a:lumMod val="50000"/>
                    </a:schemeClr>
                  </a:solidFill>
                  <a:latin typeface="NK163" panose="02000500040000020004" pitchFamily="2" charset="0"/>
                </a:rPr>
                <a:t>Ты прошла все испытания королевства речи!</a:t>
              </a:r>
            </a:p>
          </p:txBody>
        </p:sp>
      </p:grpSp>
      <p:pic>
        <p:nvPicPr>
          <p:cNvPr id="12" name="Рисунок 11" descr="Изображение выглядит как аксессуар, украшенный драгоценностями головной убор, королевские драгоценности, коро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354D8F4-5B70-6E9F-B4C2-D29CE7051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6837" y="-150592"/>
            <a:ext cx="1698949" cy="143561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25BA73-6459-AD3E-94CE-066DF78AFE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0" t="2049" r="27938"/>
          <a:stretch/>
        </p:blipFill>
        <p:spPr>
          <a:xfrm>
            <a:off x="1505169" y="-68581"/>
            <a:ext cx="5508171" cy="731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9057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80</Words>
  <Application>Microsoft Office PowerPoint</Application>
  <PresentationFormat>Широкоэкранный</PresentationFormat>
  <Paragraphs>20</Paragraphs>
  <Slides>24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Aptos</vt:lpstr>
      <vt:lpstr>Aptos Display</vt:lpstr>
      <vt:lpstr>Arial</vt:lpstr>
      <vt:lpstr>Gabriola</vt:lpstr>
      <vt:lpstr>NK163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4</cp:revision>
  <dcterms:created xsi:type="dcterms:W3CDTF">2026-02-02T08:59:18Z</dcterms:created>
  <dcterms:modified xsi:type="dcterms:W3CDTF">2026-02-02T14:11:15Z</dcterms:modified>
</cp:coreProperties>
</file>