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572DB-0B62-5CE9-1B37-92524D55D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805E55B-1CC6-9E06-87B4-087ACD54D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67D852-794B-2456-55CC-C4CB8449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A42CA6-6324-4B3C-C741-856655222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5C737D-913B-145B-59B9-4905FB944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930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5D29CB-CC0E-CF4C-4509-554CFB5BA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2748E6-40A7-7C08-B91C-2645031ED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32231F-94FE-36E5-CED5-481D23BB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24D7B-F8A2-A2D6-6C83-5ED774066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3610ED-790E-0BC3-6264-05132B3E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92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24706-6608-21F1-4C81-8CC4AA187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1D3E8C-4C5C-510D-3360-F31E04F4BB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C04B12-F202-A132-CF6D-EA0105CF0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2AB834-77B2-DC34-9D52-B57147734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31561F-D1B5-B219-0192-ECC34467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588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62B40-C3E9-A7FB-057D-BDCDAFD4F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DC1616-3098-4E08-3995-58797CD8D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5784CB-0005-E581-9BDB-BECC4D64C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3504F4F-E0EF-6D47-0A1D-52A0BCED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862B4E-D16F-757D-97E8-78AE0CA28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DC2BCB-849A-CCF5-E811-97756C03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0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762E7A-6AE6-4D04-6FE2-56F5A030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683A58-1AFF-00D6-5C8D-3A9F13B04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6530B5-B3E7-D842-602B-19DEFE0A3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4A25BEC-99FC-2625-9B9F-4549258536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39F5E6-D791-B197-6F59-49FD1CD2C2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D71390-3480-4D7D-FC54-2C6928AA5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ECE5AAC-3DCF-7376-CA81-C064640C9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E46A080-9D0D-5784-276F-35C29299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833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B2C2B1-D2CC-5376-27A8-4781FDDBB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C774A0-2BF3-3352-DE7E-936D9BB2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8D50336-6C80-3F2C-1DDE-931E4D4D3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9990AA-02D6-7CBA-7878-7134A9C7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30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823EC3-6B1C-F479-0AE8-CBE49D042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9E78D7-7C20-96BB-12E2-7D751A29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AC2DDE-A149-8637-7557-9DAFAACE8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00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797B63-B4A7-25E6-158F-E9C47DF81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774297-0B82-06C1-ACDE-C02DC41E0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5E03579-4397-6C1E-B3B1-EBFE3D58A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686CCC-F5ED-E961-ED98-77806DA5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FE8972-9CFA-5BE9-BBE0-6C320AB38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36455E-D0B5-A9FF-3A2A-64F5E1A3B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80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C35195-9EDF-00BD-632B-240974327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9282E9-E3C7-6945-C37D-A8A073CC48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F00B6C8-4FD7-7F12-E7C3-28B702FE9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045B7B-892F-4E23-38A7-342D27C9E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5094EF-DFA1-9C71-2AD2-2A9F2F604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07757C-7340-D9DB-A5B6-18F11968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943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A6571-5C24-20BC-EA07-9DC02DB3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8591F6-DADC-F591-5041-317BBF880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860E24-E72B-A42C-B7F9-179A5E750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CA103B-C4BB-683A-2DFF-E455AC631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54F9CA-316D-3EBF-44AB-1C708CBB1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0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672B960-5682-7315-9218-53F2998A49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49AAF5-CF53-80F4-0312-5ED940E54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563D95-1B1D-338C-FAD7-B53C6511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6F8584-59A3-3C8A-46B2-75DBC2BEE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559CA2-C0AA-FC13-049A-DCD3DD010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33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13A243-66BB-2814-79A1-87487AFE0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59D423-D5CE-3983-A2ED-CE831AD98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E6A2EC-F085-6175-C117-FC42704C7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BE9B18-5E39-4115-8151-D362888A2577}" type="datetimeFigureOut">
              <a:rPr lang="ru-RU" smtClean="0"/>
              <a:t>14.01.2026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C99C9E-A0D8-21F0-365B-B9205FDD67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D3F5DB-577E-02C6-BED9-F778355AA7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9BEAFC-5A8B-4A6E-8B8D-8A31FF82CF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33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microsoft.com/office/2007/relationships/hdphoto" Target="../media/hdphoto3.wdp"/><Relationship Id="rId10" Type="http://schemas.microsoft.com/office/2007/relationships/hdphoto" Target="../media/hdphoto2.wdp"/><Relationship Id="rId4" Type="http://schemas.openxmlformats.org/officeDocument/2006/relationships/image" Target="../media/image15.png"/><Relationship Id="rId9" Type="http://schemas.openxmlformats.org/officeDocument/2006/relationships/image" Target="../media/image13.png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374B97-53E7-06F7-5936-AE113DBB5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56" y="-119244"/>
            <a:ext cx="1497824" cy="1497824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4630273-312E-62C8-F76C-FFAEF2316B40}"/>
              </a:ext>
            </a:extLst>
          </p:cNvPr>
          <p:cNvSpPr/>
          <p:nvPr/>
        </p:nvSpPr>
        <p:spPr>
          <a:xfrm>
            <a:off x="2134764" y="1216674"/>
            <a:ext cx="8579771" cy="4424651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solidFill>
              <a:srgbClr val="00B0F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Запуск речи</a:t>
            </a:r>
          </a:p>
          <a:p>
            <a:pPr algn="ctr"/>
            <a:r>
              <a:rPr lang="ru-RU" sz="5400" dirty="0">
                <a:solidFill>
                  <a:srgbClr val="C00000"/>
                </a:solidFill>
                <a:latin typeface="Gabriola" panose="04040605051002020D02" pitchFamily="82" charset="0"/>
              </a:rPr>
              <a:t>Мила и Тёпа </a:t>
            </a:r>
          </a:p>
          <a:p>
            <a:pPr algn="ctr"/>
            <a:r>
              <a:rPr lang="ru-RU" sz="8000" dirty="0">
                <a:solidFill>
                  <a:srgbClr val="FFFF00"/>
                </a:solidFill>
                <a:latin typeface="Gabriola" panose="04040605051002020D02" pitchFamily="82" charset="0"/>
              </a:rPr>
              <a:t>«Огород»</a:t>
            </a:r>
          </a:p>
        </p:txBody>
      </p:sp>
    </p:spTree>
    <p:extLst>
      <p:ext uri="{BB962C8B-B14F-4D97-AF65-F5344CB8AC3E}">
        <p14:creationId xmlns:p14="http://schemas.microsoft.com/office/powerpoint/2010/main" val="2114076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96CE133-B235-1A37-FCD6-8AD6A0AE9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31" y="1327385"/>
            <a:ext cx="4572000" cy="6858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5481B71-CFE5-C388-8EF4-CD0C26D1FC99}"/>
              </a:ext>
            </a:extLst>
          </p:cNvPr>
          <p:cNvGrpSpPr/>
          <p:nvPr/>
        </p:nvGrpSpPr>
        <p:grpSpPr>
          <a:xfrm>
            <a:off x="3558717" y="820063"/>
            <a:ext cx="3713441" cy="2210477"/>
            <a:chOff x="4400768" y="483860"/>
            <a:chExt cx="3713441" cy="2210477"/>
          </a:xfrm>
        </p:grpSpPr>
        <p:pic>
          <p:nvPicPr>
            <p:cNvPr id="9" name="Рисунок 8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F9239B5-0F96-D956-64E0-229F21918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7C2AE-D2CB-8F88-DD53-9D9FBD2DA0AD}"/>
                </a:ext>
              </a:extLst>
            </p:cNvPr>
            <p:cNvSpPr txBox="1"/>
            <p:nvPr/>
          </p:nvSpPr>
          <p:spPr>
            <a:xfrm>
              <a:off x="4676702" y="991182"/>
              <a:ext cx="310362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Привет! Это МИ-ЛА и ТЁ-ПА.</a:t>
              </a:r>
            </a:p>
          </p:txBody>
        </p:sp>
      </p:grpSp>
      <p:pic>
        <p:nvPicPr>
          <p:cNvPr id="5" name="Рисунок 4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8FC892-EDA2-D869-FC0F-16178A9C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25" y="0"/>
            <a:ext cx="5178110" cy="7767165"/>
          </a:xfrm>
          <a:prstGeom prst="rect">
            <a:avLst/>
          </a:prstGeom>
        </p:spPr>
      </p:pic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D92C753-AD51-8A45-4079-013432133A28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1439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96CE133-B235-1A37-FCD6-8AD6A0AE9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31" y="1327385"/>
            <a:ext cx="4572000" cy="6858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5481B71-CFE5-C388-8EF4-CD0C26D1FC99}"/>
              </a:ext>
            </a:extLst>
          </p:cNvPr>
          <p:cNvGrpSpPr/>
          <p:nvPr/>
        </p:nvGrpSpPr>
        <p:grpSpPr>
          <a:xfrm>
            <a:off x="3685521" y="593313"/>
            <a:ext cx="3586637" cy="2437227"/>
            <a:chOff x="4400768" y="483860"/>
            <a:chExt cx="3713441" cy="2210477"/>
          </a:xfrm>
        </p:grpSpPr>
        <p:pic>
          <p:nvPicPr>
            <p:cNvPr id="9" name="Рисунок 8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F9239B5-0F96-D956-64E0-229F21918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67C2AE-D2CB-8F88-DD53-9D9FBD2DA0AD}"/>
                </a:ext>
              </a:extLst>
            </p:cNvPr>
            <p:cNvSpPr txBox="1"/>
            <p:nvPr/>
          </p:nvSpPr>
          <p:spPr>
            <a:xfrm>
              <a:off x="4676702" y="991182"/>
              <a:ext cx="3103621" cy="12003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latin typeface="Gabriola" panose="04040605051002020D02" pitchFamily="82" charset="0"/>
                </a:rPr>
                <a:t>Где мы?</a:t>
              </a:r>
              <a:br>
                <a:rPr lang="ru-RU" sz="4000" b="1" dirty="0">
                  <a:latin typeface="Gabriola" panose="04040605051002020D02" pitchFamily="82" charset="0"/>
                </a:rPr>
              </a:br>
              <a:r>
                <a:rPr lang="ru-RU" sz="4000" b="1" dirty="0">
                  <a:latin typeface="Gabriola" panose="04040605051002020D02" pitchFamily="82" charset="0"/>
                </a:rPr>
                <a:t>ОГОРОД</a:t>
              </a:r>
            </a:p>
          </p:txBody>
        </p:sp>
      </p:grpSp>
      <p:pic>
        <p:nvPicPr>
          <p:cNvPr id="5" name="Рисунок 4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8FC892-EDA2-D869-FC0F-16178A9C3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25" y="0"/>
            <a:ext cx="5178110" cy="7767165"/>
          </a:xfrm>
          <a:prstGeom prst="rect">
            <a:avLst/>
          </a:prstGeom>
        </p:spPr>
      </p:pic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A19362B-4522-6350-4FBD-6EB96D8DE856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0E650D2-98AD-BBA0-61A8-EF5067A59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F3C191D-1D3F-6730-05BB-D17721029BB3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>
                <a:latin typeface="Comic Sans MS" panose="030F0702030302020204" pitchFamily="66" charset="0"/>
              </a:rPr>
              <a:t>🗣 Речь:</a:t>
            </a:r>
          </a:p>
          <a:p>
            <a:r>
              <a:rPr lang="ru-RU" i="1" dirty="0">
                <a:latin typeface="Comic Sans MS" panose="030F0702030302020204" pitchFamily="66" charset="0"/>
              </a:rPr>
              <a:t>тут</a:t>
            </a:r>
            <a:endParaRPr lang="ru-RU" dirty="0">
              <a:latin typeface="Comic Sans MS" panose="030F0702030302020204" pitchFamily="66" charset="0"/>
            </a:endParaRPr>
          </a:p>
          <a:p>
            <a:r>
              <a:rPr lang="ru-RU" i="1" dirty="0">
                <a:latin typeface="Comic Sans MS" panose="030F0702030302020204" pitchFamily="66" charset="0"/>
              </a:rPr>
              <a:t>да</a:t>
            </a:r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232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" fill="hold">
                                          <p:stCondLst>
                                            <p:cond delay="167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" fill="hold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" fill="hold">
                                          <p:stCondLst>
                                            <p:cond delay="50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" fill="hold">
                                          <p:stCondLst>
                                            <p:cond delay="8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растение, на открытом воздухе, небо, земл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A57023-3BB6-3919-4253-45600E912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8" t="33079" b="36387"/>
          <a:stretch/>
        </p:blipFill>
        <p:spPr>
          <a:xfrm>
            <a:off x="-601259" y="-209404"/>
            <a:ext cx="14039043" cy="7158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A051991-EAA3-DCF7-7E5B-9D50F3C4DC46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E89795-2F18-F3B0-0D78-7EE36B691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56" y="-119244"/>
            <a:ext cx="1497824" cy="1497824"/>
          </a:xfrm>
          <a:prstGeom prst="rect">
            <a:avLst/>
          </a:prstGeom>
        </p:spPr>
      </p:pic>
      <p:pic>
        <p:nvPicPr>
          <p:cNvPr id="6" name="Рисунок 5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E007A5-521E-93E3-F04E-707050A453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30394" y="-390888"/>
            <a:ext cx="5263036" cy="7894554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D711767-AE4E-DC97-1809-9162B5D7B233}"/>
              </a:ext>
            </a:extLst>
          </p:cNvPr>
          <p:cNvGrpSpPr/>
          <p:nvPr/>
        </p:nvGrpSpPr>
        <p:grpSpPr>
          <a:xfrm>
            <a:off x="3520679" y="438002"/>
            <a:ext cx="3586637" cy="2437227"/>
            <a:chOff x="4400768" y="483860"/>
            <a:chExt cx="3713441" cy="2210477"/>
          </a:xfrm>
        </p:grpSpPr>
        <p:pic>
          <p:nvPicPr>
            <p:cNvPr id="8" name="Рисунок 7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0A3AA17-ACEB-437B-C252-0ACFB94AA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90CE78-286E-76E1-CD25-B3697540C02D}"/>
                </a:ext>
              </a:extLst>
            </p:cNvPr>
            <p:cNvSpPr txBox="1"/>
            <p:nvPr/>
          </p:nvSpPr>
          <p:spPr>
            <a:xfrm>
              <a:off x="4676702" y="991182"/>
              <a:ext cx="3103621" cy="103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Посмотри</a:t>
              </a:r>
            </a:p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Это грядка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BCF95C3-5AE0-0CFA-7CEE-A1D47CEA67F6}"/>
              </a:ext>
            </a:extLst>
          </p:cNvPr>
          <p:cNvGrpSpPr/>
          <p:nvPr/>
        </p:nvGrpSpPr>
        <p:grpSpPr>
          <a:xfrm>
            <a:off x="5045683" y="2438491"/>
            <a:ext cx="2997640" cy="1981017"/>
            <a:chOff x="4315491" y="897625"/>
            <a:chExt cx="3103621" cy="1796712"/>
          </a:xfrm>
        </p:grpSpPr>
        <p:pic>
          <p:nvPicPr>
            <p:cNvPr id="12" name="Рисунок 11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CBA08BB-A612-0777-8559-B533E83C1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7" y="897625"/>
              <a:ext cx="3018345" cy="179671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98CAFF-43EF-3538-3BA4-68F3250244FC}"/>
                </a:ext>
              </a:extLst>
            </p:cNvPr>
            <p:cNvSpPr txBox="1"/>
            <p:nvPr/>
          </p:nvSpPr>
          <p:spPr>
            <a:xfrm>
              <a:off x="4315491" y="1265694"/>
              <a:ext cx="3103621" cy="865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Ав-ав-</a:t>
              </a:r>
              <a:r>
                <a:rPr lang="ru-RU" sz="2800" dirty="0" err="1">
                  <a:latin typeface="Comic Sans MS" panose="030F0702030302020204" pitchFamily="66" charset="0"/>
                </a:rPr>
                <a:t>ав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Что тут растет?</a:t>
              </a:r>
              <a:endParaRPr lang="ru-RU" sz="24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0" name="Рисунок 9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4A6E1D-E3B0-F133-7C9C-517420B1C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3" b="16819"/>
          <a:stretch/>
        </p:blipFill>
        <p:spPr>
          <a:xfrm flipH="1">
            <a:off x="7097873" y="1311397"/>
            <a:ext cx="3766751" cy="570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F0F2828-48C3-0FA0-5F5D-B1F2F13A5D0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73804D9-8E4C-12FF-64EB-A00EFBFBD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56" y="-119244"/>
            <a:ext cx="1497824" cy="1497824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02A38A-B71C-6D87-88BE-E92D50C5A8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37375" y="-195443"/>
            <a:ext cx="5263036" cy="789455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C22D5F3-1393-F60C-B483-09A5567EB9F7}"/>
              </a:ext>
            </a:extLst>
          </p:cNvPr>
          <p:cNvGrpSpPr/>
          <p:nvPr/>
        </p:nvGrpSpPr>
        <p:grpSpPr>
          <a:xfrm>
            <a:off x="3443898" y="731169"/>
            <a:ext cx="3586637" cy="2437227"/>
            <a:chOff x="4400768" y="483860"/>
            <a:chExt cx="3713441" cy="2210477"/>
          </a:xfrm>
        </p:grpSpPr>
        <p:pic>
          <p:nvPicPr>
            <p:cNvPr id="10" name="Рисунок 9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8D89368-B536-3067-0FF9-ECADB3CB7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05F21A-B964-4FF6-A943-4D9E18813974}"/>
                </a:ext>
              </a:extLst>
            </p:cNvPr>
            <p:cNvSpPr txBox="1"/>
            <p:nvPr/>
          </p:nvSpPr>
          <p:spPr>
            <a:xfrm>
              <a:off x="4676702" y="991182"/>
              <a:ext cx="3103621" cy="1479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МА-МА-МА</a:t>
              </a:r>
            </a:p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МАРКОВЬ</a:t>
              </a:r>
            </a:p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Тяни</a:t>
              </a:r>
              <a:endParaRPr lang="ru-RU" sz="32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13" name="Рисунок 12" descr="Изображение выглядит как овощи, производить, морковь, Натура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BC06385-F8DB-65C6-DEBB-4E8D13D95B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06303">
            <a:off x="4908274" y="206925"/>
            <a:ext cx="6058795" cy="6058795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E68BF1-0443-3933-3F98-C2B8E3FA86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7721597-9421-B3CC-BEAE-2C4B5E917592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Имитируем движение </a:t>
            </a:r>
          </a:p>
        </p:txBody>
      </p:sp>
    </p:spTree>
    <p:extLst>
      <p:ext uri="{BB962C8B-B14F-4D97-AF65-F5344CB8AC3E}">
        <p14:creationId xmlns:p14="http://schemas.microsoft.com/office/powerpoint/2010/main" val="255586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F0F2828-48C3-0FA0-5F5D-B1F2F13A5D0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2CE98B0-7E77-5219-5E56-3704105289CA}"/>
              </a:ext>
            </a:extLst>
          </p:cNvPr>
          <p:cNvGrpSpPr/>
          <p:nvPr/>
        </p:nvGrpSpPr>
        <p:grpSpPr>
          <a:xfrm>
            <a:off x="4106244" y="930778"/>
            <a:ext cx="3046501" cy="1981017"/>
            <a:chOff x="4264903" y="897625"/>
            <a:chExt cx="3154209" cy="1796712"/>
          </a:xfrm>
        </p:grpSpPr>
        <p:pic>
          <p:nvPicPr>
            <p:cNvPr id="5" name="Рисунок 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222DC9C-8C80-4E62-2597-036F594CD4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7" y="897625"/>
              <a:ext cx="3018345" cy="179671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9E705F0-7F5C-883E-9544-C39BD96DF666}"/>
                </a:ext>
              </a:extLst>
            </p:cNvPr>
            <p:cNvSpPr txBox="1"/>
            <p:nvPr/>
          </p:nvSpPr>
          <p:spPr>
            <a:xfrm>
              <a:off x="4264903" y="1167909"/>
              <a:ext cx="3103621" cy="125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Ав-ав-</a:t>
              </a:r>
              <a:r>
                <a:rPr lang="ru-RU" sz="2800" dirty="0" err="1">
                  <a:latin typeface="Comic Sans MS" panose="030F0702030302020204" pitchFamily="66" charset="0"/>
                </a:rPr>
                <a:t>ав</a:t>
              </a:r>
              <a:endParaRPr lang="ru-RU" sz="2800" dirty="0">
                <a:latin typeface="Comic Sans MS" panose="030F0702030302020204" pitchFamily="66" charset="0"/>
              </a:endParaRPr>
            </a:p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КА-КА</a:t>
              </a:r>
              <a:br>
                <a:rPr lang="ru-RU" sz="2800" dirty="0">
                  <a:latin typeface="Comic Sans MS" panose="030F0702030302020204" pitchFamily="66" charset="0"/>
                </a:rPr>
              </a:br>
              <a:r>
                <a:rPr lang="ru-RU" sz="2800" dirty="0">
                  <a:latin typeface="Comic Sans MS" panose="030F0702030302020204" pitchFamily="66" charset="0"/>
                </a:rPr>
                <a:t>Картошка</a:t>
              </a:r>
              <a:endParaRPr lang="ru-RU" sz="24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3" name="Рисунок 2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3A5E62-A9C0-DA85-06A3-67EE9B217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3" b="16819"/>
          <a:stretch/>
        </p:blipFill>
        <p:spPr>
          <a:xfrm flipH="1">
            <a:off x="5821448" y="-501217"/>
            <a:ext cx="5003605" cy="7577673"/>
          </a:xfrm>
          <a:prstGeom prst="rect">
            <a:avLst/>
          </a:prstGeom>
        </p:spPr>
      </p:pic>
      <p:pic>
        <p:nvPicPr>
          <p:cNvPr id="8" name="Рисунок 7" descr="Изображение выглядит как картошка, еда, фрук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8B02649-487A-E469-C576-CFBCC05087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62012" y1="77734" x2="64355" y2="77051"/>
                        <a14:backgroundMark x1="57813" y1="77637" x2="54590" y2="788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191" b="20814"/>
          <a:stretch/>
        </p:blipFill>
        <p:spPr>
          <a:xfrm rot="6456765">
            <a:off x="217942" y="320559"/>
            <a:ext cx="6296252" cy="5430579"/>
          </a:xfrm>
          <a:prstGeom prst="rect">
            <a:avLst/>
          </a:prstGeom>
        </p:spPr>
      </p:pic>
      <p:pic>
        <p:nvPicPr>
          <p:cNvPr id="9" name="Рисунок 8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B654266-C2B7-3CF5-143D-3D493022A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56" y="-119244"/>
            <a:ext cx="1497824" cy="1497824"/>
          </a:xfrm>
          <a:prstGeom prst="rect">
            <a:avLst/>
          </a:prstGeom>
        </p:spPr>
      </p:pic>
      <p:pic>
        <p:nvPicPr>
          <p:cNvPr id="10" name="Рисунок 9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D3B728E-5A14-6B0C-1796-FDEDD1C34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CDD7F239-D6CE-0D00-AF34-9941DA9D3990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Имитируем движение </a:t>
            </a:r>
          </a:p>
        </p:txBody>
      </p:sp>
    </p:spTree>
    <p:extLst>
      <p:ext uri="{BB962C8B-B14F-4D97-AF65-F5344CB8AC3E}">
        <p14:creationId xmlns:p14="http://schemas.microsoft.com/office/powerpoint/2010/main" val="371492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F0F2828-48C3-0FA0-5F5D-B1F2F13A5D0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0F1FF3-FD2E-83D1-0C86-64260583E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7356" y="-119244"/>
            <a:ext cx="1497824" cy="1497824"/>
          </a:xfrm>
          <a:prstGeom prst="rect">
            <a:avLst/>
          </a:prstGeom>
        </p:spPr>
      </p:pic>
      <p:pic>
        <p:nvPicPr>
          <p:cNvPr id="4" name="Рисунок 3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4A4CAD7-8D16-45F8-7619-9E64280061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37375" y="-195443"/>
            <a:ext cx="5263036" cy="7894554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625CA57D-C081-2680-A21F-42FA6F187BB6}"/>
              </a:ext>
            </a:extLst>
          </p:cNvPr>
          <p:cNvGrpSpPr/>
          <p:nvPr/>
        </p:nvGrpSpPr>
        <p:grpSpPr>
          <a:xfrm>
            <a:off x="3443898" y="731169"/>
            <a:ext cx="3586637" cy="2437227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7EB6910-BEFC-76F5-A24E-872B16C48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08451A-F98E-1D6B-FB92-79500CAE5D7B}"/>
                </a:ext>
              </a:extLst>
            </p:cNvPr>
            <p:cNvSpPr txBox="1"/>
            <p:nvPr/>
          </p:nvSpPr>
          <p:spPr>
            <a:xfrm>
              <a:off x="4705677" y="849371"/>
              <a:ext cx="3103621" cy="1479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ЛУК</a:t>
              </a:r>
            </a:p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У-У-У-У</a:t>
              </a:r>
            </a:p>
            <a:p>
              <a:pPr algn="ctr"/>
              <a:r>
                <a:rPr lang="ru-RU" sz="3600" dirty="0">
                  <a:latin typeface="Comic Sans MS" panose="030F0702030302020204" pitchFamily="66" charset="0"/>
                </a:rPr>
                <a:t>Тяни</a:t>
              </a:r>
              <a:endParaRPr lang="ru-RU" sz="3200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9" name="Рисунок 8" descr="Изображение выглядит как овощи, лук, производить, Натура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D158A2-52CF-A2E4-FA63-2D7A63E3F3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813" b="89941" l="9961" r="89941">
                        <a14:foregroundMark x1="51270" y1="7813" x2="51074" y2="1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22" b="8092"/>
          <a:stretch/>
        </p:blipFill>
        <p:spPr>
          <a:xfrm>
            <a:off x="5664876" y="-119244"/>
            <a:ext cx="5615211" cy="630307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49C48E2-EC77-84D6-0B9A-32882142A4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85616DD-EC54-22A5-C4F4-4785BDB05FE6}"/>
              </a:ext>
            </a:extLst>
          </p:cNvPr>
          <p:cNvSpPr/>
          <p:nvPr/>
        </p:nvSpPr>
        <p:spPr>
          <a:xfrm>
            <a:off x="860916" y="188464"/>
            <a:ext cx="2664047" cy="117964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Имитируем движение </a:t>
            </a:r>
          </a:p>
        </p:txBody>
      </p:sp>
    </p:spTree>
    <p:extLst>
      <p:ext uri="{BB962C8B-B14F-4D97-AF65-F5344CB8AC3E}">
        <p14:creationId xmlns:p14="http://schemas.microsoft.com/office/powerpoint/2010/main" val="229549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F0F2828-48C3-0FA0-5F5D-B1F2F13A5D0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D237565-1E8B-627F-23D3-000045716EF3}"/>
              </a:ext>
            </a:extLst>
          </p:cNvPr>
          <p:cNvGrpSpPr/>
          <p:nvPr/>
        </p:nvGrpSpPr>
        <p:grpSpPr>
          <a:xfrm>
            <a:off x="4476960" y="731168"/>
            <a:ext cx="3586637" cy="2437227"/>
            <a:chOff x="4400768" y="483860"/>
            <a:chExt cx="3713441" cy="2210477"/>
          </a:xfrm>
        </p:grpSpPr>
        <p:pic>
          <p:nvPicPr>
            <p:cNvPr id="5" name="Рисунок 4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ED21E50-4C59-4ABC-FE8F-4B00C361F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763E55E-4BCF-9893-CA0E-8FAA22E16A03}"/>
                </a:ext>
              </a:extLst>
            </p:cNvPr>
            <p:cNvSpPr txBox="1"/>
            <p:nvPr/>
          </p:nvSpPr>
          <p:spPr>
            <a:xfrm>
              <a:off x="4705677" y="1026632"/>
              <a:ext cx="3103621" cy="9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Ка-ка-ка</a:t>
              </a:r>
            </a:p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Капуста</a:t>
              </a:r>
            </a:p>
          </p:txBody>
        </p:sp>
      </p:grpSp>
      <p:pic>
        <p:nvPicPr>
          <p:cNvPr id="3" name="Рисунок 2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4EC0A4-9621-12B6-47B2-2410A593E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13" b="16819"/>
          <a:stretch/>
        </p:blipFill>
        <p:spPr>
          <a:xfrm>
            <a:off x="704995" y="-359837"/>
            <a:ext cx="5003605" cy="757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88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F0F2828-48C3-0FA0-5F5D-B1F2F13A5D02}"/>
              </a:ext>
            </a:extLst>
          </p:cNvPr>
          <p:cNvSpPr/>
          <p:nvPr/>
        </p:nvSpPr>
        <p:spPr>
          <a:xfrm>
            <a:off x="11488169" y="6351937"/>
            <a:ext cx="570046" cy="387399"/>
          </a:xfrm>
          <a:prstGeom prst="actionButtonForwardNex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C64779-EB06-AB3C-B7FF-A3BB637FA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236" y="-398459"/>
            <a:ext cx="5178110" cy="7767165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97E060-E9FC-0058-5F49-7463C811E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3836" y="-209405"/>
            <a:ext cx="5135836" cy="7703754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нтейнер, корзина, Корзина для хранения, плете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5DF5A3-E0AC-5178-EE0F-10D79035E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180" b="89844" l="9277" r="89844">
                        <a14:foregroundMark x1="39746" y1="10938" x2="50195" y2="8594"/>
                        <a14:foregroundMark x1="50195" y1="8594" x2="58496" y2="9180"/>
                        <a14:foregroundMark x1="58496" y1="9180" x2="58887" y2="9375"/>
                        <a14:foregroundMark x1="9375" y1="47168" x2="9277" y2="49219"/>
                      </a14:backgroundRemoval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896" y="2624538"/>
            <a:ext cx="4013587" cy="4013587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0A36A5B-ABC0-71FE-75FB-206C4FC40EAD}"/>
              </a:ext>
            </a:extLst>
          </p:cNvPr>
          <p:cNvGrpSpPr/>
          <p:nvPr/>
        </p:nvGrpSpPr>
        <p:grpSpPr>
          <a:xfrm>
            <a:off x="3403404" y="585475"/>
            <a:ext cx="3039278" cy="2365678"/>
            <a:chOff x="4400768" y="483860"/>
            <a:chExt cx="3713441" cy="2210477"/>
          </a:xfrm>
        </p:grpSpPr>
        <p:pic>
          <p:nvPicPr>
            <p:cNvPr id="11" name="Рисунок 10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C3DEB7F-279D-1414-B9FB-AB881C18C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D91B02-8DE9-53B2-A4F2-A4AB9B14F0D8}"/>
                </a:ext>
              </a:extLst>
            </p:cNvPr>
            <p:cNvSpPr txBox="1"/>
            <p:nvPr/>
          </p:nvSpPr>
          <p:spPr>
            <a:xfrm>
              <a:off x="4705677" y="1026632"/>
              <a:ext cx="3103621" cy="1006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>
                  <a:latin typeface="Comic Sans MS" panose="030F0702030302020204" pitchFamily="66" charset="0"/>
                </a:rPr>
                <a:t>АВ-АВ</a:t>
              </a:r>
              <a:br>
                <a:rPr lang="ru-RU" sz="3200" dirty="0">
                  <a:latin typeface="Comic Sans MS" panose="030F0702030302020204" pitchFamily="66" charset="0"/>
                </a:rPr>
              </a:br>
              <a:r>
                <a:rPr lang="ru-RU" sz="3200" dirty="0">
                  <a:latin typeface="Comic Sans MS" panose="030F0702030302020204" pitchFamily="66" charset="0"/>
                </a:rPr>
                <a:t>ДАЙ</a:t>
              </a:r>
            </a:p>
          </p:txBody>
        </p:sp>
      </p:grpSp>
      <p:pic>
        <p:nvPicPr>
          <p:cNvPr id="14" name="Рисунок 13" descr="Изображение выглядит как овощи, капуста, Капуста огородная, Крестоцветные овощ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C01507-2532-EEF2-EE5C-E91A3D9308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398" b="93164" l="3125" r="92969">
                        <a14:foregroundMark x1="37695" y1="15234" x2="28516" y2="18457"/>
                        <a14:foregroundMark x1="28516" y1="18457" x2="13086" y2="32617"/>
                        <a14:foregroundMark x1="13086" y1="32617" x2="8594" y2="49121"/>
                        <a14:foregroundMark x1="8594" y1="49121" x2="9277" y2="52246"/>
                        <a14:foregroundMark x1="71777" y1="89160" x2="89453" y2="72461"/>
                        <a14:foregroundMark x1="89453" y1="72461" x2="93164" y2="57031"/>
                        <a14:foregroundMark x1="93164" y1="57031" x2="91406" y2="43555"/>
                        <a14:foregroundMark x1="6152" y1="41992" x2="3125" y2="48145"/>
                        <a14:foregroundMark x1="25879" y1="86523" x2="38477" y2="91602"/>
                        <a14:foregroundMark x1="39258" y1="8496" x2="39746" y2="9277"/>
                        <a14:foregroundMark x1="63965" y1="93164" x2="63965" y2="93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46" y="2602135"/>
            <a:ext cx="3217269" cy="3217269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овощи, лук, производить, Натура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60B283-0B00-2717-6C64-E58C724694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813" b="89941" l="9961" r="89941">
                        <a14:foregroundMark x1="51270" y1="7813" x2="51074" y2="112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122" b="8092"/>
          <a:stretch/>
        </p:blipFill>
        <p:spPr>
          <a:xfrm>
            <a:off x="5913507" y="1571540"/>
            <a:ext cx="3493084" cy="3920988"/>
          </a:xfrm>
          <a:prstGeom prst="rect">
            <a:avLst/>
          </a:prstGeom>
        </p:spPr>
      </p:pic>
      <p:pic>
        <p:nvPicPr>
          <p:cNvPr id="3" name="Рисунок 2" descr="Изображение выглядит как овощи, производить, морковь, Натуральные продук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CA3D9A-49DE-5664-2E03-BB3791F0DE0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06303">
            <a:off x="5789132" y="1534876"/>
            <a:ext cx="4245018" cy="4245018"/>
          </a:xfrm>
          <a:prstGeom prst="rect">
            <a:avLst/>
          </a:prstGeom>
        </p:spPr>
      </p:pic>
      <p:pic>
        <p:nvPicPr>
          <p:cNvPr id="6" name="Рисунок 5" descr="Изображение выглядит как картошка, еда, фрук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F363B5-7072-91BD-596D-77C9226045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62012" y1="77734" x2="64355" y2="77051"/>
                        <a14:backgroundMark x1="57813" y1="77637" x2="54590" y2="788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191" b="20814"/>
          <a:stretch/>
        </p:blipFill>
        <p:spPr>
          <a:xfrm rot="6456765">
            <a:off x="6626294" y="2506237"/>
            <a:ext cx="3627337" cy="3128614"/>
          </a:xfrm>
          <a:prstGeom prst="rect">
            <a:avLst/>
          </a:prstGeom>
        </p:spPr>
      </p:pic>
      <p:pic>
        <p:nvPicPr>
          <p:cNvPr id="7" name="Рисунок 6" descr="Изображение выглядит как небо, ш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B65DB5-9B16-011F-3D05-3B53FE88F5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7" t="75929" r="78386" b="5751"/>
          <a:stretch/>
        </p:blipFill>
        <p:spPr>
          <a:xfrm>
            <a:off x="43459" y="-203259"/>
            <a:ext cx="817457" cy="84564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73227F5-B616-2621-0B08-8E05DC206D6C}"/>
              </a:ext>
            </a:extLst>
          </p:cNvPr>
          <p:cNvSpPr/>
          <p:nvPr/>
        </p:nvSpPr>
        <p:spPr>
          <a:xfrm>
            <a:off x="860917" y="86821"/>
            <a:ext cx="2629160" cy="100208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/>
          </a:p>
          <a:p>
            <a:r>
              <a:rPr lang="ru-RU" dirty="0"/>
              <a:t>🗣 Фраза:</a:t>
            </a:r>
          </a:p>
          <a:p>
            <a:r>
              <a:rPr lang="ru-RU" i="1" dirty="0"/>
              <a:t>на</a:t>
            </a:r>
            <a:endParaRPr lang="ru-RU" dirty="0"/>
          </a:p>
          <a:p>
            <a:r>
              <a:rPr lang="ru-RU" i="1" dirty="0"/>
              <a:t>дай на</a:t>
            </a:r>
            <a:endParaRPr lang="ru-RU" dirty="0"/>
          </a:p>
          <a:p>
            <a:endParaRPr lang="ru-RU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95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1.11111E-6 L -0.29896 0.0106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48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7037E-6 L -0.30365 0.0655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82" y="3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-0.28021 0.0275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10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-0.28646 0.0106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23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0AD7CD34-A805-0540-C341-6C361191593F}"/>
              </a:ext>
            </a:extLst>
          </p:cNvPr>
          <p:cNvGrpSpPr/>
          <p:nvPr/>
        </p:nvGrpSpPr>
        <p:grpSpPr>
          <a:xfrm>
            <a:off x="3356292" y="806103"/>
            <a:ext cx="3713441" cy="2210477"/>
            <a:chOff x="4400768" y="483860"/>
            <a:chExt cx="3713441" cy="2210477"/>
          </a:xfrm>
        </p:grpSpPr>
        <p:pic>
          <p:nvPicPr>
            <p:cNvPr id="6" name="Рисунок 5" descr="Изображение выглядит как неб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07F806-CF08-025C-BD06-DC5B01986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60" t="22189" r="18404" b="21527"/>
            <a:stretch/>
          </p:blipFill>
          <p:spPr>
            <a:xfrm flipH="1">
              <a:off x="4400768" y="483860"/>
              <a:ext cx="3713441" cy="221047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0DF729B-CE45-DCDD-5618-538508F8654A}"/>
                </a:ext>
              </a:extLst>
            </p:cNvPr>
            <p:cNvSpPr txBox="1"/>
            <p:nvPr/>
          </p:nvSpPr>
          <p:spPr>
            <a:xfrm>
              <a:off x="4655762" y="896600"/>
              <a:ext cx="310362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latin typeface="Gabriola" panose="04040605051002020D02" pitchFamily="82" charset="0"/>
                </a:rPr>
                <a:t>Ты здорово потрудился! Нам пора идти! ПОКА. Будем тебя ждать!</a:t>
              </a:r>
            </a:p>
          </p:txBody>
        </p:sp>
      </p:grpSp>
      <p:pic>
        <p:nvPicPr>
          <p:cNvPr id="3" name="Рисунок 2" descr="Изображение выглядит как одежда, игрушка, кукл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356AD9-28C0-6609-9356-143B51F32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25" y="0"/>
            <a:ext cx="5178110" cy="776716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мультфильм, Панама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1EC448-23AA-0FDC-03E2-A22730140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725" y="1432087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0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2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2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2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2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74</Words>
  <Application>Microsoft Office PowerPoint</Application>
  <PresentationFormat>Широкоэкранный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2026-01-13T14:21:26Z</dcterms:created>
  <dcterms:modified xsi:type="dcterms:W3CDTF">2026-01-14T09:24:49Z</dcterms:modified>
</cp:coreProperties>
</file>