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25C46A-AC4E-4F38-ADA4-6F2A3A73EE39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9FBD0-44E2-4FF1-8CAF-2D55C1848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920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B9FBD0-44E2-4FF1-8CAF-2D55C1848A3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569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054ED5-F9EB-759B-B5FB-C16D3D7E3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5B70E6-57E0-F41A-F612-7904949018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96461-4A7B-26E8-5901-BD863A58D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464026-A8E5-58E7-CB50-2453D843A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5A2AA7-AC70-437B-4D7B-34D8BA8D4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925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74BCE-5752-FEB5-C2D3-80752414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637F7D-E5A9-C2A0-D841-4D742B422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920726-7519-F2D0-7539-603763798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16F68-2E46-54BE-10EB-79CD99AD0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6E0303-07CB-DA1F-46EA-DFB5C573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55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4EB82-8F65-26C4-EDDD-00A926041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133B23-94FD-58B6-6C53-156AEB738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22BE1B-E2F5-AD93-0455-32A141311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853503-C60F-A878-2AB8-E9852D8EF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E05BA0-A506-9EF6-A7CB-9BE16290D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61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9B154-1C14-BAC7-F930-137DF2FA3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3ECB78-30D3-C671-04EF-B3457914C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1C8AFE-6178-4819-34E6-088368580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42D6BD-7F91-BB33-831E-B884C394B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E6ED4A-208B-7F45-D434-058AC326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B9BEE3-017D-C0C5-8CC1-1CD1E4847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62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5F624-0000-B20C-6BF9-4EF57B9A9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8E7D808-080D-95A0-1EE5-20D1F95523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471B0C-A8EE-F29E-A50B-07BD5636A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9DD086-CD79-9059-6C6A-89C80541D4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5F2D0A-0EFD-3C70-7FF5-579E47BB6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5E6C09-1C68-1A71-DC00-AE2210276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E7BD00-D0B5-D6F4-4DC5-E71014C76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C17CF0D-37F7-B08C-FA3B-1B66E9CB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873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0F296-03EF-B79F-67C6-2B1304FD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27B35D8-A226-AC62-C3C9-4CD734A5C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4E65987-5C05-18B0-0DC1-8C9D9F91B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CF241B-93F4-D1BF-D858-760F1F14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306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76ADB18-6F24-D092-4F8F-0FE77F2F5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541677-98E7-4D2C-D975-8AD4A6BDA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F04945-6BA7-A907-F8D0-5C56597BD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60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706D4C-3500-A474-2E9E-40DA74EAC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754F02-138E-0905-0333-C3E1F01EA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74ED77-9699-98C1-A7C0-49D20E91C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CE54E7-9431-C70F-59A5-2C0589996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D26B2F-3E84-D5DF-26B8-2D91A1391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313A27-D8FA-0627-4639-E650D5900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356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74A3F2-F506-CB8D-DEF5-301E8783E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EA3CCC1-7D3A-5414-E051-749040EA3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3D0E52-9591-F733-A601-3C9433077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D8E851-9ECF-1628-2C30-B099DD704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EAF93BF-2222-C4F5-1B8B-D75F76154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3280FA-55FD-675B-F83E-BE92B951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4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D996E-CC0E-2A0D-F501-2B71378BE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ABB4EB-00FB-630E-4911-8EF986484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B50AF4-2918-4B03-0AD6-198AFBDFB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968C7C-3830-7AEE-D40E-7D4B17C05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E26A94-8CCC-4A00-846A-528688B87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67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C72AD0-1B20-F24C-9450-B7EA4BCC6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EABEA4-9EF5-CE6B-B451-4D1BB995F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DD52CE-3886-A6E7-572B-4678C87DB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70372D-8D6B-52E9-CB00-C38BA55A6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BA6E8D-E9C1-CA4F-FB2F-A457CB718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78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DF4870-3798-5E0D-2F30-2B3C4AF6C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F5582E-C734-DE2C-1476-288BD0917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07A053-F1F8-5A14-C4DA-771688FF35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1BB86C-AB47-44DA-AD14-5D1C48D6F07E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51E186-96A2-B1A9-A777-2E987005BD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CF240C-7CFE-EF16-F6E1-77C1C68C2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0252A3-4C6E-49F2-8C4F-1BD817E49F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65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9.png"/><Relationship Id="rId3" Type="http://schemas.openxmlformats.org/officeDocument/2006/relationships/slide" Target="slide5.xml"/><Relationship Id="rId7" Type="http://schemas.openxmlformats.org/officeDocument/2006/relationships/image" Target="../media/image6.png"/><Relationship Id="rId12" Type="http://schemas.openxmlformats.org/officeDocument/2006/relationships/slide" Target="slide3.xml"/><Relationship Id="rId2" Type="http://schemas.openxmlformats.org/officeDocument/2006/relationships/audio" Target="../media/audio1.wav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5" Type="http://schemas.microsoft.com/office/2007/relationships/hdphoto" Target="../media/hdphoto1.wdp"/><Relationship Id="rId10" Type="http://schemas.openxmlformats.org/officeDocument/2006/relationships/slide" Target="slide9.xml"/><Relationship Id="rId4" Type="http://schemas.openxmlformats.org/officeDocument/2006/relationships/audio" Target="../media/audio2.wav"/><Relationship Id="rId9" Type="http://schemas.openxmlformats.org/officeDocument/2006/relationships/image" Target="../media/image7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slide" Target="slide2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5.wdp"/><Relationship Id="rId18" Type="http://schemas.openxmlformats.org/officeDocument/2006/relationships/image" Target="../media/image29.png"/><Relationship Id="rId3" Type="http://schemas.openxmlformats.org/officeDocument/2006/relationships/image" Target="../media/image23.png"/><Relationship Id="rId21" Type="http://schemas.openxmlformats.org/officeDocument/2006/relationships/slide" Target="slide2.xml"/><Relationship Id="rId7" Type="http://schemas.microsoft.com/office/2007/relationships/hdphoto" Target="../media/hdphoto3.wdp"/><Relationship Id="rId12" Type="http://schemas.openxmlformats.org/officeDocument/2006/relationships/image" Target="../media/image27.png"/><Relationship Id="rId17" Type="http://schemas.openxmlformats.org/officeDocument/2006/relationships/image" Target="../media/image19.png"/><Relationship Id="rId2" Type="http://schemas.openxmlformats.org/officeDocument/2006/relationships/audio" Target="../media/audio2.wav"/><Relationship Id="rId16" Type="http://schemas.microsoft.com/office/2007/relationships/hdphoto" Target="../media/hdphoto6.wdp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6.png"/><Relationship Id="rId5" Type="http://schemas.openxmlformats.org/officeDocument/2006/relationships/image" Target="../media/image15.png"/><Relationship Id="rId15" Type="http://schemas.openxmlformats.org/officeDocument/2006/relationships/image" Target="../media/image28.png"/><Relationship Id="rId10" Type="http://schemas.microsoft.com/office/2007/relationships/hdphoto" Target="../media/hdphoto4.wdp"/><Relationship Id="rId19" Type="http://schemas.microsoft.com/office/2007/relationships/hdphoto" Target="../media/hdphoto7.wdp"/><Relationship Id="rId4" Type="http://schemas.microsoft.com/office/2007/relationships/hdphoto" Target="../media/hdphoto2.wdp"/><Relationship Id="rId9" Type="http://schemas.openxmlformats.org/officeDocument/2006/relationships/image" Target="../media/image25.png"/><Relationship Id="rId14" Type="http://schemas.openxmlformats.org/officeDocument/2006/relationships/image" Target="../media/image18.png"/><Relationship Id="rId2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2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1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13.png"/><Relationship Id="rId5" Type="http://schemas.openxmlformats.org/officeDocument/2006/relationships/image" Target="../media/image33.png"/><Relationship Id="rId10" Type="http://schemas.openxmlformats.org/officeDocument/2006/relationships/slide" Target="slide2.xml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14.png"/><Relationship Id="rId5" Type="http://schemas.openxmlformats.org/officeDocument/2006/relationships/image" Target="../media/image40.png"/><Relationship Id="rId10" Type="http://schemas.openxmlformats.org/officeDocument/2006/relationships/image" Target="../media/image13.png"/><Relationship Id="rId4" Type="http://schemas.openxmlformats.org/officeDocument/2006/relationships/image" Target="../media/image39.png"/><Relationship Id="rId9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2.png"/><Relationship Id="rId7" Type="http://schemas.openxmlformats.org/officeDocument/2006/relationships/slide" Target="slide2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3.png"/><Relationship Id="rId4" Type="http://schemas.openxmlformats.org/officeDocument/2006/relationships/image" Target="../media/image1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14.png"/><Relationship Id="rId4" Type="http://schemas.openxmlformats.org/officeDocument/2006/relationships/image" Target="../media/image46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13.png"/><Relationship Id="rId4" Type="http://schemas.openxmlformats.org/officeDocument/2006/relationships/image" Target="../media/image52.png"/><Relationship Id="rId9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D32589-4BD6-0180-8632-269E3FBAB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204" y="-62821"/>
            <a:ext cx="1079015" cy="107901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39FA42D-A724-6217-923D-4EC11A826316}"/>
              </a:ext>
            </a:extLst>
          </p:cNvPr>
          <p:cNvSpPr/>
          <p:nvPr/>
        </p:nvSpPr>
        <p:spPr>
          <a:xfrm>
            <a:off x="4108927" y="1873859"/>
            <a:ext cx="4853476" cy="209603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Путешествие на звук </a:t>
            </a:r>
            <a:r>
              <a:rPr lang="ru-RU" sz="3200" dirty="0">
                <a:solidFill>
                  <a:srgbClr val="FFC000"/>
                </a:solidFill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  <a:t>Ш</a:t>
            </a:r>
            <a:br>
              <a:rPr lang="ru-RU" sz="3200" dirty="0">
                <a:solidFill>
                  <a:srgbClr val="FFC000"/>
                </a:solidFill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</a:b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  <a:t>Помоги героем пройти 5 станций и выполнить задание на звук Ш.</a:t>
            </a:r>
            <a:b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</a:br>
            <a:r>
              <a:rPr lang="ru-RU" sz="1600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  <a:t>Нажимай на станции по порядку, выполняй задания и собирай звёздочки.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effectLst>
                  <a:glow rad="127000">
                    <a:schemeClr val="accent1">
                      <a:lumMod val="40000"/>
                      <a:lumOff val="60000"/>
                    </a:schemeClr>
                  </a:glow>
                </a:effectLst>
                <a:latin typeface="Gnocchi" panose="02000500000000000000" pitchFamily="2" charset="0"/>
              </a:rPr>
              <a:t>Вперёд в морское путешествие!</a:t>
            </a:r>
            <a:br>
              <a:rPr lang="ru-RU" dirty="0"/>
            </a:br>
            <a:endParaRPr lang="ru-RU" dirty="0"/>
          </a:p>
        </p:txBody>
      </p:sp>
      <p:pic>
        <p:nvPicPr>
          <p:cNvPr id="9" name="Рисунок 8" descr="Изображение выглядит как мультфильм, клюв, птица, попуга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CF81BE-EC67-607B-FE32-143FA88E4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897" y="2282510"/>
            <a:ext cx="3755322" cy="4694152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одежда, человек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06F8E09-FD05-A049-E498-DC21528ED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434" y="643336"/>
            <a:ext cx="5016403" cy="627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0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облако, мультфильм, пляж&#10;&#10;Контент, сгенерированный ИИ, может содержать ошибки.">
            <a:hlinkClick r:id="rId3" action="ppaction://hlinksldjump">
              <a:snd r:embed="rId4" name="click.wav"/>
            </a:hlinkClick>
            <a:extLst>
              <a:ext uri="{FF2B5EF4-FFF2-40B4-BE49-F238E27FC236}">
                <a16:creationId xmlns:a16="http://schemas.microsoft.com/office/drawing/2014/main" id="{5F5AD4FC-3D5A-8A0D-8E84-CFA27F32E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87" y="4100841"/>
            <a:ext cx="2341156" cy="2341156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оздушный шар, транспорт, самолет, шар&#10;&#10;Контент, сгенерированный ИИ, может содержать ошибки.">
            <a:hlinkClick r:id="rId6" action="ppaction://hlinksldjump">
              <a:snd r:embed="rId4" name="click.wav"/>
            </a:hlinkClick>
            <a:extLst>
              <a:ext uri="{FF2B5EF4-FFF2-40B4-BE49-F238E27FC236}">
                <a16:creationId xmlns:a16="http://schemas.microsoft.com/office/drawing/2014/main" id="{AF52BB3C-7358-95B4-603B-A240050A82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460" y="2960293"/>
            <a:ext cx="2602810" cy="2602810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льтфильм, рыба, текст&#10;&#10;Контент, сгенерированный ИИ, может содержать ошибки.">
            <a:hlinkClick r:id="rId8" action="ppaction://hlinksldjump">
              <a:snd r:embed="rId4" name="click.wav"/>
            </a:hlinkClick>
            <a:extLst>
              <a:ext uri="{FF2B5EF4-FFF2-40B4-BE49-F238E27FC236}">
                <a16:creationId xmlns:a16="http://schemas.microsoft.com/office/drawing/2014/main" id="{3CBE5F81-C92B-8129-D8FC-CCD8ACEB23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52" y="50606"/>
            <a:ext cx="2602810" cy="260281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пальма, вода, небо, дерево&#10;&#10;Контент, сгенерированный ИИ, может содержать ошибки.">
            <a:hlinkClick r:id="rId10" action="ppaction://hlinksldjump">
              <a:snd r:embed="rId4" name="click.wav"/>
            </a:hlinkClick>
            <a:extLst>
              <a:ext uri="{FF2B5EF4-FFF2-40B4-BE49-F238E27FC236}">
                <a16:creationId xmlns:a16="http://schemas.microsoft.com/office/drawing/2014/main" id="{CC56D667-4F81-DD4C-BD19-FE72C875AB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62" y="3361235"/>
            <a:ext cx="3121542" cy="2341156"/>
          </a:xfrm>
          <a:prstGeom prst="rect">
            <a:avLst/>
          </a:prstGeom>
        </p:spPr>
      </p:pic>
      <p:pic>
        <p:nvPicPr>
          <p:cNvPr id="3" name="Рисунок 2" descr="Изображение выглядит как плавсредство, транспорт, небо, текст&#10;&#10;Контент, сгенерированный ИИ, может содержать ошибки.">
            <a:hlinkClick r:id="rId12" action="ppaction://hlinksldjump">
              <a:snd r:embed="rId4" name="click.wav"/>
            </a:hlinkClick>
            <a:extLst>
              <a:ext uri="{FF2B5EF4-FFF2-40B4-BE49-F238E27FC236}">
                <a16:creationId xmlns:a16="http://schemas.microsoft.com/office/drawing/2014/main" id="{3F90AF18-D9BC-145B-C191-476664BD7D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84" y="873206"/>
            <a:ext cx="2965324" cy="2341156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E3726C-023C-22BC-F7D4-7ECB718FCE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  <a14:imgEffect>
                      <a14:saturation sat="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253">
            <a:off x="2822930" y="2417532"/>
            <a:ext cx="777814" cy="777814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64CB79-3D7B-330C-E40D-73609FEEA4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688" y="2396423"/>
            <a:ext cx="817939" cy="817939"/>
          </a:xfrm>
          <a:prstGeom prst="rect">
            <a:avLst/>
          </a:prstGeom>
        </p:spPr>
      </p:pic>
      <p:pic>
        <p:nvPicPr>
          <p:cNvPr id="6" name="Рисунок 5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00A736D-8B27-D7D7-FE95-DED611D0948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  <a14:imgEffect>
                      <a14:saturation sat="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253">
            <a:off x="3101500" y="5595887"/>
            <a:ext cx="777814" cy="777814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2ADB89D-88C8-5156-554D-3FF99796F8C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437" y="5563103"/>
            <a:ext cx="817939" cy="817939"/>
          </a:xfrm>
          <a:prstGeom prst="rect">
            <a:avLst/>
          </a:prstGeom>
        </p:spPr>
      </p:pic>
      <p:pic>
        <p:nvPicPr>
          <p:cNvPr id="10" name="Рисунок 9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0B19410-4001-6520-3362-98978702D46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  <a14:imgEffect>
                      <a14:saturation sat="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253">
            <a:off x="6567145" y="4672726"/>
            <a:ext cx="800497" cy="800497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A081BBD-AD55-B016-4B13-64991D82E79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498" y="4652078"/>
            <a:ext cx="841791" cy="841791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71AE53-A009-1CAA-3BF7-5EEA2786E3F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  <a14:imgEffect>
                      <a14:saturation sat="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253">
            <a:off x="7912098" y="1749209"/>
            <a:ext cx="759621" cy="759621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DB2B34C-4438-141F-0384-59DE7A1F7D2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003" y="1715737"/>
            <a:ext cx="798806" cy="798806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05BF68-9F4F-F3B3-2BCE-85E31F6AB4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  <a14:imgEffect>
                      <a14:saturation sat="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253">
            <a:off x="10940320" y="4936236"/>
            <a:ext cx="759621" cy="759621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символ, творческий подход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BD84853-5654-ED59-5735-F3CF5064E71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728" y="4917464"/>
            <a:ext cx="798806" cy="79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37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круг, Цвет электрик, Графика, символ&#10;&#10;Контент, сгенерированный ИИ, может содержать ошибки.">
            <a:hlinkClick r:id="rId3" action="ppaction://hlinksldjump"/>
            <a:extLst>
              <a:ext uri="{FF2B5EF4-FFF2-40B4-BE49-F238E27FC236}">
                <a16:creationId xmlns:a16="http://schemas.microsoft.com/office/drawing/2014/main" id="{E532A4E1-3BC3-B712-F143-6A7B37B5F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430" y="0"/>
            <a:ext cx="646827" cy="646827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круг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A9C937E-C818-21E8-4BC3-CC1C04904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603" y="0"/>
            <a:ext cx="646827" cy="646827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74344E8-27E6-F229-7F2D-691D0FED0EE3}"/>
              </a:ext>
            </a:extLst>
          </p:cNvPr>
          <p:cNvGrpSpPr/>
          <p:nvPr/>
        </p:nvGrpSpPr>
        <p:grpSpPr>
          <a:xfrm>
            <a:off x="9981618" y="2518090"/>
            <a:ext cx="1870681" cy="1821820"/>
            <a:chOff x="8180739" y="3343493"/>
            <a:chExt cx="1870681" cy="1821820"/>
          </a:xfrm>
        </p:grpSpPr>
        <p:sp>
          <p:nvSpPr>
            <p:cNvPr id="17" name="Блок-схема: узел 16">
              <a:extLst>
                <a:ext uri="{FF2B5EF4-FFF2-40B4-BE49-F238E27FC236}">
                  <a16:creationId xmlns:a16="http://schemas.microsoft.com/office/drawing/2014/main" id="{445E0FFF-7AAB-E787-A232-9CB8E6B42330}"/>
                </a:ext>
              </a:extLst>
            </p:cNvPr>
            <p:cNvSpPr/>
            <p:nvPr/>
          </p:nvSpPr>
          <p:spPr>
            <a:xfrm>
              <a:off x="8180739" y="3343493"/>
              <a:ext cx="1870681" cy="1821820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 descr="Изображение выглядит как Кобальтовая синь, сини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0D249D0-66D5-181E-F18C-8FACE0AA8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9043" y="3507817"/>
              <a:ext cx="1493171" cy="1493171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57F447A1-075E-DF15-205F-26A9ADB20BAC}"/>
              </a:ext>
            </a:extLst>
          </p:cNvPr>
          <p:cNvGrpSpPr/>
          <p:nvPr/>
        </p:nvGrpSpPr>
        <p:grpSpPr>
          <a:xfrm>
            <a:off x="9872262" y="4771516"/>
            <a:ext cx="1870681" cy="1821820"/>
            <a:chOff x="8180739" y="3343493"/>
            <a:chExt cx="1870681" cy="1821820"/>
          </a:xfrm>
        </p:grpSpPr>
        <p:sp>
          <p:nvSpPr>
            <p:cNvPr id="22" name="Блок-схема: узел 21">
              <a:extLst>
                <a:ext uri="{FF2B5EF4-FFF2-40B4-BE49-F238E27FC236}">
                  <a16:creationId xmlns:a16="http://schemas.microsoft.com/office/drawing/2014/main" id="{EFCE1121-F080-6480-E173-C5D15B9479D8}"/>
                </a:ext>
              </a:extLst>
            </p:cNvPr>
            <p:cNvSpPr/>
            <p:nvPr/>
          </p:nvSpPr>
          <p:spPr>
            <a:xfrm>
              <a:off x="8180739" y="3343493"/>
              <a:ext cx="1870681" cy="1821820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D0886D07-7D61-C3A5-E553-844ACAA44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90095" y="3486876"/>
              <a:ext cx="1602527" cy="1602527"/>
            </a:xfrm>
            <a:prstGeom prst="rect">
              <a:avLst/>
            </a:prstGeom>
          </p:spPr>
        </p:pic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E2172C82-7C27-1959-3CDF-44CA44209581}"/>
              </a:ext>
            </a:extLst>
          </p:cNvPr>
          <p:cNvGrpSpPr/>
          <p:nvPr/>
        </p:nvGrpSpPr>
        <p:grpSpPr>
          <a:xfrm>
            <a:off x="7502500" y="2382268"/>
            <a:ext cx="1870681" cy="1821820"/>
            <a:chOff x="8180739" y="3343493"/>
            <a:chExt cx="1870681" cy="1821820"/>
          </a:xfrm>
        </p:grpSpPr>
        <p:sp>
          <p:nvSpPr>
            <p:cNvPr id="25" name="Блок-схема: узел 24">
              <a:extLst>
                <a:ext uri="{FF2B5EF4-FFF2-40B4-BE49-F238E27FC236}">
                  <a16:creationId xmlns:a16="http://schemas.microsoft.com/office/drawing/2014/main" id="{BC74A775-4463-7C15-F3D6-2CCE4A736C98}"/>
                </a:ext>
              </a:extLst>
            </p:cNvPr>
            <p:cNvSpPr/>
            <p:nvPr/>
          </p:nvSpPr>
          <p:spPr>
            <a:xfrm>
              <a:off x="8180739" y="3343493"/>
              <a:ext cx="1870681" cy="1821820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08C95D42-20CF-20FC-4391-7E46942BC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20924" y="3479315"/>
              <a:ext cx="1564136" cy="1564136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9DAA2DC4-73F4-5E98-DEA3-BBBBEDD624E8}"/>
              </a:ext>
            </a:extLst>
          </p:cNvPr>
          <p:cNvGrpSpPr/>
          <p:nvPr/>
        </p:nvGrpSpPr>
        <p:grpSpPr>
          <a:xfrm>
            <a:off x="7504826" y="4583052"/>
            <a:ext cx="1870681" cy="1821820"/>
            <a:chOff x="8180739" y="3343493"/>
            <a:chExt cx="1870681" cy="1821820"/>
          </a:xfrm>
        </p:grpSpPr>
        <p:sp>
          <p:nvSpPr>
            <p:cNvPr id="28" name="Блок-схема: узел 27">
              <a:extLst>
                <a:ext uri="{FF2B5EF4-FFF2-40B4-BE49-F238E27FC236}">
                  <a16:creationId xmlns:a16="http://schemas.microsoft.com/office/drawing/2014/main" id="{DDBC5D0B-B703-2A95-1663-F76DAFE88054}"/>
                </a:ext>
              </a:extLst>
            </p:cNvPr>
            <p:cNvSpPr/>
            <p:nvPr/>
          </p:nvSpPr>
          <p:spPr>
            <a:xfrm>
              <a:off x="8180739" y="3343493"/>
              <a:ext cx="1870681" cy="1821820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03053789-36F2-35FD-779C-D7540E9B9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25917" y="3531957"/>
              <a:ext cx="1367238" cy="1367238"/>
            </a:xfrm>
            <a:prstGeom prst="rect">
              <a:avLst/>
            </a:prstGeom>
          </p:spPr>
        </p:pic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35F25809-485E-F5EE-7690-7AD661755129}"/>
              </a:ext>
            </a:extLst>
          </p:cNvPr>
          <p:cNvGrpSpPr/>
          <p:nvPr/>
        </p:nvGrpSpPr>
        <p:grpSpPr>
          <a:xfrm>
            <a:off x="5261871" y="3672142"/>
            <a:ext cx="1870681" cy="1821820"/>
            <a:chOff x="8180739" y="3343493"/>
            <a:chExt cx="1870681" cy="1821820"/>
          </a:xfrm>
        </p:grpSpPr>
        <p:sp>
          <p:nvSpPr>
            <p:cNvPr id="31" name="Блок-схема: узел 30">
              <a:extLst>
                <a:ext uri="{FF2B5EF4-FFF2-40B4-BE49-F238E27FC236}">
                  <a16:creationId xmlns:a16="http://schemas.microsoft.com/office/drawing/2014/main" id="{6A0ABC4F-8CCF-5E49-2143-389C70E5DBD0}"/>
                </a:ext>
              </a:extLst>
            </p:cNvPr>
            <p:cNvSpPr/>
            <p:nvPr/>
          </p:nvSpPr>
          <p:spPr>
            <a:xfrm>
              <a:off x="8180739" y="3343493"/>
              <a:ext cx="1870681" cy="1821820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A37DE720-FD5C-F099-493B-969922101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279043" y="3507817"/>
              <a:ext cx="1493171" cy="1493171"/>
            </a:xfrm>
            <a:prstGeom prst="rect">
              <a:avLst/>
            </a:prstGeom>
          </p:spPr>
        </p:pic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E2525213-5D56-7693-6D82-B9208EDA68B9}"/>
              </a:ext>
            </a:extLst>
          </p:cNvPr>
          <p:cNvGrpSpPr/>
          <p:nvPr/>
        </p:nvGrpSpPr>
        <p:grpSpPr>
          <a:xfrm>
            <a:off x="5923628" y="719246"/>
            <a:ext cx="1870681" cy="1821820"/>
            <a:chOff x="8180739" y="3343493"/>
            <a:chExt cx="1870681" cy="1821820"/>
          </a:xfrm>
        </p:grpSpPr>
        <p:sp>
          <p:nvSpPr>
            <p:cNvPr id="34" name="Блок-схема: узел 33">
              <a:extLst>
                <a:ext uri="{FF2B5EF4-FFF2-40B4-BE49-F238E27FC236}">
                  <a16:creationId xmlns:a16="http://schemas.microsoft.com/office/drawing/2014/main" id="{31BD5FB5-A950-0886-72C3-0D4B79A04DB6}"/>
                </a:ext>
              </a:extLst>
            </p:cNvPr>
            <p:cNvSpPr/>
            <p:nvPr/>
          </p:nvSpPr>
          <p:spPr>
            <a:xfrm>
              <a:off x="8180739" y="3343493"/>
              <a:ext cx="1870681" cy="1821820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653773A8-02DF-A685-80DA-94B74FF47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47072" y="3465355"/>
              <a:ext cx="1493171" cy="1493171"/>
            </a:xfrm>
            <a:prstGeom prst="rect">
              <a:avLst/>
            </a:prstGeom>
          </p:spPr>
        </p:pic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85C85F2-1C66-474D-EC85-CD65E9DE7C42}"/>
              </a:ext>
            </a:extLst>
          </p:cNvPr>
          <p:cNvGrpSpPr/>
          <p:nvPr/>
        </p:nvGrpSpPr>
        <p:grpSpPr>
          <a:xfrm>
            <a:off x="8613508" y="264664"/>
            <a:ext cx="1870681" cy="1821820"/>
            <a:chOff x="8180739" y="3343493"/>
            <a:chExt cx="1870681" cy="1821820"/>
          </a:xfrm>
        </p:grpSpPr>
        <p:sp>
          <p:nvSpPr>
            <p:cNvPr id="37" name="Блок-схема: узел 36">
              <a:extLst>
                <a:ext uri="{FF2B5EF4-FFF2-40B4-BE49-F238E27FC236}">
                  <a16:creationId xmlns:a16="http://schemas.microsoft.com/office/drawing/2014/main" id="{774F73E8-D198-271E-4E7C-EC1036371596}"/>
                </a:ext>
              </a:extLst>
            </p:cNvPr>
            <p:cNvSpPr/>
            <p:nvPr/>
          </p:nvSpPr>
          <p:spPr>
            <a:xfrm>
              <a:off x="8180739" y="3343493"/>
              <a:ext cx="1870681" cy="1821820"/>
            </a:xfrm>
            <a:prstGeom prst="flowChartConnector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2CF323F5-96FF-66A8-9995-A6FF15BCAA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87901" y="3419403"/>
              <a:ext cx="1493171" cy="1493171"/>
            </a:xfrm>
            <a:prstGeom prst="rect">
              <a:avLst/>
            </a:prstGeom>
          </p:spPr>
        </p:pic>
      </p:grp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64AF8A0-5D33-3425-8B7B-F856662429AB}"/>
              </a:ext>
            </a:extLst>
          </p:cNvPr>
          <p:cNvSpPr/>
          <p:nvPr/>
        </p:nvSpPr>
        <p:spPr>
          <a:xfrm>
            <a:off x="5737684" y="161551"/>
            <a:ext cx="4746505" cy="202804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ru-RU" sz="3200" dirty="0">
                <a:solidFill>
                  <a:srgbClr val="FFC000"/>
                </a:solidFill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</a:br>
            <a:r>
              <a:rPr lang="ru-RU" sz="1600" dirty="0">
                <a:solidFill>
                  <a:srgbClr val="002060"/>
                </a:solidFill>
                <a:latin typeface="Gnocchi" panose="02000500000000000000" pitchFamily="2" charset="0"/>
              </a:rPr>
              <a:t>Корабль готов отправиться в путешествие, но сначала нужно собрать груз.</a:t>
            </a:r>
            <a:br>
              <a:rPr lang="ru-RU" sz="1600" dirty="0">
                <a:solidFill>
                  <a:srgbClr val="002060"/>
                </a:solidFill>
                <a:latin typeface="Gnocchi" panose="02000500000000000000" pitchFamily="2" charset="0"/>
              </a:rPr>
            </a:br>
            <a:r>
              <a:rPr lang="ru-RU" sz="1600" dirty="0">
                <a:solidFill>
                  <a:srgbClr val="002060"/>
                </a:solidFill>
                <a:latin typeface="Gnocchi" panose="02000500000000000000" pitchFamily="2" charset="0"/>
              </a:rPr>
              <a:t>Назови каждую картинку </a:t>
            </a:r>
            <a:r>
              <a:rPr lang="ru-RU" sz="1600" b="1" dirty="0">
                <a:solidFill>
                  <a:srgbClr val="002060"/>
                </a:solidFill>
                <a:latin typeface="Gnocchi" panose="02000500000000000000" pitchFamily="2" charset="0"/>
              </a:rPr>
              <a:t>чётко произнося звук Ш в начале слова</a:t>
            </a:r>
            <a:r>
              <a:rPr lang="ru-RU" sz="1600" dirty="0">
                <a:solidFill>
                  <a:srgbClr val="002060"/>
                </a:solidFill>
                <a:latin typeface="Gnocchi" panose="02000500000000000000" pitchFamily="2" charset="0"/>
              </a:rPr>
              <a:t>.</a:t>
            </a:r>
            <a:br>
              <a:rPr lang="ru-RU" sz="1600" dirty="0">
                <a:solidFill>
                  <a:srgbClr val="002060"/>
                </a:solidFill>
                <a:latin typeface="Gnocchi" panose="02000500000000000000" pitchFamily="2" charset="0"/>
              </a:rPr>
            </a:br>
            <a:r>
              <a:rPr lang="ru-RU" sz="1600" dirty="0">
                <a:solidFill>
                  <a:srgbClr val="002060"/>
                </a:solidFill>
                <a:latin typeface="Gnocchi" panose="02000500000000000000" pitchFamily="2" charset="0"/>
              </a:rPr>
              <a:t>Если произнёс правильно - отправляй картинку на корабль!</a:t>
            </a:r>
            <a:endParaRPr lang="ru-RU" sz="1600" dirty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  <a:latin typeface="Gnocchi" panose="02000500000000000000" pitchFamily="2" charset="0"/>
            </a:endParaRPr>
          </a:p>
          <a:p>
            <a:pPr algn="ctr"/>
            <a:br>
              <a:rPr lang="ru-RU" dirty="0"/>
            </a:br>
            <a:endParaRPr lang="ru-RU" dirty="0"/>
          </a:p>
        </p:txBody>
      </p:sp>
      <p:pic>
        <p:nvPicPr>
          <p:cNvPr id="40" name="Рисунок 39" descr="Изображение выглядит как круг, Цвет электрик, снимок экрана, Кобальтовая синь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3FE6384-6356-A6B8-FC2E-3845F27879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173" y="6269922"/>
            <a:ext cx="646827" cy="64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4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66523 -0.0502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68" y="-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-0.66432 -0.3775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16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-0.47565 -0.0321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89" y="-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-0.48034 -0.3523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23" y="-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-0.29648 -0.2386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31" y="-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-0.33125 0.2268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1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-0.55195 0.29583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4" y="1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Кобальтовая синь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154AE0-AFEB-7F03-7F6F-DE571521C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100000" contrast="-8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889" y="2139127"/>
            <a:ext cx="2295889" cy="2295889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обальтовая синь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F2DC03C-1637-9198-8C43-9A02816D4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889" y="2139126"/>
            <a:ext cx="2295889" cy="229588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D3E0A6A-613E-C3DF-CC5D-94AB9BEB151C}"/>
              </a:ext>
            </a:extLst>
          </p:cNvPr>
          <p:cNvSpPr/>
          <p:nvPr/>
        </p:nvSpPr>
        <p:spPr>
          <a:xfrm>
            <a:off x="9402264" y="154570"/>
            <a:ext cx="2610579" cy="24769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ru-RU" sz="3200" dirty="0">
                <a:solidFill>
                  <a:srgbClr val="FFC000"/>
                </a:solidFill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</a:br>
            <a:r>
              <a:rPr lang="ru-RU" sz="2000" dirty="0">
                <a:solidFill>
                  <a:srgbClr val="FFC000"/>
                </a:solidFill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  <a:t>Скажи со словом</a:t>
            </a:r>
          </a:p>
          <a:p>
            <a:pPr algn="ctr"/>
            <a:r>
              <a:rPr lang="ru-RU" b="1" dirty="0"/>
              <a:t>моя шапка</a:t>
            </a:r>
            <a:br>
              <a:rPr lang="ru-RU" dirty="0"/>
            </a:br>
            <a:r>
              <a:rPr lang="ru-RU" b="1" dirty="0"/>
              <a:t>большая шишка</a:t>
            </a:r>
            <a:br>
              <a:rPr lang="ru-RU" dirty="0"/>
            </a:br>
            <a:r>
              <a:rPr lang="ru-RU" b="1" dirty="0"/>
              <a:t>чёрная шайба</a:t>
            </a:r>
            <a:br>
              <a:rPr lang="ru-RU" dirty="0"/>
            </a:br>
            <a:r>
              <a:rPr lang="ru-RU" b="1" dirty="0"/>
              <a:t>новые шахматы</a:t>
            </a:r>
            <a:br>
              <a:rPr lang="ru-RU" dirty="0"/>
            </a:br>
            <a:r>
              <a:rPr lang="ru-RU" b="1" dirty="0"/>
              <a:t>вкусный шоколад</a:t>
            </a:r>
            <a:br>
              <a:rPr lang="ru-RU" dirty="0"/>
            </a:br>
            <a:r>
              <a:rPr lang="ru-RU" b="1" dirty="0"/>
              <a:t>острые шипы</a:t>
            </a:r>
            <a:br>
              <a:rPr lang="ru-RU" dirty="0"/>
            </a:br>
            <a:endParaRPr lang="ru-RU" dirty="0"/>
          </a:p>
        </p:txBody>
      </p:sp>
      <p:pic>
        <p:nvPicPr>
          <p:cNvPr id="8" name="Рисунок 7" descr="Изображение выглядит как Шишка хвойного дерева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B0C8EE-6ABD-2AE1-2022-188B5F2D5F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 contrast="-9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099"/>
            <a:ext cx="2295889" cy="2295889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ишка хвойного дерева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8E87654-FFBA-59BB-2D92-0B80E3695C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098"/>
            <a:ext cx="2295890" cy="229589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ах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9A2B914-B1A1-3CD8-FFC5-E4EAC3BA57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100000" contras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30" y="4925078"/>
            <a:ext cx="2009702" cy="2009702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ах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44745E-EC55-1685-8EF2-D3A7426E91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30" y="4925078"/>
            <a:ext cx="2009702" cy="2009702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шахматная фигура, Игры и спорт в закрытом помещении, шахматы, Игр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745B6E9-0E20-3BAB-EE74-FB0F13907CF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99000" contrast="-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442" y="4435015"/>
            <a:ext cx="2353474" cy="2353474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шахматная фигура, Игры и спорт в закрытом помещении, шахматы, Игр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7D6F89-3329-F663-A046-1414F287BCC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442" y="4435015"/>
            <a:ext cx="2353474" cy="235347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еда, конфета, кондитерские изделия, Легкая закус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E77D6F-41BC-9EBD-597F-6FA08B46C3C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-98000" contrast="-7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74" y="1853809"/>
            <a:ext cx="2295890" cy="2295890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еда, конфета, кондитерские изделия, Легкая закус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2A01C4E-A665-F3DD-B030-EA7F54BFB6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74" y="1853809"/>
            <a:ext cx="2295889" cy="2295889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растение, Стебель, цветок, Наземное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2A1D72-4F64-FD71-5ED7-F67CF0A5EF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100000" contrast="-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384" y="3166373"/>
            <a:ext cx="2537284" cy="2537284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растение, Стебель, цветок, Наземное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25E9A5-FD21-8DCA-59B1-00F954305E3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384" y="3166373"/>
            <a:ext cx="2537284" cy="2537284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круг, Цвет электрик, Графика, символ&#10;&#10;Контент, сгенерированный ИИ, может содержать ошибки.">
            <a:hlinkClick r:id="rId21" action="ppaction://hlinksldjump"/>
            <a:extLst>
              <a:ext uri="{FF2B5EF4-FFF2-40B4-BE49-F238E27FC236}">
                <a16:creationId xmlns:a16="http://schemas.microsoft.com/office/drawing/2014/main" id="{24CB4D30-5CFD-BF0C-753F-DD9AED33029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9194" y="6056603"/>
            <a:ext cx="646827" cy="64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8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48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AD1F437-73B1-FA05-F4A4-42A77381C911}"/>
              </a:ext>
            </a:extLst>
          </p:cNvPr>
          <p:cNvSpPr/>
          <p:nvPr/>
        </p:nvSpPr>
        <p:spPr>
          <a:xfrm>
            <a:off x="670096" y="460690"/>
            <a:ext cx="7782869" cy="51722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8DAB400-8C2F-7703-F212-60A230F5E812}"/>
              </a:ext>
            </a:extLst>
          </p:cNvPr>
          <p:cNvGrpSpPr/>
          <p:nvPr/>
        </p:nvGrpSpPr>
        <p:grpSpPr>
          <a:xfrm>
            <a:off x="1081923" y="928941"/>
            <a:ext cx="2135927" cy="1863120"/>
            <a:chOff x="753856" y="1201167"/>
            <a:chExt cx="2135927" cy="1863120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67BB4F92-CC35-C6F3-2E25-41878A2F1CF3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E26300A-9E49-4F1E-4A5E-62F0A747B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D51DF53-89D8-5F6C-6B4C-FA3DAEBCF8DF}"/>
              </a:ext>
            </a:extLst>
          </p:cNvPr>
          <p:cNvGrpSpPr/>
          <p:nvPr/>
        </p:nvGrpSpPr>
        <p:grpSpPr>
          <a:xfrm>
            <a:off x="3493566" y="928941"/>
            <a:ext cx="2135927" cy="1863120"/>
            <a:chOff x="753856" y="1201167"/>
            <a:chExt cx="2135927" cy="186312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75FD70E7-55A7-4A27-1339-97900A495E7A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4367B915-D5B0-A239-49F9-10DA38C58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11E59AD-64DE-6E5B-7F73-9044CB4D77E6}"/>
              </a:ext>
            </a:extLst>
          </p:cNvPr>
          <p:cNvGrpSpPr/>
          <p:nvPr/>
        </p:nvGrpSpPr>
        <p:grpSpPr>
          <a:xfrm>
            <a:off x="5905063" y="928940"/>
            <a:ext cx="2135927" cy="1863120"/>
            <a:chOff x="753856" y="1201167"/>
            <a:chExt cx="2135927" cy="186312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15684101-C38D-10D1-D043-31EEC6CD6B8C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E7FD8A0-6D6A-5FB5-E99D-5A724CD21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0E29F14-E4EB-7A2E-5448-1393982C50D1}"/>
              </a:ext>
            </a:extLst>
          </p:cNvPr>
          <p:cNvGrpSpPr/>
          <p:nvPr/>
        </p:nvGrpSpPr>
        <p:grpSpPr>
          <a:xfrm>
            <a:off x="1081921" y="3259148"/>
            <a:ext cx="2135927" cy="1863120"/>
            <a:chOff x="753856" y="1201167"/>
            <a:chExt cx="2135927" cy="1863120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B93C8FC-81BB-20C5-0CE0-F6808AF660F8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9FFD7AE-9B95-2805-52CD-210B40927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4528757-56EA-2B42-8866-F1744DA0C43F}"/>
              </a:ext>
            </a:extLst>
          </p:cNvPr>
          <p:cNvGrpSpPr/>
          <p:nvPr/>
        </p:nvGrpSpPr>
        <p:grpSpPr>
          <a:xfrm>
            <a:off x="3493566" y="3259148"/>
            <a:ext cx="2135927" cy="1863120"/>
            <a:chOff x="753856" y="1201167"/>
            <a:chExt cx="2135927" cy="1863120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EBCADF36-E768-76C3-9FB3-F75D768430DD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92AA5CF-E06A-E754-DBB6-3A619B13F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03D3C983-A597-DA38-3A75-02B9DBD215BE}"/>
              </a:ext>
            </a:extLst>
          </p:cNvPr>
          <p:cNvGrpSpPr/>
          <p:nvPr/>
        </p:nvGrpSpPr>
        <p:grpSpPr>
          <a:xfrm>
            <a:off x="5905061" y="3259148"/>
            <a:ext cx="2135927" cy="1863120"/>
            <a:chOff x="753856" y="1201167"/>
            <a:chExt cx="2135927" cy="1863120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CF4AF656-A443-2CCF-0F75-7FA801EFDAFB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893B18D-1835-4580-42E1-A8800247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DB39E947-2D53-1E41-988A-62E5FD889CFC}"/>
              </a:ext>
            </a:extLst>
          </p:cNvPr>
          <p:cNvSpPr/>
          <p:nvPr/>
        </p:nvSpPr>
        <p:spPr>
          <a:xfrm>
            <a:off x="928355" y="5660901"/>
            <a:ext cx="2289493" cy="92836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1. Повтори каждое слово 3 раза.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A6D6517-2C34-7AD3-3CC8-593110D18698}"/>
              </a:ext>
            </a:extLst>
          </p:cNvPr>
          <p:cNvSpPr/>
          <p:nvPr/>
        </p:nvSpPr>
        <p:spPr>
          <a:xfrm>
            <a:off x="3378315" y="5657411"/>
            <a:ext cx="2289493" cy="92836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2. Составь предложение с одним из слов.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60B00C93-909B-7637-F093-E8995CE4F48E}"/>
              </a:ext>
            </a:extLst>
          </p:cNvPr>
          <p:cNvSpPr/>
          <p:nvPr/>
        </p:nvSpPr>
        <p:spPr>
          <a:xfrm>
            <a:off x="5828275" y="5657411"/>
            <a:ext cx="2289493" cy="92836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3. Определи место звука Ш в словах.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1D2E0E1-C724-6A04-FE93-BAE6A4F032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60855" y="1639754"/>
            <a:ext cx="4386793" cy="5483492"/>
          </a:xfrm>
          <a:prstGeom prst="rect">
            <a:avLst/>
          </a:prstGeom>
        </p:spPr>
      </p:pic>
      <p:pic>
        <p:nvPicPr>
          <p:cNvPr id="28" name="Рисунок 27" descr="Изображение выглядит как круг, Цвет электрик, Графика, символ&#10;&#10;Контент, сгенерированный ИИ, может содержать ошибки.">
            <a:hlinkClick r:id="rId10" action="ppaction://hlinksldjump"/>
            <a:extLst>
              <a:ext uri="{FF2B5EF4-FFF2-40B4-BE49-F238E27FC236}">
                <a16:creationId xmlns:a16="http://schemas.microsoft.com/office/drawing/2014/main" id="{D333ED9E-FFC1-BC41-B1CF-CDF9CD4C31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430" y="0"/>
            <a:ext cx="646827" cy="646827"/>
          </a:xfrm>
          <a:prstGeom prst="rect">
            <a:avLst/>
          </a:prstGeom>
        </p:spPr>
      </p:pic>
      <p:pic>
        <p:nvPicPr>
          <p:cNvPr id="29" name="Рисунок 28" descr="Изображение выглядит как круг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5BE45AB-6DA7-1216-63EA-3C34388EC4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603" y="0"/>
            <a:ext cx="646827" cy="646827"/>
          </a:xfrm>
          <a:prstGeom prst="rect">
            <a:avLst/>
          </a:prstGeom>
        </p:spPr>
      </p:pic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83CBF5C7-7E7D-A0B4-81A5-459109B44792}"/>
              </a:ext>
            </a:extLst>
          </p:cNvPr>
          <p:cNvSpPr/>
          <p:nvPr/>
        </p:nvSpPr>
        <p:spPr>
          <a:xfrm>
            <a:off x="5737684" y="161551"/>
            <a:ext cx="4746505" cy="160733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accent1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  <a:latin typeface="Gnocchi" panose="02000500000000000000" pitchFamily="2" charset="0"/>
            </a:endParaRPr>
          </a:p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Назови картинки. Чётко произнеси звук Ш в середине слова.</a:t>
            </a:r>
            <a:endParaRPr lang="ru-RU" sz="1200" dirty="0">
              <a:solidFill>
                <a:schemeClr val="accent1">
                  <a:lumMod val="75000"/>
                </a:schemeClr>
              </a:solidFill>
              <a:effectLst>
                <a:glow rad="127000">
                  <a:schemeClr val="tx2">
                    <a:lumMod val="10000"/>
                    <a:lumOff val="90000"/>
                  </a:schemeClr>
                </a:glow>
              </a:effectLst>
              <a:latin typeface="Gnocchi" panose="02000500000000000000" pitchFamily="2" charset="0"/>
            </a:endParaRPr>
          </a:p>
          <a:p>
            <a:pPr algn="ctr"/>
            <a:br>
              <a:rPr lang="ru-RU" sz="1400" dirty="0">
                <a:solidFill>
                  <a:schemeClr val="accent1">
                    <a:lumMod val="75000"/>
                  </a:schemeClr>
                </a:solidFill>
                <a:latin typeface="Gnocchi" panose="02000500000000000000" pitchFamily="2" charset="0"/>
              </a:rPr>
            </a:br>
            <a:endParaRPr lang="ru-RU" sz="1400" dirty="0">
              <a:solidFill>
                <a:schemeClr val="accent1">
                  <a:lumMod val="75000"/>
                </a:schemeClr>
              </a:solidFill>
              <a:latin typeface="Gnocchi" panose="02000500000000000000" pitchFamily="2" charset="0"/>
            </a:endParaRPr>
          </a:p>
        </p:txBody>
      </p:sp>
      <p:pic>
        <p:nvPicPr>
          <p:cNvPr id="31" name="Рисунок 30" descr="Изображение выглядит как круг, Цвет электрик, снимок экрана, Кобальтовая синь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CD950F8-4C48-9075-0A14-DBA6086379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173" y="6269922"/>
            <a:ext cx="646827" cy="64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AD1F437-73B1-FA05-F4A4-42A77381C911}"/>
              </a:ext>
            </a:extLst>
          </p:cNvPr>
          <p:cNvSpPr/>
          <p:nvPr/>
        </p:nvSpPr>
        <p:spPr>
          <a:xfrm>
            <a:off x="670096" y="460690"/>
            <a:ext cx="7782869" cy="51722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8DAB400-8C2F-7703-F212-60A230F5E812}"/>
              </a:ext>
            </a:extLst>
          </p:cNvPr>
          <p:cNvGrpSpPr/>
          <p:nvPr/>
        </p:nvGrpSpPr>
        <p:grpSpPr>
          <a:xfrm>
            <a:off x="1081923" y="928941"/>
            <a:ext cx="2135927" cy="1863120"/>
            <a:chOff x="753856" y="1201167"/>
            <a:chExt cx="2135927" cy="1863120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67BB4F92-CC35-C6F3-2E25-41878A2F1CF3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E26300A-9E49-4F1E-4A5E-62F0A747B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D51DF53-89D8-5F6C-6B4C-FA3DAEBCF8DF}"/>
              </a:ext>
            </a:extLst>
          </p:cNvPr>
          <p:cNvGrpSpPr/>
          <p:nvPr/>
        </p:nvGrpSpPr>
        <p:grpSpPr>
          <a:xfrm>
            <a:off x="3493566" y="928941"/>
            <a:ext cx="2135927" cy="1863120"/>
            <a:chOff x="753856" y="1201167"/>
            <a:chExt cx="2135927" cy="186312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75FD70E7-55A7-4A27-1339-97900A495E7A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4367B915-D5B0-A239-49F9-10DA38C58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11E59AD-64DE-6E5B-7F73-9044CB4D77E6}"/>
              </a:ext>
            </a:extLst>
          </p:cNvPr>
          <p:cNvGrpSpPr/>
          <p:nvPr/>
        </p:nvGrpSpPr>
        <p:grpSpPr>
          <a:xfrm>
            <a:off x="5905063" y="928940"/>
            <a:ext cx="2135927" cy="1863120"/>
            <a:chOff x="753856" y="1201167"/>
            <a:chExt cx="2135927" cy="1863120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15684101-C38D-10D1-D043-31EEC6CD6B8C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9E7FD8A0-6D6A-5FB5-E99D-5A724CD21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80E29F14-E4EB-7A2E-5448-1393982C50D1}"/>
              </a:ext>
            </a:extLst>
          </p:cNvPr>
          <p:cNvGrpSpPr/>
          <p:nvPr/>
        </p:nvGrpSpPr>
        <p:grpSpPr>
          <a:xfrm>
            <a:off x="1081923" y="3259148"/>
            <a:ext cx="2135927" cy="1863120"/>
            <a:chOff x="753856" y="1201167"/>
            <a:chExt cx="2135927" cy="1863120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B93C8FC-81BB-20C5-0CE0-F6808AF660F8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E9FFD7AE-9B95-2805-52CD-210B40927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4528757-56EA-2B42-8866-F1744DA0C43F}"/>
              </a:ext>
            </a:extLst>
          </p:cNvPr>
          <p:cNvGrpSpPr/>
          <p:nvPr/>
        </p:nvGrpSpPr>
        <p:grpSpPr>
          <a:xfrm>
            <a:off x="3493566" y="3259148"/>
            <a:ext cx="2135927" cy="1863120"/>
            <a:chOff x="753856" y="1201167"/>
            <a:chExt cx="2135927" cy="1863120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EBCADF36-E768-76C3-9FB3-F75D768430DD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592AA5CF-E06A-E754-DBB6-3A619B13F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03D3C983-A597-DA38-3A75-02B9DBD215BE}"/>
              </a:ext>
            </a:extLst>
          </p:cNvPr>
          <p:cNvGrpSpPr/>
          <p:nvPr/>
        </p:nvGrpSpPr>
        <p:grpSpPr>
          <a:xfrm>
            <a:off x="5905061" y="3259148"/>
            <a:ext cx="2135927" cy="1863120"/>
            <a:chOff x="753856" y="1201167"/>
            <a:chExt cx="2135927" cy="1863120"/>
          </a:xfrm>
        </p:grpSpPr>
        <p:sp>
          <p:nvSpPr>
            <p:cNvPr id="20" name="Прямоугольник: скругленные углы 19">
              <a:extLst>
                <a:ext uri="{FF2B5EF4-FFF2-40B4-BE49-F238E27FC236}">
                  <a16:creationId xmlns:a16="http://schemas.microsoft.com/office/drawing/2014/main" id="{CF4AF656-A443-2CCF-0F75-7FA801EFDAFB}"/>
                </a:ext>
              </a:extLst>
            </p:cNvPr>
            <p:cNvSpPr/>
            <p:nvPr/>
          </p:nvSpPr>
          <p:spPr>
            <a:xfrm>
              <a:off x="753856" y="1201168"/>
              <a:ext cx="2135927" cy="18631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893B18D-1835-4580-42E1-A8800247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0259" y="1201167"/>
              <a:ext cx="1863119" cy="1863119"/>
            </a:xfrm>
            <a:prstGeom prst="rect">
              <a:avLst/>
            </a:prstGeom>
          </p:spPr>
        </p:pic>
      </p:grp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DB39E947-2D53-1E41-988A-62E5FD889CFC}"/>
              </a:ext>
            </a:extLst>
          </p:cNvPr>
          <p:cNvSpPr/>
          <p:nvPr/>
        </p:nvSpPr>
        <p:spPr>
          <a:xfrm>
            <a:off x="928355" y="5660901"/>
            <a:ext cx="2289493" cy="92836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1. Повтори каждое слово 3 раза.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A6D6517-2C34-7AD3-3CC8-593110D18698}"/>
              </a:ext>
            </a:extLst>
          </p:cNvPr>
          <p:cNvSpPr/>
          <p:nvPr/>
        </p:nvSpPr>
        <p:spPr>
          <a:xfrm>
            <a:off x="3378315" y="5657411"/>
            <a:ext cx="2289493" cy="92836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2. Составь предложение с одним из слов.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60B00C93-909B-7637-F093-E8995CE4F48E}"/>
              </a:ext>
            </a:extLst>
          </p:cNvPr>
          <p:cNvSpPr/>
          <p:nvPr/>
        </p:nvSpPr>
        <p:spPr>
          <a:xfrm>
            <a:off x="5828275" y="5657411"/>
            <a:ext cx="2289493" cy="928362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B0F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3. Определи место звука Ш в словах.</a:t>
            </a:r>
          </a:p>
        </p:txBody>
      </p:sp>
      <p:pic>
        <p:nvPicPr>
          <p:cNvPr id="28" name="Рисунок 27" descr="Изображение выглядит как круг, Цвет электрик, Графика, символ&#10;&#10;Контент, сгенерированный ИИ, может содержать ошибки.">
            <a:hlinkClick r:id="rId9" action="ppaction://hlinksldjump"/>
            <a:extLst>
              <a:ext uri="{FF2B5EF4-FFF2-40B4-BE49-F238E27FC236}">
                <a16:creationId xmlns:a16="http://schemas.microsoft.com/office/drawing/2014/main" id="{D333ED9E-FFC1-BC41-B1CF-CDF9CD4C31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430" y="0"/>
            <a:ext cx="646827" cy="646827"/>
          </a:xfrm>
          <a:prstGeom prst="rect">
            <a:avLst/>
          </a:prstGeom>
        </p:spPr>
      </p:pic>
      <p:pic>
        <p:nvPicPr>
          <p:cNvPr id="29" name="Рисунок 28" descr="Изображение выглядит как круг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5BE45AB-6DA7-1216-63EA-3C34388EC4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603" y="0"/>
            <a:ext cx="646827" cy="646827"/>
          </a:xfrm>
          <a:prstGeom prst="rect">
            <a:avLst/>
          </a:prstGeom>
        </p:spPr>
      </p:pic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83CBF5C7-7E7D-A0B4-81A5-459109B44792}"/>
              </a:ext>
            </a:extLst>
          </p:cNvPr>
          <p:cNvSpPr/>
          <p:nvPr/>
        </p:nvSpPr>
        <p:spPr>
          <a:xfrm>
            <a:off x="5737684" y="161551"/>
            <a:ext cx="4746505" cy="160733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accent1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  <a:latin typeface="Gnocchi" panose="02000500000000000000" pitchFamily="2" charset="0"/>
            </a:endParaRPr>
          </a:p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Назови картинки. Чётко произнеси звук Ш в середине слова.</a:t>
            </a:r>
            <a:endParaRPr lang="ru-RU" sz="1200" dirty="0">
              <a:solidFill>
                <a:schemeClr val="accent1">
                  <a:lumMod val="75000"/>
                </a:schemeClr>
              </a:solidFill>
              <a:effectLst>
                <a:glow rad="127000">
                  <a:schemeClr val="tx2">
                    <a:lumMod val="10000"/>
                    <a:lumOff val="90000"/>
                  </a:schemeClr>
                </a:glow>
              </a:effectLst>
              <a:latin typeface="Gnocchi" panose="02000500000000000000" pitchFamily="2" charset="0"/>
            </a:endParaRPr>
          </a:p>
          <a:p>
            <a:pPr algn="ctr"/>
            <a:br>
              <a:rPr lang="ru-RU" sz="1400" dirty="0">
                <a:solidFill>
                  <a:schemeClr val="accent1">
                    <a:lumMod val="75000"/>
                  </a:schemeClr>
                </a:solidFill>
                <a:latin typeface="Gnocchi" panose="02000500000000000000" pitchFamily="2" charset="0"/>
              </a:rPr>
            </a:br>
            <a:endParaRPr lang="ru-RU" sz="1400" dirty="0">
              <a:solidFill>
                <a:schemeClr val="accent1">
                  <a:lumMod val="75000"/>
                </a:schemeClr>
              </a:solidFill>
              <a:latin typeface="Gnocchi" panose="02000500000000000000" pitchFamily="2" charset="0"/>
            </a:endParaRPr>
          </a:p>
        </p:txBody>
      </p:sp>
      <p:pic>
        <p:nvPicPr>
          <p:cNvPr id="4" name="Рисунок 3" descr="Изображение выглядит как мультфильм, клюв, птица, попуга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953E34-25D1-E211-CDBD-C23206240DB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739" y="2212709"/>
            <a:ext cx="3755322" cy="469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81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7CF5F0C-B63F-71DC-22F4-306148ACBEA3}"/>
              </a:ext>
            </a:extLst>
          </p:cNvPr>
          <p:cNvGrpSpPr/>
          <p:nvPr/>
        </p:nvGrpSpPr>
        <p:grpSpPr>
          <a:xfrm>
            <a:off x="670097" y="366749"/>
            <a:ext cx="3434234" cy="2505293"/>
            <a:chOff x="670097" y="366749"/>
            <a:chExt cx="3434234" cy="2505293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4660ABB8-E3C3-6BA5-E2A0-CAE618E42E31}"/>
                </a:ext>
              </a:extLst>
            </p:cNvPr>
            <p:cNvSpPr/>
            <p:nvPr/>
          </p:nvSpPr>
          <p:spPr>
            <a:xfrm>
              <a:off x="670097" y="460691"/>
              <a:ext cx="3434234" cy="23174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4BD94F1E-2DD5-DB73-BFC6-7B0AF6142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585" y="366749"/>
              <a:ext cx="2505293" cy="2505293"/>
            </a:xfrm>
            <a:prstGeom prst="rect">
              <a:avLst/>
            </a:prstGeom>
          </p:spPr>
        </p:pic>
      </p:grp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07640B93-2E5E-3FD3-0B09-368EF658129A}"/>
              </a:ext>
            </a:extLst>
          </p:cNvPr>
          <p:cNvSpPr/>
          <p:nvPr/>
        </p:nvSpPr>
        <p:spPr>
          <a:xfrm>
            <a:off x="1158705" y="2872042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246123E0-083C-4F93-9C35-00908C5916DF}"/>
              </a:ext>
            </a:extLst>
          </p:cNvPr>
          <p:cNvSpPr/>
          <p:nvPr/>
        </p:nvSpPr>
        <p:spPr>
          <a:xfrm>
            <a:off x="2071942" y="2872042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CAEBDC86-2920-DDA7-4628-6FE1AE5F82FD}"/>
              </a:ext>
            </a:extLst>
          </p:cNvPr>
          <p:cNvSpPr/>
          <p:nvPr/>
        </p:nvSpPr>
        <p:spPr>
          <a:xfrm>
            <a:off x="2071941" y="2872042"/>
            <a:ext cx="760837" cy="694816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B7EB86A1-9343-2E14-A947-27EB646ECC40}"/>
              </a:ext>
            </a:extLst>
          </p:cNvPr>
          <p:cNvSpPr/>
          <p:nvPr/>
        </p:nvSpPr>
        <p:spPr>
          <a:xfrm>
            <a:off x="3001465" y="2872042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DCD43F6-6DE6-F942-2335-5DCF56AF2641}"/>
              </a:ext>
            </a:extLst>
          </p:cNvPr>
          <p:cNvGrpSpPr/>
          <p:nvPr/>
        </p:nvGrpSpPr>
        <p:grpSpPr>
          <a:xfrm>
            <a:off x="4731382" y="366749"/>
            <a:ext cx="3434234" cy="2505293"/>
            <a:chOff x="670097" y="366749"/>
            <a:chExt cx="3434234" cy="2505293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E65EF946-02E4-81A2-7D3D-152639563413}"/>
                </a:ext>
              </a:extLst>
            </p:cNvPr>
            <p:cNvSpPr/>
            <p:nvPr/>
          </p:nvSpPr>
          <p:spPr>
            <a:xfrm>
              <a:off x="670097" y="460691"/>
              <a:ext cx="3434234" cy="23174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C9EDA6D-575F-5D16-6943-3DDE593BC4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54585" y="366749"/>
              <a:ext cx="2505293" cy="2505293"/>
            </a:xfrm>
            <a:prstGeom prst="rect">
              <a:avLst/>
            </a:prstGeom>
          </p:spPr>
        </p:pic>
      </p:grp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A9ED1B74-DB34-31AF-49DC-89A4DDF43220}"/>
              </a:ext>
            </a:extLst>
          </p:cNvPr>
          <p:cNvSpPr/>
          <p:nvPr/>
        </p:nvSpPr>
        <p:spPr>
          <a:xfrm>
            <a:off x="5220572" y="2872042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A0DBE84D-C1E1-4070-8529-F1BBA73DBA8F}"/>
              </a:ext>
            </a:extLst>
          </p:cNvPr>
          <p:cNvSpPr/>
          <p:nvPr/>
        </p:nvSpPr>
        <p:spPr>
          <a:xfrm>
            <a:off x="5220572" y="2872042"/>
            <a:ext cx="760837" cy="694816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id="{5B5744E0-385B-5059-459A-1F639FC30B62}"/>
              </a:ext>
            </a:extLst>
          </p:cNvPr>
          <p:cNvSpPr/>
          <p:nvPr/>
        </p:nvSpPr>
        <p:spPr>
          <a:xfrm>
            <a:off x="6092799" y="2873787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BD0C828B-D6CE-89EB-AD75-9C3E962D2AB5}"/>
              </a:ext>
            </a:extLst>
          </p:cNvPr>
          <p:cNvSpPr/>
          <p:nvPr/>
        </p:nvSpPr>
        <p:spPr>
          <a:xfrm>
            <a:off x="6987128" y="2872042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1320206-3513-FCB4-9FF6-F8B15193D65B}"/>
              </a:ext>
            </a:extLst>
          </p:cNvPr>
          <p:cNvGrpSpPr/>
          <p:nvPr/>
        </p:nvGrpSpPr>
        <p:grpSpPr>
          <a:xfrm>
            <a:off x="3577034" y="3588673"/>
            <a:ext cx="3434234" cy="2439561"/>
            <a:chOff x="670097" y="432481"/>
            <a:chExt cx="3434234" cy="2439561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8866D6E0-A515-3647-AC4B-03A70C47F7B5}"/>
                </a:ext>
              </a:extLst>
            </p:cNvPr>
            <p:cNvSpPr/>
            <p:nvPr/>
          </p:nvSpPr>
          <p:spPr>
            <a:xfrm>
              <a:off x="670097" y="460691"/>
              <a:ext cx="3434234" cy="23174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BE21BD94-A3A8-73D9-0480-675296B27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1277" y="432481"/>
              <a:ext cx="2439561" cy="2439561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BF8BDE59-EEF6-B5BA-1450-D8606469FC2B}"/>
              </a:ext>
            </a:extLst>
          </p:cNvPr>
          <p:cNvGrpSpPr/>
          <p:nvPr/>
        </p:nvGrpSpPr>
        <p:grpSpPr>
          <a:xfrm>
            <a:off x="7859355" y="3616883"/>
            <a:ext cx="3434234" cy="2317410"/>
            <a:chOff x="670097" y="460691"/>
            <a:chExt cx="3434234" cy="2317410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A9959146-7AA1-81A6-95CA-0F2B7A5A9B46}"/>
                </a:ext>
              </a:extLst>
            </p:cNvPr>
            <p:cNvSpPr/>
            <p:nvPr/>
          </p:nvSpPr>
          <p:spPr>
            <a:xfrm>
              <a:off x="670097" y="460691"/>
              <a:ext cx="3434234" cy="23174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9220DAE-F00E-1A51-F264-494953C82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01168" y="460691"/>
              <a:ext cx="2268267" cy="2268267"/>
            </a:xfrm>
            <a:prstGeom prst="rect">
              <a:avLst/>
            </a:prstGeom>
          </p:spPr>
        </p:pic>
      </p:grpSp>
      <p:sp>
        <p:nvSpPr>
          <p:cNvPr id="23" name="Блок-схема: узел 22">
            <a:extLst>
              <a:ext uri="{FF2B5EF4-FFF2-40B4-BE49-F238E27FC236}">
                <a16:creationId xmlns:a16="http://schemas.microsoft.com/office/drawing/2014/main" id="{7BE9119D-B357-A1B0-85F9-657D6D6D7745}"/>
              </a:ext>
            </a:extLst>
          </p:cNvPr>
          <p:cNvSpPr/>
          <p:nvPr/>
        </p:nvSpPr>
        <p:spPr>
          <a:xfrm>
            <a:off x="3995766" y="6030853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Блок-схема: узел 23">
            <a:extLst>
              <a:ext uri="{FF2B5EF4-FFF2-40B4-BE49-F238E27FC236}">
                <a16:creationId xmlns:a16="http://schemas.microsoft.com/office/drawing/2014/main" id="{371C40BF-BD84-3BB9-7C8E-509C6487ADE6}"/>
              </a:ext>
            </a:extLst>
          </p:cNvPr>
          <p:cNvSpPr/>
          <p:nvPr/>
        </p:nvSpPr>
        <p:spPr>
          <a:xfrm>
            <a:off x="4896786" y="6059063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Блок-схема: узел 24">
            <a:extLst>
              <a:ext uri="{FF2B5EF4-FFF2-40B4-BE49-F238E27FC236}">
                <a16:creationId xmlns:a16="http://schemas.microsoft.com/office/drawing/2014/main" id="{9FC6A455-AAEA-2E14-5F57-EF87AED6CFAF}"/>
              </a:ext>
            </a:extLst>
          </p:cNvPr>
          <p:cNvSpPr/>
          <p:nvPr/>
        </p:nvSpPr>
        <p:spPr>
          <a:xfrm>
            <a:off x="4896786" y="6059063"/>
            <a:ext cx="760837" cy="694816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:a16="http://schemas.microsoft.com/office/drawing/2014/main" id="{DAAACDFA-5FD2-7DA3-34AC-8E4BC862B0FB}"/>
              </a:ext>
            </a:extLst>
          </p:cNvPr>
          <p:cNvSpPr/>
          <p:nvPr/>
        </p:nvSpPr>
        <p:spPr>
          <a:xfrm>
            <a:off x="5814820" y="6020382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>
            <a:extLst>
              <a:ext uri="{FF2B5EF4-FFF2-40B4-BE49-F238E27FC236}">
                <a16:creationId xmlns:a16="http://schemas.microsoft.com/office/drawing/2014/main" id="{202D197B-475C-82E7-C0EB-0B7C9636665D}"/>
              </a:ext>
            </a:extLst>
          </p:cNvPr>
          <p:cNvSpPr/>
          <p:nvPr/>
        </p:nvSpPr>
        <p:spPr>
          <a:xfrm>
            <a:off x="8403223" y="6028234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Блок-схема: узел 27">
            <a:extLst>
              <a:ext uri="{FF2B5EF4-FFF2-40B4-BE49-F238E27FC236}">
                <a16:creationId xmlns:a16="http://schemas.microsoft.com/office/drawing/2014/main" id="{9AEB38C5-E75D-4DB1-B53E-86B5781C53E5}"/>
              </a:ext>
            </a:extLst>
          </p:cNvPr>
          <p:cNvSpPr/>
          <p:nvPr/>
        </p:nvSpPr>
        <p:spPr>
          <a:xfrm>
            <a:off x="8403223" y="6028234"/>
            <a:ext cx="760837" cy="694816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DADDAE62-C4E4-CF9B-03A6-8671C9ECBE39}"/>
              </a:ext>
            </a:extLst>
          </p:cNvPr>
          <p:cNvSpPr/>
          <p:nvPr/>
        </p:nvSpPr>
        <p:spPr>
          <a:xfrm>
            <a:off x="9275450" y="6029979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>
            <a:extLst>
              <a:ext uri="{FF2B5EF4-FFF2-40B4-BE49-F238E27FC236}">
                <a16:creationId xmlns:a16="http://schemas.microsoft.com/office/drawing/2014/main" id="{B372D4E4-261C-BF13-8096-8D3E30069CF1}"/>
              </a:ext>
            </a:extLst>
          </p:cNvPr>
          <p:cNvSpPr/>
          <p:nvPr/>
        </p:nvSpPr>
        <p:spPr>
          <a:xfrm>
            <a:off x="10169779" y="6028234"/>
            <a:ext cx="760837" cy="694816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2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Изображение выглядит как круг, Цвет электрик, Графика, символ&#10;&#10;Контент, сгенерированный ИИ, может содержать ошибки.">
            <a:hlinkClick r:id="rId7" action="ppaction://hlinksldjump"/>
            <a:extLst>
              <a:ext uri="{FF2B5EF4-FFF2-40B4-BE49-F238E27FC236}">
                <a16:creationId xmlns:a16="http://schemas.microsoft.com/office/drawing/2014/main" id="{22FB134D-4A76-020B-9273-6C89F17902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430" y="0"/>
            <a:ext cx="646827" cy="646827"/>
          </a:xfrm>
          <a:prstGeom prst="rect">
            <a:avLst/>
          </a:prstGeom>
        </p:spPr>
      </p:pic>
      <p:pic>
        <p:nvPicPr>
          <p:cNvPr id="32" name="Рисунок 31" descr="Изображение выглядит как круг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DD19281-1FDA-25A6-7CDA-FC9F780A60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603" y="0"/>
            <a:ext cx="646827" cy="646827"/>
          </a:xfrm>
          <a:prstGeom prst="rect">
            <a:avLst/>
          </a:prstGeom>
        </p:spPr>
      </p:pic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D2F95F76-7F0D-5B2D-6CD6-40BFA767F196}"/>
              </a:ext>
            </a:extLst>
          </p:cNvPr>
          <p:cNvSpPr/>
          <p:nvPr/>
        </p:nvSpPr>
        <p:spPr>
          <a:xfrm>
            <a:off x="5737684" y="161551"/>
            <a:ext cx="4921009" cy="134616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Определи место звука Ш в словах, нажми на кружок.</a:t>
            </a:r>
            <a:br>
              <a:rPr lang="ru-RU" sz="1400" dirty="0">
                <a:solidFill>
                  <a:schemeClr val="accent1">
                    <a:lumMod val="75000"/>
                  </a:schemeClr>
                </a:solidFill>
                <a:latin typeface="Gnocchi" panose="02000500000000000000" pitchFamily="2" charset="0"/>
              </a:rPr>
            </a:br>
            <a:endParaRPr lang="ru-RU" sz="1400" dirty="0">
              <a:solidFill>
                <a:schemeClr val="accent1">
                  <a:lumMod val="75000"/>
                </a:schemeClr>
              </a:solidFill>
              <a:latin typeface="Gnocchi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60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25" grpId="0" animBg="1"/>
      <p:bldP spid="28" grpId="0" animBg="1"/>
      <p:bldP spid="33" grpId="0" animBg="1"/>
      <p:bldP spid="3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D49A39-BC52-BA28-F65C-A65081730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3" y="-286186"/>
            <a:ext cx="10421367" cy="78160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3560B1-ECF3-F342-391E-1C78D2AEF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72"/>
          <a:stretch/>
        </p:blipFill>
        <p:spPr>
          <a:xfrm>
            <a:off x="1745037" y="497845"/>
            <a:ext cx="3305487" cy="50772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2E07CC-2D66-F336-6F03-FD4E5EA3F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0"/>
          <a:stretch/>
        </p:blipFill>
        <p:spPr>
          <a:xfrm>
            <a:off x="6453531" y="881663"/>
            <a:ext cx="3367544" cy="49271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7359AC-3FEC-EA3E-12E4-433A4F58EF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83"/>
          <a:stretch/>
        </p:blipFill>
        <p:spPr>
          <a:xfrm>
            <a:off x="2252261" y="1584664"/>
            <a:ext cx="2578003" cy="36886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029217-DB58-1999-BCE4-7A1ACFFF12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88"/>
          <a:stretch/>
        </p:blipFill>
        <p:spPr>
          <a:xfrm>
            <a:off x="6721887" y="1518183"/>
            <a:ext cx="2436251" cy="382163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ECBF0A-CDC8-E0F1-5F4E-DB401015B0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35"/>
          <a:stretch/>
        </p:blipFill>
        <p:spPr>
          <a:xfrm>
            <a:off x="1926131" y="985234"/>
            <a:ext cx="2943298" cy="48875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7605F85-2BF8-8186-94B8-8ED03B6BB1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95"/>
          <a:stretch/>
        </p:blipFill>
        <p:spPr>
          <a:xfrm>
            <a:off x="6233271" y="914898"/>
            <a:ext cx="3538938" cy="48606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E0EB07D-DF8E-1504-73E7-2E186B728A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529"/>
          <a:stretch/>
        </p:blipFill>
        <p:spPr>
          <a:xfrm>
            <a:off x="1897434" y="861726"/>
            <a:ext cx="3634333" cy="491385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2C7C57B-9DEF-5822-B101-3FD796C69B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0"/>
          <a:stretch/>
        </p:blipFill>
        <p:spPr>
          <a:xfrm>
            <a:off x="6480280" y="1082422"/>
            <a:ext cx="3059255" cy="5182763"/>
          </a:xfrm>
          <a:prstGeom prst="rect">
            <a:avLst/>
          </a:prstGeom>
        </p:spPr>
      </p:pic>
      <p:pic>
        <p:nvPicPr>
          <p:cNvPr id="20" name="Рисунок 19" descr="Изображение выглядит как круг, Цвет электрик, Графика, символ&#10;&#10;Контент, сгенерированный ИИ, может содержать ошибки.">
            <a:hlinkClick r:id="rId8" action="ppaction://hlinksldjump"/>
            <a:extLst>
              <a:ext uri="{FF2B5EF4-FFF2-40B4-BE49-F238E27FC236}">
                <a16:creationId xmlns:a16="http://schemas.microsoft.com/office/drawing/2014/main" id="{84748306-AD26-9DC7-11CB-58CEC7CBA4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430" y="0"/>
            <a:ext cx="646827" cy="646827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круг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A026DD-4DFB-998F-9875-E3B4C6C8F2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603" y="0"/>
            <a:ext cx="646827" cy="646827"/>
          </a:xfrm>
          <a:prstGeom prst="rect">
            <a:avLst/>
          </a:prstGeom>
        </p:spPr>
      </p:pic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AC1892F-532D-37A3-7650-D8AD20AEEF8C}"/>
              </a:ext>
            </a:extLst>
          </p:cNvPr>
          <p:cNvSpPr/>
          <p:nvPr/>
        </p:nvSpPr>
        <p:spPr>
          <a:xfrm>
            <a:off x="5737685" y="161551"/>
            <a:ext cx="4888824" cy="101111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Проговори слова, сделай вывод. Нажимай на страницу книги.</a:t>
            </a:r>
            <a:br>
              <a:rPr lang="ru-RU" sz="1400" dirty="0">
                <a:solidFill>
                  <a:schemeClr val="accent1">
                    <a:lumMod val="75000"/>
                  </a:schemeClr>
                </a:solidFill>
                <a:latin typeface="Gnocchi" panose="02000500000000000000" pitchFamily="2" charset="0"/>
              </a:rPr>
            </a:br>
            <a:endParaRPr lang="ru-RU" sz="1400" dirty="0">
              <a:solidFill>
                <a:schemeClr val="accent1">
                  <a:lumMod val="75000"/>
                </a:schemeClr>
              </a:solidFill>
              <a:latin typeface="Gnocchi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73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39DDDA-CB72-EF2E-08DE-60C69ED1A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40" y="2098116"/>
            <a:ext cx="3978105" cy="3978105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82E2C9B-933A-70F9-C5B1-44040B318A5E}"/>
              </a:ext>
            </a:extLst>
          </p:cNvPr>
          <p:cNvGrpSpPr/>
          <p:nvPr/>
        </p:nvGrpSpPr>
        <p:grpSpPr>
          <a:xfrm>
            <a:off x="5544114" y="1231996"/>
            <a:ext cx="6300751" cy="4725563"/>
            <a:chOff x="5544114" y="1231996"/>
            <a:chExt cx="6300751" cy="4725563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899DD233-0B39-CBBE-D5B6-07224A64C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4114" y="1231996"/>
              <a:ext cx="6300751" cy="47255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C7C1F5-F09D-BA53-906E-8B0DD9DDAE52}"/>
                </a:ext>
              </a:extLst>
            </p:cNvPr>
            <p:cNvSpPr txBox="1"/>
            <p:nvPr/>
          </p:nvSpPr>
          <p:spPr>
            <a:xfrm>
              <a:off x="5890795" y="1394679"/>
              <a:ext cx="54794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effectLst>
                    <a:glow rad="127000">
                      <a:schemeClr val="tx2">
                        <a:lumMod val="10000"/>
                        <a:lumOff val="90000"/>
                      </a:schemeClr>
                    </a:glow>
                  </a:effectLst>
                  <a:latin typeface="Gnocchi" panose="02000500000000000000" pitchFamily="2" charset="0"/>
                </a:rPr>
                <a:t>На берегу лежит ракушка</a:t>
              </a:r>
              <a:r>
                <a:rPr lang="ru-RU" sz="3200" dirty="0">
                  <a:latin typeface="Gnocchi" panose="02000500000000000000" pitchFamily="2" charset="0"/>
                </a:rPr>
                <a:t>.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23091E7-08A0-0BCA-D913-69AD49A9918C}"/>
              </a:ext>
            </a:extLst>
          </p:cNvPr>
          <p:cNvGrpSpPr/>
          <p:nvPr/>
        </p:nvGrpSpPr>
        <p:grpSpPr>
          <a:xfrm>
            <a:off x="4537100" y="1214157"/>
            <a:ext cx="7307765" cy="4761241"/>
            <a:chOff x="4537100" y="1214157"/>
            <a:chExt cx="7307765" cy="4761241"/>
          </a:xfrm>
        </p:grpSpPr>
        <p:pic>
          <p:nvPicPr>
            <p:cNvPr id="9" name="Рисунок 8" descr="Изображение выглядит как на открытом воздухе, небо, одежда, обув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597DA41-644B-F6E3-CFCF-9C1A304B9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4115" y="1249835"/>
              <a:ext cx="6300750" cy="47255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1C297F-182E-71D8-2253-E8986A196D50}"/>
                </a:ext>
              </a:extLst>
            </p:cNvPr>
            <p:cNvSpPr txBox="1"/>
            <p:nvPr/>
          </p:nvSpPr>
          <p:spPr>
            <a:xfrm>
              <a:off x="4537100" y="1214157"/>
              <a:ext cx="48093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effectLst>
                    <a:glow rad="127000">
                      <a:schemeClr val="tx2">
                        <a:lumMod val="10000"/>
                        <a:lumOff val="90000"/>
                      </a:schemeClr>
                    </a:glow>
                  </a:effectLst>
                  <a:latin typeface="Gnocchi" panose="02000500000000000000" pitchFamily="2" charset="0"/>
                </a:rPr>
                <a:t>Миша несёт мешок. 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1C1FEB59-ABE1-F721-DEED-FB7FE9042DED}"/>
              </a:ext>
            </a:extLst>
          </p:cNvPr>
          <p:cNvGrpSpPr/>
          <p:nvPr/>
        </p:nvGrpSpPr>
        <p:grpSpPr>
          <a:xfrm>
            <a:off x="5544113" y="1214157"/>
            <a:ext cx="6915459" cy="4725564"/>
            <a:chOff x="5544113" y="1214157"/>
            <a:chExt cx="6915459" cy="4725564"/>
          </a:xfrm>
        </p:grpSpPr>
        <p:pic>
          <p:nvPicPr>
            <p:cNvPr id="13" name="Рисунок 12" descr="Изображение выглядит как небо, на открытом воздухе, пляж,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1732AD5-6410-4038-DCE4-14E61123F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4113" y="1214157"/>
              <a:ext cx="6300751" cy="47255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8E7E41-D8F5-2172-6DB3-0E17AA35AAA5}"/>
                </a:ext>
              </a:extLst>
            </p:cNvPr>
            <p:cNvSpPr txBox="1"/>
            <p:nvPr/>
          </p:nvSpPr>
          <p:spPr>
            <a:xfrm>
              <a:off x="8843853" y="1249835"/>
              <a:ext cx="36157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>
                  <a:effectLst>
                    <a:glow rad="127000">
                      <a:schemeClr val="tx2">
                        <a:lumMod val="10000"/>
                        <a:lumOff val="90000"/>
                      </a:schemeClr>
                    </a:glow>
                  </a:effectLst>
                  <a:latin typeface="Gnocchi" panose="02000500000000000000" pitchFamily="2" charset="0"/>
                </a:rPr>
                <a:t>У Кеши шар.</a:t>
              </a:r>
            </a:p>
          </p:txBody>
        </p:sp>
      </p:grpSp>
      <p:pic>
        <p:nvPicPr>
          <p:cNvPr id="17" name="Рисунок 16" descr="Изображение выглядит как коробка, в помещении, контейне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D581FDB-F5D1-D415-C36C-95C1CC7ED0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63" y="2098116"/>
            <a:ext cx="4234713" cy="4234713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круг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7CA00B5-A7A9-2451-8680-6074207808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603" y="0"/>
            <a:ext cx="646827" cy="646827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45D33443-1F0D-AC11-98F9-BB48EAC3C74E}"/>
              </a:ext>
            </a:extLst>
          </p:cNvPr>
          <p:cNvSpPr/>
          <p:nvPr/>
        </p:nvSpPr>
        <p:spPr>
          <a:xfrm>
            <a:off x="5737685" y="161551"/>
            <a:ext cx="4809326" cy="95537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1">
                    <a:lumMod val="75000"/>
                  </a:schemeClr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Проговори предложение, получи сокровище.</a:t>
            </a:r>
            <a:br>
              <a:rPr lang="ru-RU" sz="1400" dirty="0">
                <a:solidFill>
                  <a:schemeClr val="accent1">
                    <a:lumMod val="75000"/>
                  </a:schemeClr>
                </a:solidFill>
                <a:latin typeface="Gnocchi" panose="02000500000000000000" pitchFamily="2" charset="0"/>
              </a:rPr>
            </a:br>
            <a:endParaRPr lang="ru-RU" sz="1400" dirty="0">
              <a:solidFill>
                <a:schemeClr val="accent1">
                  <a:lumMod val="75000"/>
                </a:schemeClr>
              </a:solidFill>
              <a:latin typeface="Gnocchi" panose="02000500000000000000" pitchFamily="2" charset="0"/>
            </a:endParaRPr>
          </a:p>
        </p:txBody>
      </p:sp>
      <p:pic>
        <p:nvPicPr>
          <p:cNvPr id="20" name="Рисунок 19" descr="Изображение выглядит как круг, Цвет электрик, Графика, символ&#10;&#10;Контент, сгенерированный ИИ, может содержать ошибки.">
            <a:hlinkClick r:id="rId9" action="ppaction://hlinksldjump"/>
            <a:extLst>
              <a:ext uri="{FF2B5EF4-FFF2-40B4-BE49-F238E27FC236}">
                <a16:creationId xmlns:a16="http://schemas.microsoft.com/office/drawing/2014/main" id="{FFDA6642-26FC-C36E-9FC7-14D2B2C159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4430" y="0"/>
            <a:ext cx="646827" cy="64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3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D32589-4BD6-0180-8632-269E3FBAB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204" y="-62821"/>
            <a:ext cx="1079015" cy="107901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39FA42D-A724-6217-923D-4EC11A826316}"/>
              </a:ext>
            </a:extLst>
          </p:cNvPr>
          <p:cNvSpPr/>
          <p:nvPr/>
        </p:nvSpPr>
        <p:spPr>
          <a:xfrm>
            <a:off x="4108927" y="1873859"/>
            <a:ext cx="4853476" cy="185354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glow rad="127000">
              <a:schemeClr val="tx2">
                <a:lumMod val="10000"/>
                <a:lumOff val="9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002060"/>
                </a:solidFill>
                <a:effectLst>
                  <a:glow rad="127000">
                    <a:schemeClr val="tx2">
                      <a:lumMod val="10000"/>
                      <a:lumOff val="90000"/>
                    </a:schemeClr>
                  </a:glow>
                </a:effectLst>
                <a:latin typeface="Gnocchi" panose="02000500000000000000" pitchFamily="2" charset="0"/>
              </a:rPr>
              <a:t>Путешествие с тобой выдалось классным!</a:t>
            </a:r>
            <a:br>
              <a:rPr lang="ru-RU" dirty="0"/>
            </a:br>
            <a:endParaRPr lang="ru-RU" dirty="0"/>
          </a:p>
        </p:txBody>
      </p:sp>
      <p:pic>
        <p:nvPicPr>
          <p:cNvPr id="9" name="Рисунок 8" descr="Изображение выглядит как мультфильм, клюв, птица, попуга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CF81BE-EC67-607B-FE32-143FA88E4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897" y="2282510"/>
            <a:ext cx="3755322" cy="4694152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одежда, человек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06F8E09-FD05-A049-E498-DC21528ED6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434" y="643336"/>
            <a:ext cx="5016403" cy="627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58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222</Words>
  <Application>Microsoft Office PowerPoint</Application>
  <PresentationFormat>Широкоэкранный</PresentationFormat>
  <Paragraphs>26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8</cp:revision>
  <dcterms:created xsi:type="dcterms:W3CDTF">2026-09-17T13:52:40Z</dcterms:created>
  <dcterms:modified xsi:type="dcterms:W3CDTF">2026-09-19T17:12:26Z</dcterms:modified>
</cp:coreProperties>
</file>