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280"/>
    <a:srgbClr val="477144"/>
    <a:srgbClr val="CBE7FE"/>
    <a:srgbClr val="CFC4EB"/>
    <a:srgbClr val="6396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F0DBE7-8D56-42C7-CD06-150526CBC7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C87575-C19D-673C-92D8-B94B259E07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378CAD-6789-6A63-D00F-C550F52C5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D462F5-49F4-FC6F-10B0-80B509397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395C05-74E2-E90F-2B56-0D932CD5E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69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F2F33-AB53-01B6-A4EC-3ADBA639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358CF7-17C7-3117-20ED-14F4454F0B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282123-932E-BDF6-44EB-374DDE035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188E17-9A66-EB79-43DC-D28EF403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85B8D1-08F5-A2C7-807E-8618D701C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895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EAA711-C20A-D4CB-E311-BF91E096A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FA5016-5591-2279-B9B9-B23F3951B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C11804-66DB-ECB0-3FDC-049344402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BE3E38-6419-FE89-0DED-14FAEB3D8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CF5DAE4-BFEE-2A04-CC6D-3E6E0E321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318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240CA3-BA87-FEAF-0969-52CA6B8BD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B2B0C0-DDFE-FC7F-F04E-81C518237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2FA3F0-B068-2823-791E-6E642EB45E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6192A20-7846-AD13-1B80-CC652E929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FD2366-6D72-83DC-A4D7-1DD332842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A6A7292-7E5A-B1C3-7D41-69660907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859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8B044-089D-09C4-F73B-3AEBEAB22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861FEAA-2ECF-6CB1-0E1C-F0DD61E70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79ABF2A-1848-6EAB-897A-B3270C03D8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5180E54-7E2C-6C3E-3B7E-6F603E96DE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7552CD7-0940-47AE-62A4-1389E51BA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2E61F9-A633-DFC3-5966-326664941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6042F30-A844-683E-E0C9-69B3FB830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2E006E-0990-90A9-2606-18FAAD62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818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953893-F289-FFA2-2D96-F73D22DA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A88936-79E0-BD01-CB42-25B2DD012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6FEF3EB-E90E-4229-A822-D7780B165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BB452B9-79EA-F57E-099F-5C1FA25F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7332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7736BEE-2E4C-D162-5FAB-AEBD88D94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8469D0-34DD-7B73-CA45-7DED76005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E0B2A4-5E78-71FC-2C34-F8CE365C2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764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F72FF6-15D1-D1BC-F8D1-0FF02944E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5FBCB9-1790-F67A-1FC1-B9BAA9F29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468315-4A93-172D-E935-9D8B24F7D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FAC72F-11C1-AAC8-67AD-0666AD8E5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6A74DB-F676-83C4-9931-BE7A3B02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759F31-DE57-048F-4529-FAB0CE45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16596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5B4403-42CF-4F7C-DBF6-2E0B2DA0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B48704D-1EA8-6C0E-968A-C12E5095F0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61C31B-5156-B6EF-3210-0354CE5E7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B2C436-5AC9-E732-4EE8-EF010D0CB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B291CD-7E15-A979-9B62-6489EA38A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6AC490-E234-5141-299A-E03F07BA2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47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8E8055-A9DE-B65A-F4F3-A16FDCFE1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C8AC5B9-27D2-049F-FFF3-5329BCFE25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59F3A3-4524-ACBE-2F9D-04C2CA049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AB1D70-4445-7D40-7AFE-3BB5A7EFC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813931-79FB-4FCA-EFBC-1C3FE70AE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51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6CBFE6-1145-EE2C-D8FF-AA0F5B6693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10654F4-0BF9-C309-0234-10B3AB8D4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E85AF6-DAAD-D34E-24ED-D73DE96BD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176AC2-2340-ACCF-7B4F-DA8FA690B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C97B88-781F-4562-2401-007B78903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6187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1BC6812-B3AA-7116-FF47-C137E01CE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E162A3-993F-DC44-7E26-7C340B4CB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F3D442-7DFB-EB42-C364-FB698D03A4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6F6A70-5C4B-47D5-98D6-218571E2CC27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479720-B972-148A-74BB-535B8996E6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2322F72-FA30-90CD-3C72-E23FA0B74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B19AFA-9817-41BC-8728-7FE64B5DCD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558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gif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135C8F-8ADA-1BE2-FBA9-8F65F3E33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949" y="-418809"/>
            <a:ext cx="3857625" cy="6858000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9" name="Рисунок 8" descr="Изображение выглядит как игрушка, Анимация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F82ABE4-7EF4-2F34-C2A1-FD4EDDD95E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407" y="684055"/>
            <a:ext cx="3857625" cy="6858000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pic>
        <p:nvPicPr>
          <p:cNvPr id="11" name="Рисунок 10" descr="Изображение выглядит как Мультфильм, игрушка, мультфильм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A79A6F8-A4AA-530E-A17D-592550DC3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547" y="-230345"/>
            <a:ext cx="3857625" cy="6858000"/>
          </a:xfrm>
          <a:prstGeom prst="rect">
            <a:avLst/>
          </a:prstGeom>
          <a:effectLst>
            <a:glow rad="127000">
              <a:schemeClr val="bg2"/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160E181-5C59-D312-4923-A5C2C04506A0}"/>
              </a:ext>
            </a:extLst>
          </p:cNvPr>
          <p:cNvSpPr txBox="1"/>
          <p:nvPr/>
        </p:nvSpPr>
        <p:spPr>
          <a:xfrm>
            <a:off x="1955569" y="5181105"/>
            <a:ext cx="84669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  <a:t>«Большое путешествие четырёх уток»</a:t>
            </a:r>
          </a:p>
        </p:txBody>
      </p:sp>
      <p:pic>
        <p:nvPicPr>
          <p:cNvPr id="14" name="Рисунок 13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C21846F-1865-84B7-E471-B9B92AF07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0066DD5-CE8E-45DD-F31F-447F865498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92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>
        <p:checker/>
      </p:transition>
    </mc:Choice>
    <mc:Fallback xmlns="">
      <p:transition spd="slow" advClick="0">
        <p:check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0DB000C9-6B45-116C-BC80-B0FD0AF6D20B}"/>
              </a:ext>
            </a:extLst>
          </p:cNvPr>
          <p:cNvSpPr/>
          <p:nvPr/>
        </p:nvSpPr>
        <p:spPr>
          <a:xfrm>
            <a:off x="7203518" y="146583"/>
            <a:ext cx="4795364" cy="711976"/>
          </a:xfrm>
          <a:prstGeom prst="roundRect">
            <a:avLst/>
          </a:prstGeom>
          <a:solidFill>
            <a:srgbClr val="CBE7F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OST Common" panose="020B0604020202020204" pitchFamily="34" charset="0"/>
              </a:rPr>
              <a:t>Перед нами 4 испытания! Пройдём их все - и узнаем, что спрятано в сундуке!</a:t>
            </a:r>
          </a:p>
        </p:txBody>
      </p:sp>
      <p:pic>
        <p:nvPicPr>
          <p:cNvPr id="3" name="Рисунок 2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4655D5A-0E42-0DA4-E08C-776FB6598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8B7DC28-978D-E358-F7CC-642CD161E5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750" y="-83761"/>
            <a:ext cx="1277368" cy="12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7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nimated_duck_pointing_finger_20261002122057">
            <a:hlinkClick r:id="" action="ppaction://media"/>
            <a:extLst>
              <a:ext uri="{FF2B5EF4-FFF2-40B4-BE49-F238E27FC236}">
                <a16:creationId xmlns:a16="http://schemas.microsoft.com/office/drawing/2014/main" id="{D71D1548-263B-959E-59AB-E7B43AE7DE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DEDCFD-84F2-3E3A-CED5-54BCA7DD3059}"/>
              </a:ext>
            </a:extLst>
          </p:cNvPr>
          <p:cNvSpPr txBox="1"/>
          <p:nvPr/>
        </p:nvSpPr>
        <p:spPr>
          <a:xfrm>
            <a:off x="5228134" y="1340189"/>
            <a:ext cx="632401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>
                <a:latin typeface="GOST Common" panose="020B0604020202020204" pitchFamily="34" charset="0"/>
              </a:rPr>
              <a:t>ИСПЫТАНИЕ №1. Ш–Ж</a:t>
            </a:r>
          </a:p>
          <a:p>
            <a:pPr algn="ctr"/>
            <a:r>
              <a:rPr lang="ru-RU" sz="6600" b="1" dirty="0">
                <a:latin typeface="GOST Common" panose="020B0604020202020204" pitchFamily="34" charset="0"/>
              </a:rPr>
              <a:t>Шумный лес</a:t>
            </a:r>
          </a:p>
        </p:txBody>
      </p:sp>
      <p:pic>
        <p:nvPicPr>
          <p:cNvPr id="5" name="Рисунок 4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CFD1CBA-369B-69FC-5F9E-F1B5A9531B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F4BF1F-28AF-BEEB-D2E8-343124A5FCB6}"/>
              </a:ext>
            </a:extLst>
          </p:cNvPr>
          <p:cNvSpPr txBox="1"/>
          <p:nvPr/>
        </p:nvSpPr>
        <p:spPr>
          <a:xfrm>
            <a:off x="5152571" y="4479510"/>
            <a:ext cx="64141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Comfortaa Light" pitchFamily="2" charset="0"/>
              </a:rPr>
              <a:t>Назови картинку. Услышь первый звук и отправь картинку к правильному дереву!</a:t>
            </a:r>
          </a:p>
        </p:txBody>
      </p:sp>
      <p:pic>
        <p:nvPicPr>
          <p:cNvPr id="7" name="Рисунок 6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64E0F1-EFE2-6939-03B7-5ED22906ED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314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AF742B1-F18E-840C-5394-EF9ACC469FB1}"/>
              </a:ext>
            </a:extLst>
          </p:cNvPr>
          <p:cNvGrpSpPr/>
          <p:nvPr/>
        </p:nvGrpSpPr>
        <p:grpSpPr>
          <a:xfrm>
            <a:off x="-1425027" y="-90742"/>
            <a:ext cx="7643091" cy="6858000"/>
            <a:chOff x="-1425027" y="-90742"/>
            <a:chExt cx="7643091" cy="6858000"/>
          </a:xfrm>
        </p:grpSpPr>
        <p:pic>
          <p:nvPicPr>
            <p:cNvPr id="4" name="Рисунок 3" descr="Изображение выглядит как растение, дере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4BC24DA-96F9-C421-039E-C490B7751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25027" y="-90742"/>
              <a:ext cx="7643091" cy="6858000"/>
            </a:xfrm>
            <a:prstGeom prst="rect">
              <a:avLst/>
            </a:prstGeom>
          </p:spPr>
        </p:pic>
        <p:sp>
          <p:nvSpPr>
            <p:cNvPr id="6" name="Блок-схема: узел 5">
              <a:extLst>
                <a:ext uri="{FF2B5EF4-FFF2-40B4-BE49-F238E27FC236}">
                  <a16:creationId xmlns:a16="http://schemas.microsoft.com/office/drawing/2014/main" id="{18547C0F-BFBB-FDB9-9610-A6DD049E894C}"/>
                </a:ext>
              </a:extLst>
            </p:cNvPr>
            <p:cNvSpPr/>
            <p:nvPr/>
          </p:nvSpPr>
          <p:spPr>
            <a:xfrm>
              <a:off x="2010284" y="3957747"/>
              <a:ext cx="1298308" cy="1235487"/>
            </a:xfrm>
            <a:prstGeom prst="flowChartConnector">
              <a:avLst/>
            </a:prstGeom>
            <a:solidFill>
              <a:srgbClr val="CBE7FE"/>
            </a:solidFill>
            <a:ln>
              <a:solidFill>
                <a:srgbClr val="6396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>
                  <a:solidFill>
                    <a:schemeClr val="tx1"/>
                  </a:solidFill>
                  <a:latin typeface="GOST Common" panose="020B0604020202020204" pitchFamily="34" charset="0"/>
                </a:rPr>
                <a:t>Ш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AD9384D-FB18-7E6A-0F39-7C90E3C095D5}"/>
              </a:ext>
            </a:extLst>
          </p:cNvPr>
          <p:cNvGrpSpPr/>
          <p:nvPr/>
        </p:nvGrpSpPr>
        <p:grpSpPr>
          <a:xfrm>
            <a:off x="5439858" y="0"/>
            <a:ext cx="7643091" cy="6858000"/>
            <a:chOff x="5337800" y="-90742"/>
            <a:chExt cx="7643091" cy="6858000"/>
          </a:xfrm>
        </p:grpSpPr>
        <p:pic>
          <p:nvPicPr>
            <p:cNvPr id="5" name="Рисунок 4" descr="Изображение выглядит как растение, дерево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044AA5E-10AF-76AB-FD44-9D6B84D0E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800" y="-90742"/>
              <a:ext cx="7643091" cy="6858000"/>
            </a:xfrm>
            <a:prstGeom prst="rect">
              <a:avLst/>
            </a:prstGeom>
          </p:spPr>
        </p:pic>
        <p:sp>
          <p:nvSpPr>
            <p:cNvPr id="7" name="Блок-схема: узел 6">
              <a:extLst>
                <a:ext uri="{FF2B5EF4-FFF2-40B4-BE49-F238E27FC236}">
                  <a16:creationId xmlns:a16="http://schemas.microsoft.com/office/drawing/2014/main" id="{A399FAE3-CF92-8CE7-83AE-3362D1477602}"/>
                </a:ext>
              </a:extLst>
            </p:cNvPr>
            <p:cNvSpPr/>
            <p:nvPr/>
          </p:nvSpPr>
          <p:spPr>
            <a:xfrm>
              <a:off x="8773111" y="4096186"/>
              <a:ext cx="1298308" cy="1235487"/>
            </a:xfrm>
            <a:prstGeom prst="flowChartConnector">
              <a:avLst/>
            </a:prstGeom>
            <a:solidFill>
              <a:srgbClr val="CBE7FE"/>
            </a:solidFill>
            <a:ln>
              <a:solidFill>
                <a:srgbClr val="63969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400" b="1" dirty="0">
                  <a:solidFill>
                    <a:schemeClr val="tx1"/>
                  </a:solidFill>
                  <a:latin typeface="GOST Common" panose="020B0604020202020204" pitchFamily="34" charset="0"/>
                </a:rPr>
                <a:t>Ж</a:t>
              </a: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70B5C41-56CB-CB7E-B943-C6AA265F56D2}"/>
              </a:ext>
            </a:extLst>
          </p:cNvPr>
          <p:cNvSpPr/>
          <p:nvPr/>
        </p:nvSpPr>
        <p:spPr>
          <a:xfrm>
            <a:off x="5032690" y="5052467"/>
            <a:ext cx="1711213" cy="558412"/>
          </a:xfrm>
          <a:prstGeom prst="round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GOST Common" panose="020B0604020202020204" pitchFamily="34" charset="0"/>
              </a:rPr>
              <a:t>ЖМИ</a:t>
            </a:r>
          </a:p>
        </p:txBody>
      </p:sp>
      <p:pic>
        <p:nvPicPr>
          <p:cNvPr id="12" name="Рисунок 11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FED6922-DD46-0FF9-BABB-5D073AE8D7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644" b="53079"/>
          <a:stretch/>
        </p:blipFill>
        <p:spPr>
          <a:xfrm>
            <a:off x="4156680" y="665275"/>
            <a:ext cx="3591289" cy="4163246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1A9EAE-7AE9-8F6D-FAEC-BD2DE26AE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940" t="44478"/>
          <a:stretch/>
        </p:blipFill>
        <p:spPr>
          <a:xfrm>
            <a:off x="4705114" y="1143094"/>
            <a:ext cx="2479567" cy="4291538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82C4660-1C1C-9C4C-CE62-DE74B130B9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10" t="40524" r="23765" b="1"/>
          <a:stretch/>
        </p:blipFill>
        <p:spPr>
          <a:xfrm>
            <a:off x="4809324" y="797106"/>
            <a:ext cx="2256828" cy="450923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6C7B231-DC90-3F53-15AD-8393961B91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9" r="49442" b="54911"/>
          <a:stretch/>
        </p:blipFill>
        <p:spPr>
          <a:xfrm>
            <a:off x="4794470" y="666794"/>
            <a:ext cx="2390212" cy="3888047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178885-D2E1-92F0-44A9-9A0C19A99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9" r="27940" b="58951"/>
          <a:stretch/>
        </p:blipFill>
        <p:spPr>
          <a:xfrm>
            <a:off x="4613612" y="1106562"/>
            <a:ext cx="2500053" cy="3280672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D05781-DCE5-EF59-6E89-79EF0C417F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1" t="55596" r="72153" b="-736"/>
          <a:stretch/>
        </p:blipFill>
        <p:spPr>
          <a:xfrm>
            <a:off x="4379041" y="1886360"/>
            <a:ext cx="2827677" cy="3296696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F5EE7B5-EF29-F248-27CD-40CB9B3CB3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2" b="58307"/>
          <a:stretch/>
        </p:blipFill>
        <p:spPr>
          <a:xfrm>
            <a:off x="4315763" y="683973"/>
            <a:ext cx="3331405" cy="3760955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шляпа, игрушка, мультфильм,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B30B17F-8FC1-50F2-1C2A-0B94D84306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32" t="46242" r="48665" b="5687"/>
          <a:stretch/>
        </p:blipFill>
        <p:spPr>
          <a:xfrm>
            <a:off x="4874985" y="1106562"/>
            <a:ext cx="2057630" cy="3296696"/>
          </a:xfrm>
          <a:prstGeom prst="rect">
            <a:avLst/>
          </a:prstGeom>
        </p:spPr>
      </p:pic>
      <p:pic>
        <p:nvPicPr>
          <p:cNvPr id="2" name="Рисунок 1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D17A89-816D-2F35-13A9-F561FAF39A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27" name="Рисунок 26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E0D363-AFB6-A318-15C3-1076932F20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39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0.28489 0.11667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45" y="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1.85185E-6 L 0.28659 0.18009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3" y="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59259E-6 L 0.3151 0.1321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55" y="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44444E-6 L -0.26394 0.1081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03" y="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000"/>
                            </p:stCondLst>
                            <p:childTnLst>
                              <p:par>
                                <p:cTn id="92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-0.27878 0.11227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45" y="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000"/>
                            </p:stCondLst>
                            <p:childTnLst>
                              <p:par>
                                <p:cTn id="101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2.22222E-6 L 0.30586 0.14352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6" y="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59259E-6 L -0.30378 0.03472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95" y="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7 L 0.30756 0.18009 " pathEditMode="relative" rAng="0" ptsTypes="AA">
                                      <p:cBhvr>
                                        <p:cTn id="1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ckling_opening_book_20261002123302">
            <a:hlinkClick r:id="" action="ppaction://media"/>
            <a:extLst>
              <a:ext uri="{FF2B5EF4-FFF2-40B4-BE49-F238E27FC236}">
                <a16:creationId xmlns:a16="http://schemas.microsoft.com/office/drawing/2014/main" id="{E8753C7D-6FC3-7BFB-03FC-B69AB6DD1A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861" y="27484"/>
            <a:ext cx="12143139" cy="6830516"/>
          </a:xfrm>
          <a:prstGeom prst="rect">
            <a:avLst/>
          </a:prstGeom>
        </p:spPr>
      </p:pic>
      <p:pic>
        <p:nvPicPr>
          <p:cNvPr id="3" name="Рисунок 2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B9E968-A926-3B8D-9773-3C685F822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76BF1BB-A474-7B6E-674F-7193A2DA49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7371995-73F8-C907-3A9B-4D8D965F2DDA}"/>
              </a:ext>
            </a:extLst>
          </p:cNvPr>
          <p:cNvSpPr txBox="1"/>
          <p:nvPr/>
        </p:nvSpPr>
        <p:spPr>
          <a:xfrm>
            <a:off x="516531" y="1228507"/>
            <a:ext cx="552828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ИСПЫТАНИЕ №2 .</a:t>
            </a:r>
          </a:p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 С–З</a:t>
            </a:r>
          </a:p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Солнечная поляна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EF4FBF-9D1A-174F-A2FA-19AD50FBA16B}"/>
              </a:ext>
            </a:extLst>
          </p:cNvPr>
          <p:cNvSpPr txBox="1"/>
          <p:nvPr/>
        </p:nvSpPr>
        <p:spPr>
          <a:xfrm>
            <a:off x="230345" y="3538937"/>
            <a:ext cx="6456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  <a:latin typeface="Comfortaa Light" pitchFamily="2" charset="0"/>
              </a:rPr>
              <a:t>Нужно собрать только те ягоды, в названии которых есть </a:t>
            </a:r>
            <a:r>
              <a:rPr lang="ru-RU" b="1" dirty="0">
                <a:solidFill>
                  <a:srgbClr val="FF0000"/>
                </a:solidFill>
                <a:latin typeface="Comfortaa Light" pitchFamily="2" charset="0"/>
              </a:rPr>
              <a:t>С</a:t>
            </a:r>
            <a:r>
              <a:rPr lang="ru-RU" dirty="0">
                <a:solidFill>
                  <a:srgbClr val="FF0000"/>
                </a:solidFill>
                <a:latin typeface="Comfortaa Light" pitchFamily="2" charset="0"/>
              </a:rPr>
              <a:t> или </a:t>
            </a:r>
            <a:r>
              <a:rPr lang="ru-RU" b="1" dirty="0">
                <a:solidFill>
                  <a:srgbClr val="FF0000"/>
                </a:solidFill>
                <a:latin typeface="Comfortaa Light" pitchFamily="2" charset="0"/>
              </a:rPr>
              <a:t>З</a:t>
            </a:r>
            <a:r>
              <a:rPr lang="ru-RU" dirty="0">
                <a:solidFill>
                  <a:srgbClr val="FF0000"/>
                </a:solidFill>
                <a:latin typeface="Comfortaa Ligh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19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0C3DA1-50E1-5049-1E0C-BB8BB4E8A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6CE7734-36B3-9DDF-ACA3-6738CA9E9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pic>
        <p:nvPicPr>
          <p:cNvPr id="5" name="Рисунок 4" descr="Изображение выглядит как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065263E-389D-8A2B-C6C5-32EF7329D5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91" b="52570"/>
          <a:stretch/>
        </p:blipFill>
        <p:spPr>
          <a:xfrm>
            <a:off x="182673" y="2505489"/>
            <a:ext cx="1841572" cy="1696564"/>
          </a:xfrm>
          <a:prstGeom prst="rect">
            <a:avLst/>
          </a:prstGeom>
        </p:spPr>
      </p:pic>
      <p:pic>
        <p:nvPicPr>
          <p:cNvPr id="9" name="Рисунок 8" descr="Изображение выглядит как корзина, контейнер, плетеный, Корзина для хране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6FBD8FF-F6B7-01B9-9D95-44F61F61F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02" y="3277181"/>
            <a:ext cx="3429000" cy="3429000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0C58141-B4BF-8F14-B40E-970E49684E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42" r="34354" b="52214"/>
          <a:stretch/>
        </p:blipFill>
        <p:spPr>
          <a:xfrm>
            <a:off x="10236368" y="1179260"/>
            <a:ext cx="1772959" cy="1797849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951DC65-5A78-C9AF-07D3-BB9353565A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6" b="52214"/>
          <a:stretch/>
        </p:blipFill>
        <p:spPr>
          <a:xfrm>
            <a:off x="8905665" y="4770543"/>
            <a:ext cx="1959524" cy="1816394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410FC0-EF88-1CF2-5D3B-2AA4308791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86" r="66098"/>
          <a:stretch/>
        </p:blipFill>
        <p:spPr>
          <a:xfrm>
            <a:off x="600187" y="4770543"/>
            <a:ext cx="1841572" cy="1890097"/>
          </a:xfrm>
          <a:prstGeom prst="rect">
            <a:avLst/>
          </a:prstGeom>
        </p:spPr>
      </p:pic>
      <p:pic>
        <p:nvPicPr>
          <p:cNvPr id="14" name="Рисунок 13" descr="Изображение выглядит как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E2FCCD9-107F-CDED-1CA2-01B43871FC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9" t="47786" r="34354"/>
          <a:stretch/>
        </p:blipFill>
        <p:spPr>
          <a:xfrm>
            <a:off x="2778102" y="113272"/>
            <a:ext cx="1769570" cy="1964912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иллюстрац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76F97B0-EB28-D44C-A566-74A85CD05B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1" t="47786"/>
          <a:stretch/>
        </p:blipFill>
        <p:spPr>
          <a:xfrm>
            <a:off x="5339854" y="589823"/>
            <a:ext cx="2052166" cy="2086757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фрукт, овощи, яблок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5DA2D2-4309-5BCC-F02B-58DF8FED7E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" r="52248" b="50000"/>
          <a:stretch/>
        </p:blipFill>
        <p:spPr>
          <a:xfrm>
            <a:off x="2766607" y="2685613"/>
            <a:ext cx="2165993" cy="1486773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фрукт, овощи, яблок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5D7D356-6EF3-8ABB-553E-40C9213738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0" b="50000"/>
          <a:stretch/>
        </p:blipFill>
        <p:spPr>
          <a:xfrm>
            <a:off x="8143802" y="92820"/>
            <a:ext cx="2187576" cy="1572279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фрукт, овощи, яблок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0970F2-30A8-E745-0037-D07B609AFA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55" r="53889"/>
          <a:stretch/>
        </p:blipFill>
        <p:spPr>
          <a:xfrm>
            <a:off x="7316391" y="2737156"/>
            <a:ext cx="2165994" cy="1601007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фрукт, овощи, яблок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5D261D-13CE-2730-5F7F-3A28CB431E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95" t="50000"/>
          <a:stretch/>
        </p:blipFill>
        <p:spPr>
          <a:xfrm>
            <a:off x="162323" y="712002"/>
            <a:ext cx="2219688" cy="150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5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1.11111E-6 L 0.40014 0.165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00" y="82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7.40741E-7 L -0.39063 0.3636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1" y="1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-0.27487 -0.1939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50" y="-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3.33333E-6 L 0.39974 -0.1861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87" y="-93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22222E-6 L 0.2349 0.5078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45" y="2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44444E-6 L 0.00572 0.43264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" y="2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nimated_duck_jumping_and_dancing_20261002104736">
            <a:hlinkClick r:id="" action="ppaction://media"/>
            <a:extLst>
              <a:ext uri="{FF2B5EF4-FFF2-40B4-BE49-F238E27FC236}">
                <a16:creationId xmlns:a16="http://schemas.microsoft.com/office/drawing/2014/main" id="{BDF7AF92-B293-F49C-2228-5EE2B5314EF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8447E1-D34F-29D3-E3A7-CB403C01D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3EB2EBF-5690-47BD-E3B0-1258D96755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124192-FD8D-1165-E735-3287182130B2}"/>
              </a:ext>
            </a:extLst>
          </p:cNvPr>
          <p:cNvSpPr txBox="1"/>
          <p:nvPr/>
        </p:nvSpPr>
        <p:spPr>
          <a:xfrm>
            <a:off x="7196537" y="1354150"/>
            <a:ext cx="475232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ИСПЫТАНИЕ №3  Л–Р</a:t>
            </a:r>
          </a:p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Таинственная гора</a:t>
            </a:r>
          </a:p>
        </p:txBody>
      </p:sp>
    </p:spTree>
    <p:extLst>
      <p:ext uri="{BB962C8B-B14F-4D97-AF65-F5344CB8AC3E}">
        <p14:creationId xmlns:p14="http://schemas.microsoft.com/office/powerpoint/2010/main" val="97836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B2F068E-B6FC-3399-EC51-7822D01165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9F55358-FFBE-3FD5-51B3-E97C715B3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sp>
        <p:nvSpPr>
          <p:cNvPr id="4" name="Блок-схема: узел 3">
            <a:extLst>
              <a:ext uri="{FF2B5EF4-FFF2-40B4-BE49-F238E27FC236}">
                <a16:creationId xmlns:a16="http://schemas.microsoft.com/office/drawing/2014/main" id="{BA797FC9-1673-B2EF-E854-9E5D68678F4F}"/>
              </a:ext>
            </a:extLst>
          </p:cNvPr>
          <p:cNvSpPr/>
          <p:nvPr/>
        </p:nvSpPr>
        <p:spPr>
          <a:xfrm>
            <a:off x="1284348" y="725935"/>
            <a:ext cx="1193606" cy="1172666"/>
          </a:xfrm>
          <a:prstGeom prst="flowChartConnector">
            <a:avLst/>
          </a:prstGeom>
          <a:solidFill>
            <a:srgbClr val="CFC4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GOST Common" panose="020B0604020202020204" pitchFamily="34" charset="0"/>
              </a:rPr>
              <a:t>ЛА</a:t>
            </a:r>
          </a:p>
        </p:txBody>
      </p: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32322259-A556-54A7-A306-109C2BA0B228}"/>
              </a:ext>
            </a:extLst>
          </p:cNvPr>
          <p:cNvSpPr/>
          <p:nvPr/>
        </p:nvSpPr>
        <p:spPr>
          <a:xfrm>
            <a:off x="2679215" y="725935"/>
            <a:ext cx="1193606" cy="1172666"/>
          </a:xfrm>
          <a:prstGeom prst="flowChartConnector">
            <a:avLst/>
          </a:prstGeom>
          <a:solidFill>
            <a:srgbClr val="CBE7F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GOST Common" panose="020B0604020202020204" pitchFamily="34" charset="0"/>
              </a:rPr>
              <a:t>РА</a:t>
            </a:r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08584AB0-AC84-4A22-CA22-9031CF26AA49}"/>
              </a:ext>
            </a:extLst>
          </p:cNvPr>
          <p:cNvSpPr/>
          <p:nvPr/>
        </p:nvSpPr>
        <p:spPr>
          <a:xfrm>
            <a:off x="1284348" y="2092881"/>
            <a:ext cx="1193606" cy="1172666"/>
          </a:xfrm>
          <a:prstGeom prst="flowChartConnector">
            <a:avLst/>
          </a:prstGeom>
          <a:solidFill>
            <a:srgbClr val="CFC4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GOST Common" panose="020B0604020202020204" pitchFamily="34" charset="0"/>
              </a:rPr>
              <a:t>ЛО</a:t>
            </a:r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E925E521-0F08-ED90-BDFD-BCEF283E5A9E}"/>
              </a:ext>
            </a:extLst>
          </p:cNvPr>
          <p:cNvSpPr/>
          <p:nvPr/>
        </p:nvSpPr>
        <p:spPr>
          <a:xfrm>
            <a:off x="2679215" y="2092881"/>
            <a:ext cx="1193606" cy="1172666"/>
          </a:xfrm>
          <a:prstGeom prst="flowChartConnector">
            <a:avLst/>
          </a:prstGeom>
          <a:solidFill>
            <a:srgbClr val="CBE7F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GOST Common" panose="020B0604020202020204" pitchFamily="34" charset="0"/>
              </a:rPr>
              <a:t>РО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08C3F201-8E9C-F669-E476-8DAD4AFE872F}"/>
              </a:ext>
            </a:extLst>
          </p:cNvPr>
          <p:cNvSpPr/>
          <p:nvPr/>
        </p:nvSpPr>
        <p:spPr>
          <a:xfrm>
            <a:off x="2679215" y="3459827"/>
            <a:ext cx="1193606" cy="1172666"/>
          </a:xfrm>
          <a:prstGeom prst="flowChartConnector">
            <a:avLst/>
          </a:prstGeom>
          <a:solidFill>
            <a:srgbClr val="CBE7F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GOST Common" panose="020B0604020202020204" pitchFamily="34" charset="0"/>
              </a:rPr>
              <a:t>РУ</a:t>
            </a: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1FE3D670-10E0-D0AE-4D76-BA7E54A4E890}"/>
              </a:ext>
            </a:extLst>
          </p:cNvPr>
          <p:cNvSpPr/>
          <p:nvPr/>
        </p:nvSpPr>
        <p:spPr>
          <a:xfrm>
            <a:off x="1298308" y="3459827"/>
            <a:ext cx="1193606" cy="1172666"/>
          </a:xfrm>
          <a:prstGeom prst="flowChartConnector">
            <a:avLst/>
          </a:prstGeom>
          <a:solidFill>
            <a:srgbClr val="CFC4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GOST Common" panose="020B0604020202020204" pitchFamily="34" charset="0"/>
              </a:rPr>
              <a:t>ЛУ</a:t>
            </a:r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ECE75F18-7FDD-3CEE-6224-941E2EBD47DF}"/>
              </a:ext>
            </a:extLst>
          </p:cNvPr>
          <p:cNvSpPr/>
          <p:nvPr/>
        </p:nvSpPr>
        <p:spPr>
          <a:xfrm>
            <a:off x="1298308" y="4826773"/>
            <a:ext cx="1193606" cy="1172666"/>
          </a:xfrm>
          <a:prstGeom prst="flowChartConnector">
            <a:avLst/>
          </a:prstGeom>
          <a:solidFill>
            <a:srgbClr val="CFC4EB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GOST Common" panose="020B0604020202020204" pitchFamily="34" charset="0"/>
              </a:rPr>
              <a:t>ЛЭ</a:t>
            </a:r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2540EA08-3AEB-8034-4DE8-28B924DDAC3C}"/>
              </a:ext>
            </a:extLst>
          </p:cNvPr>
          <p:cNvSpPr/>
          <p:nvPr/>
        </p:nvSpPr>
        <p:spPr>
          <a:xfrm>
            <a:off x="2679215" y="4826773"/>
            <a:ext cx="1193606" cy="1172666"/>
          </a:xfrm>
          <a:prstGeom prst="flowChartConnector">
            <a:avLst/>
          </a:prstGeom>
          <a:solidFill>
            <a:srgbClr val="CBE7FE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7030A0"/>
                </a:solidFill>
                <a:latin typeface="GOST Common" panose="020B0604020202020204" pitchFamily="34" charset="0"/>
              </a:rPr>
              <a:t>РЭ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0399DD2-9F00-B82D-3096-45C8E55BD933}"/>
              </a:ext>
            </a:extLst>
          </p:cNvPr>
          <p:cNvSpPr/>
          <p:nvPr/>
        </p:nvSpPr>
        <p:spPr>
          <a:xfrm>
            <a:off x="4981794" y="1761323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ЛАК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4941CF9-1520-FEEB-839B-6B932A71723E}"/>
              </a:ext>
            </a:extLst>
          </p:cNvPr>
          <p:cNvSpPr/>
          <p:nvPr/>
        </p:nvSpPr>
        <p:spPr>
          <a:xfrm>
            <a:off x="6956014" y="1761322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РАК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CF912E3-8BB2-124E-BDEC-7A885E3CF9B9}"/>
              </a:ext>
            </a:extLst>
          </p:cNvPr>
          <p:cNvSpPr/>
          <p:nvPr/>
        </p:nvSpPr>
        <p:spPr>
          <a:xfrm>
            <a:off x="4981794" y="2679214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ЛУК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17C1398-632D-0361-82BA-D7686E60680D}"/>
              </a:ext>
            </a:extLst>
          </p:cNvPr>
          <p:cNvSpPr/>
          <p:nvPr/>
        </p:nvSpPr>
        <p:spPr>
          <a:xfrm>
            <a:off x="6956014" y="2679214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РУК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CD8A37B-881E-89FE-6DFB-EDEF77A8A1A5}"/>
              </a:ext>
            </a:extLst>
          </p:cNvPr>
          <p:cNvSpPr/>
          <p:nvPr/>
        </p:nvSpPr>
        <p:spPr>
          <a:xfrm>
            <a:off x="4981794" y="3597105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ЛОЖКА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E5C9FCE7-0737-9058-2910-28F2A512E528}"/>
              </a:ext>
            </a:extLst>
          </p:cNvPr>
          <p:cNvSpPr/>
          <p:nvPr/>
        </p:nvSpPr>
        <p:spPr>
          <a:xfrm>
            <a:off x="6956014" y="3597105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РОЖКИ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0973C486-9915-CCD6-51DE-DA7E08DF17AF}"/>
              </a:ext>
            </a:extLst>
          </p:cNvPr>
          <p:cNvSpPr/>
          <p:nvPr/>
        </p:nvSpPr>
        <p:spPr>
          <a:xfrm>
            <a:off x="4981794" y="4514996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ЛАМПА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B73570F9-DA15-010C-686A-677BEBB6BBA0}"/>
              </a:ext>
            </a:extLst>
          </p:cNvPr>
          <p:cNvSpPr/>
          <p:nvPr/>
        </p:nvSpPr>
        <p:spPr>
          <a:xfrm>
            <a:off x="6956014" y="4514996"/>
            <a:ext cx="1591474" cy="663115"/>
          </a:xfrm>
          <a:prstGeom prst="roundRect">
            <a:avLst/>
          </a:prstGeom>
          <a:solidFill>
            <a:srgbClr val="477144"/>
          </a:solidFill>
          <a:ln>
            <a:solidFill>
              <a:srgbClr val="539280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FFFF00"/>
                </a:solidFill>
                <a:latin typeface="GOST Common" panose="020B0604020202020204" pitchFamily="34" charset="0"/>
              </a:rPr>
              <a:t>РАМА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DE6C8D5-2EEE-DBE4-E766-6D94FBB39329}"/>
              </a:ext>
            </a:extLst>
          </p:cNvPr>
          <p:cNvSpPr/>
          <p:nvPr/>
        </p:nvSpPr>
        <p:spPr>
          <a:xfrm>
            <a:off x="770435" y="115171"/>
            <a:ext cx="4688045" cy="416484"/>
          </a:xfrm>
          <a:prstGeom prst="roundRect">
            <a:avLst/>
          </a:prstGeom>
          <a:solidFill>
            <a:srgbClr val="CBE7FE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GOST Common" panose="020B0604020202020204" pitchFamily="34" charset="0"/>
              </a:rPr>
              <a:t>Произнеси слоги, слова и убери .</a:t>
            </a:r>
          </a:p>
        </p:txBody>
      </p:sp>
    </p:spTree>
    <p:extLst>
      <p:ext uri="{BB962C8B-B14F-4D97-AF65-F5344CB8AC3E}">
        <p14:creationId xmlns:p14="http://schemas.microsoft.com/office/powerpoint/2010/main" val="1116062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rtoon_duck_searching_with_magn…_20261002123834">
            <a:hlinkClick r:id="" action="ppaction://media"/>
            <a:extLst>
              <a:ext uri="{FF2B5EF4-FFF2-40B4-BE49-F238E27FC236}">
                <a16:creationId xmlns:a16="http://schemas.microsoft.com/office/drawing/2014/main" id="{4EA0A4A7-E964-13DA-6100-FFE3891445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534F3B0-5A2A-40BF-8ED6-1AFE8529B7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6" name="Рисунок 5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1BD3FB-1205-0A06-69B5-7911A14C69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2FB0B2-D0AA-F6B1-E774-31096448CD74}"/>
              </a:ext>
            </a:extLst>
          </p:cNvPr>
          <p:cNvSpPr txBox="1"/>
          <p:nvPr/>
        </p:nvSpPr>
        <p:spPr>
          <a:xfrm>
            <a:off x="781777" y="1228506"/>
            <a:ext cx="49559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ИСПЫТАНИЕ №4 . Ф–В</a:t>
            </a:r>
          </a:p>
          <a:p>
            <a:pPr algn="ctr"/>
            <a:r>
              <a:rPr lang="ru-RU" sz="4400" b="1" dirty="0">
                <a:latin typeface="GOST Common" panose="020B0604020202020204" pitchFamily="34" charset="0"/>
              </a:rPr>
              <a:t>Деревушка на другом берегу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BB4C0F-CC8D-E195-DB29-8EA0318614DD}"/>
              </a:ext>
            </a:extLst>
          </p:cNvPr>
          <p:cNvSpPr txBox="1"/>
          <p:nvPr/>
        </p:nvSpPr>
        <p:spPr>
          <a:xfrm>
            <a:off x="481630" y="4078134"/>
            <a:ext cx="5556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  <a:latin typeface="Comfortaa Light" pitchFamily="2" charset="0"/>
              </a:rPr>
              <a:t>Нажимай на фонтан и проговаривай слова.</a:t>
            </a:r>
          </a:p>
        </p:txBody>
      </p:sp>
    </p:spTree>
    <p:extLst>
      <p:ext uri="{BB962C8B-B14F-4D97-AF65-F5344CB8AC3E}">
        <p14:creationId xmlns:p14="http://schemas.microsoft.com/office/powerpoint/2010/main" val="21872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Утка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B8AF2EE-002A-EF7F-7E34-82B7D9804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66694" y="6324018"/>
            <a:ext cx="382163" cy="382163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8989DC3-7506-5F57-AD86-F4DA9FB41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pic>
        <p:nvPicPr>
          <p:cNvPr id="5" name="Рисунок 4" descr="Изображение выглядит как фонта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9BB18D7-F79A-5E33-D8EF-1919923CF1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818" y="2537868"/>
            <a:ext cx="4578980" cy="457898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20CDF8C-6771-5C89-CECE-C9C3496909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757" b="50000"/>
          <a:stretch/>
        </p:blipFill>
        <p:spPr>
          <a:xfrm>
            <a:off x="173922" y="46850"/>
            <a:ext cx="2580056" cy="31194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1C9F4E6-5B04-E578-3AAF-105CC9CB03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6" t="-1" r="57761" b="48582"/>
          <a:stretch/>
        </p:blipFill>
        <p:spPr>
          <a:xfrm>
            <a:off x="469851" y="3034307"/>
            <a:ext cx="1996034" cy="297285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A7F4B36-B6AB-F6CA-EBA6-3D99D9DF3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0" r="41745" b="53773"/>
          <a:stretch/>
        </p:blipFill>
        <p:spPr>
          <a:xfrm>
            <a:off x="3504037" y="45371"/>
            <a:ext cx="1396648" cy="236627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5666EE4-7FE5-7A4E-6C07-E98F9DE8EE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51" b="50000"/>
          <a:stretch/>
        </p:blipFill>
        <p:spPr>
          <a:xfrm>
            <a:off x="2583204" y="2537868"/>
            <a:ext cx="1841665" cy="245875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8AF1B21-9AF0-BE5A-6E82-10ECCA543D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91" r="79611"/>
          <a:stretch/>
        </p:blipFill>
        <p:spPr>
          <a:xfrm>
            <a:off x="7937934" y="4185044"/>
            <a:ext cx="2097407" cy="29318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0FD9176-CD90-B8AB-5F9D-3DD4712CCD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2" t="48276" r="63458" b="1014"/>
          <a:stretch/>
        </p:blipFill>
        <p:spPr>
          <a:xfrm>
            <a:off x="10039094" y="2656460"/>
            <a:ext cx="1527600" cy="293180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35DCB0A-1CC1-EEA9-70D0-988387A99A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6" t="47314" r="40184"/>
          <a:stretch/>
        </p:blipFill>
        <p:spPr>
          <a:xfrm>
            <a:off x="6589150" y="838753"/>
            <a:ext cx="2295011" cy="304614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ED4F3D1-E0D7-8FF4-4A53-076EAC2312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11" t="54195"/>
          <a:stretch/>
        </p:blipFill>
        <p:spPr>
          <a:xfrm>
            <a:off x="8793931" y="266637"/>
            <a:ext cx="2171212" cy="233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14:prism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0AE39D2-9D86-29EB-1F29-F5F61EFB36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5189" y="-48861"/>
            <a:ext cx="1277368" cy="12773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C71485-091F-7920-7830-4124A71DC5F7}"/>
              </a:ext>
            </a:extLst>
          </p:cNvPr>
          <p:cNvSpPr txBox="1"/>
          <p:nvPr/>
        </p:nvSpPr>
        <p:spPr>
          <a:xfrm>
            <a:off x="1711263" y="0"/>
            <a:ext cx="84669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effectLst>
                  <a:glow rad="127000">
                    <a:srgbClr val="FFFF00"/>
                  </a:glow>
                </a:effectLst>
                <a:latin typeface="Gnocchi" panose="02000500000000000000" pitchFamily="2" charset="0"/>
              </a:rPr>
              <a:t>Ура! Ты прошёл все испытания.</a:t>
            </a:r>
          </a:p>
        </p:txBody>
      </p:sp>
    </p:spTree>
    <p:extLst>
      <p:ext uri="{BB962C8B-B14F-4D97-AF65-F5344CB8AC3E}">
        <p14:creationId xmlns:p14="http://schemas.microsoft.com/office/powerpoint/2010/main" val="31087330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128</Words>
  <Application>Microsoft Office PowerPoint</Application>
  <PresentationFormat>Широкоэкранный</PresentationFormat>
  <Paragraphs>35</Paragraphs>
  <Slides>11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Comfortaa Light</vt:lpstr>
      <vt:lpstr>Gnocchi</vt:lpstr>
      <vt:lpstr>GOST Common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8</cp:revision>
  <dcterms:created xsi:type="dcterms:W3CDTF">2026-10-02T09:00:26Z</dcterms:created>
  <dcterms:modified xsi:type="dcterms:W3CDTF">2026-10-02T15:40:12Z</dcterms:modified>
</cp:coreProperties>
</file>