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8849-A9D8-4D82-9F3A-7DF9921B4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93C271-EE72-475E-8CA3-25F333B61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144BAC-44F8-4B4A-9E63-8C124B489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0513FC-9967-459E-BA5D-39A91F58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0DC084-E8A0-4E8D-9A29-FED2BD0EB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1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4CFC4C-7DCA-4DF8-8CBE-DC3B1CA9D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BDB388-32AE-4D72-9D85-BB8E5BD5B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56FF1D-B921-4530-948E-CE0DE8062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1A3C13-2CB7-4C59-B017-FABF33F5B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A3D85A-BB06-4C60-AFAE-F514ABFB4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60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69109A-70DB-419E-A4FC-9A0894759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D65922-5713-45B9-9E0F-1FD714773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3C4FC9-1481-4C4F-BD70-498352D5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41CFB3-463B-470B-BFD0-72C92EB41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5330B6-4EF6-46E3-BAE8-404752A84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28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8211C6-7821-4C42-A753-48DAE02DD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CD1F94-AC7B-40B9-80F3-78BE1AC7B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7C7787-F7FF-4CF9-9E3D-1A7C8F2E2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EDE1A5-EAD4-43B1-9B43-F51CF33C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9F898E-2BA4-4171-ABBE-2BDF75140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E581CF-2C11-4D3C-B723-4908C5442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20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025D2C-3FED-4A05-8AE6-E349A8661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A9965A-1BF5-48C4-A676-216C1D4C0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EAA630-E418-43D9-B929-61E489912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4949BF6-269E-452A-A78F-EC97EF39C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01DBAFB-4E41-4F37-976C-CA5902BC91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78BE147-D1B7-4A65-8FA9-33207CA0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0A4746-71C0-44A1-8DB6-5762C7A6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7ADA7CD-4C13-4017-8423-CE47A13D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08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AD0698-7E29-4E51-92DF-B6B4BDEA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FF2D2E8-C9F4-44B1-BCEB-60512606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5B4543-855A-4DFC-8F63-FC6401EDC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ADE1B6-5C94-4114-8CC1-04009B6D7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A36D919-225D-40DE-AFA7-E348D6D88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97D9EB-A67F-4130-8DC9-A29A0EDC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123210-88E3-4A35-A3FF-8B23012C8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35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76D90-8DF0-4499-8319-1B37D76B0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0F3783-A549-440A-AEBC-3BFF69865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ED994C-897F-4ECE-9F65-05954E532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0F6821-3FFA-4A52-8132-3EA243DD6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42FAEB-A4A9-477E-B7DD-22D5DA495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F40F4C-F265-420A-A81E-7C632C516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421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D6B2B-C0B8-45EB-9C29-AF5887FC0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66287B-FEC3-4B34-ADA3-A4E97A3EB8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407D2F8-2939-4E99-81E5-94DE290F8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0338E2-4112-4C93-998B-99928964B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242413-D754-4190-9D5D-2C4E4040F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BEBD06-19AB-437B-8E56-C906F669B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60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BA3682-6C30-4A47-B72E-DD1C143B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E3E8FD-3AEB-4787-A0E9-1E3DCA805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01E094-8295-4BEF-9F1D-3DAC251E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01E709-2E87-46A7-ACF5-F8DE9EAAB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4B37A9-FF85-4DEA-B02F-B17F67460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260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23EE52C-B079-42F0-AE50-614FE56688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91FCC8-7C8A-4662-9552-B51C1928A8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01CD71-C927-4493-9715-D898A6DC5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DC68FB-95BF-4AC5-9A1A-A53976C5F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3F3088-B848-4D78-9AAE-6DFB68D57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38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305D18-F5C2-4825-80B1-5AE66CD05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66AEAA-EFA3-4928-A6FB-58152C766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F0F3F5-3F43-4F6B-A823-3AF822FE88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5F064-C6FA-4DD2-A6A5-4D473418240C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0FCD42-FA1B-43A3-977A-8E49C967D4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A5C243-9BE2-413D-8CF1-A97E054CC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E211C-D773-4E62-A439-094757520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91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9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6.png"/><Relationship Id="rId1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5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B481D6-4044-47F0-AB1C-8D42E4D5E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36" y="-637822"/>
            <a:ext cx="7821727" cy="7495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417218-D57D-4050-9BB8-5C3331BD9151}"/>
              </a:ext>
            </a:extLst>
          </p:cNvPr>
          <p:cNvSpPr txBox="1"/>
          <p:nvPr/>
        </p:nvSpPr>
        <p:spPr>
          <a:xfrm>
            <a:off x="4193865" y="2502569"/>
            <a:ext cx="41113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Обучение грамоте.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Урок 4. </a:t>
            </a:r>
          </a:p>
        </p:txBody>
      </p:sp>
      <p:pic>
        <p:nvPicPr>
          <p:cNvPr id="6" name="Рисунок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8E8EC36-00B9-45C4-ADF4-A51DC9EF2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482" y="4695381"/>
            <a:ext cx="1577873" cy="74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5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7AA293-3E7B-4BE6-995C-46758AAD1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9404" y="-158129"/>
            <a:ext cx="10454870" cy="7841153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13E898-799B-4FEB-B4B5-AA39A0212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511" y="6311879"/>
            <a:ext cx="1022694" cy="482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68215A-EAFE-4D7B-A88E-4DB7FF9013FE}"/>
              </a:ext>
            </a:extLst>
          </p:cNvPr>
          <p:cNvSpPr txBox="1"/>
          <p:nvPr/>
        </p:nvSpPr>
        <p:spPr>
          <a:xfrm>
            <a:off x="2816534" y="77813"/>
            <a:ext cx="71456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Путешествие по изумрудному городу</a:t>
            </a:r>
          </a:p>
        </p:txBody>
      </p:sp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79A5537C-D6A7-4952-8BE5-84536B54E5E9}"/>
              </a:ext>
            </a:extLst>
          </p:cNvPr>
          <p:cNvSpPr/>
          <p:nvPr/>
        </p:nvSpPr>
        <p:spPr>
          <a:xfrm>
            <a:off x="5187617" y="797521"/>
            <a:ext cx="4396395" cy="2582493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Привет! Я Эля, а это моя помощница Эстель. Мы сегодня путешествуем по изумрудному городу.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B2B82A-841D-4AA7-9E8E-8A31E9C069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101" y="1801299"/>
            <a:ext cx="5104827" cy="51048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B092E2-6E6E-41F7-904F-0C58529E74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614" y="2667574"/>
            <a:ext cx="4307304" cy="430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A866EDD5-7759-42B5-8852-9587680FD4D2}"/>
              </a:ext>
            </a:extLst>
          </p:cNvPr>
          <p:cNvSpPr/>
          <p:nvPr/>
        </p:nvSpPr>
        <p:spPr>
          <a:xfrm>
            <a:off x="4857319" y="1967633"/>
            <a:ext cx="3388319" cy="2416629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Они открываются только от волшебного звука. Давай вместе скажем: Э-э-э!</a:t>
            </a:r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AB366818-532F-4BA5-941C-267B8E4601DF}"/>
              </a:ext>
            </a:extLst>
          </p:cNvPr>
          <p:cNvSpPr/>
          <p:nvPr/>
        </p:nvSpPr>
        <p:spPr>
          <a:xfrm>
            <a:off x="8239337" y="997086"/>
            <a:ext cx="3851251" cy="2348735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Фея Эстель, какие огромные ворота! Но как же мы войдём?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0E11CD-9FE1-4A5E-A885-0C8C97D19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511" y="6311879"/>
            <a:ext cx="1022694" cy="4827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672DE3-3393-413F-941F-354A0013C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7460" y="607881"/>
            <a:ext cx="6401373" cy="64013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FEA9B9-6B3F-4B5A-B7A4-3BD80F82F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557" y="2757700"/>
            <a:ext cx="4142301" cy="41423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2D99B2-F286-45C0-85AC-7D4788812CFB}"/>
              </a:ext>
            </a:extLst>
          </p:cNvPr>
          <p:cNvSpPr txBox="1"/>
          <p:nvPr/>
        </p:nvSpPr>
        <p:spPr>
          <a:xfrm>
            <a:off x="4186989" y="144379"/>
            <a:ext cx="4599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 ворот города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C8CD29-321E-4763-9A4B-6F3F00368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621" y="3902614"/>
            <a:ext cx="3138236" cy="31382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B1F0603-2155-43B9-B482-23234AB04D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29" y="1986762"/>
            <a:ext cx="2220810" cy="1541876"/>
          </a:xfrm>
          <a:prstGeom prst="rect">
            <a:avLst/>
          </a:prstGeom>
        </p:spPr>
      </p:pic>
      <p:pic>
        <p:nvPicPr>
          <p:cNvPr id="15" name="Рисунок 14" descr="Лампочка">
            <a:extLst>
              <a:ext uri="{FF2B5EF4-FFF2-40B4-BE49-F238E27FC236}">
                <a16:creationId xmlns:a16="http://schemas.microsoft.com/office/drawing/2014/main" id="{BBA730C7-4784-4609-85EB-E1EC92A449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-118310"/>
            <a:ext cx="988881" cy="988881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713820A-1697-4B4C-A097-C8CC0CD832F8}"/>
              </a:ext>
            </a:extLst>
          </p:cNvPr>
          <p:cNvSpPr/>
          <p:nvPr/>
        </p:nvSpPr>
        <p:spPr>
          <a:xfrm>
            <a:off x="834702" y="115647"/>
            <a:ext cx="2509443" cy="921275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Задание: протянуть звук «Э» несколько раз.</a:t>
            </a:r>
          </a:p>
        </p:txBody>
      </p:sp>
    </p:spTree>
    <p:extLst>
      <p:ext uri="{BB962C8B-B14F-4D97-AF65-F5344CB8AC3E}">
        <p14:creationId xmlns:p14="http://schemas.microsoft.com/office/powerpoint/2010/main" val="1105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A77F2B-F315-4454-AB85-759F84361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079" y="707529"/>
            <a:ext cx="7692046" cy="4765724"/>
          </a:xfrm>
          <a:prstGeom prst="rect">
            <a:avLst/>
          </a:prstGeom>
        </p:spPr>
      </p:pic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0E11CD-9FE1-4A5E-A885-0C8C97D19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511" y="6311879"/>
            <a:ext cx="1022694" cy="482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2C1AA8-36A0-4AC7-A11D-BF946262211B}"/>
              </a:ext>
            </a:extLst>
          </p:cNvPr>
          <p:cNvSpPr txBox="1"/>
          <p:nvPr/>
        </p:nvSpPr>
        <p:spPr>
          <a:xfrm>
            <a:off x="4131988" y="144379"/>
            <a:ext cx="4180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Улица букв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7F6429-5DB4-4668-B4A1-F0A8DD846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299" y="2698505"/>
            <a:ext cx="6961987" cy="3776121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1C056E8-32D9-40A3-9793-21C7811698F7}"/>
              </a:ext>
            </a:extLst>
          </p:cNvPr>
          <p:cNvGrpSpPr/>
          <p:nvPr/>
        </p:nvGrpSpPr>
        <p:grpSpPr>
          <a:xfrm>
            <a:off x="1065654" y="2757264"/>
            <a:ext cx="1010653" cy="1107996"/>
            <a:chOff x="1271909" y="1285974"/>
            <a:chExt cx="1010653" cy="1107996"/>
          </a:xfrm>
        </p:grpSpPr>
        <p:sp>
          <p:nvSpPr>
            <p:cNvPr id="9" name="Блок-схема: узел 8">
              <a:extLst>
                <a:ext uri="{FF2B5EF4-FFF2-40B4-BE49-F238E27FC236}">
                  <a16:creationId xmlns:a16="http://schemas.microsoft.com/office/drawing/2014/main" id="{AB6E13F9-AFD6-4563-A62A-0164B720AA35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766CBC0-76B0-4DD4-8399-2301D8DF397D}"/>
                </a:ext>
              </a:extLst>
            </p:cNvPr>
            <p:cNvSpPr txBox="1"/>
            <p:nvPr/>
          </p:nvSpPr>
          <p:spPr>
            <a:xfrm>
              <a:off x="1405869" y="1285974"/>
              <a:ext cx="7700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Ф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71CAFF4-F8AD-4713-B24F-3ED4DD52F83D}"/>
              </a:ext>
            </a:extLst>
          </p:cNvPr>
          <p:cNvGrpSpPr/>
          <p:nvPr/>
        </p:nvGrpSpPr>
        <p:grpSpPr>
          <a:xfrm>
            <a:off x="92709" y="3311263"/>
            <a:ext cx="1010653" cy="933307"/>
            <a:chOff x="1271909" y="1373319"/>
            <a:chExt cx="1010653" cy="933307"/>
          </a:xfrm>
        </p:grpSpPr>
        <p:sp>
          <p:nvSpPr>
            <p:cNvPr id="12" name="Блок-схема: узел 11">
              <a:extLst>
                <a:ext uri="{FF2B5EF4-FFF2-40B4-BE49-F238E27FC236}">
                  <a16:creationId xmlns:a16="http://schemas.microsoft.com/office/drawing/2014/main" id="{0CDDB892-1DE9-4732-A1EC-EF7864CAA73C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7D972A-B07B-4380-B8E8-A74F83AA565E}"/>
                </a:ext>
              </a:extLst>
            </p:cNvPr>
            <p:cNvSpPr txBox="1"/>
            <p:nvPr/>
          </p:nvSpPr>
          <p:spPr>
            <a:xfrm>
              <a:off x="1371329" y="1424473"/>
              <a:ext cx="7700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Ы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231C8D4E-23B6-47FA-B551-F08B0C2121AF}"/>
              </a:ext>
            </a:extLst>
          </p:cNvPr>
          <p:cNvGrpSpPr/>
          <p:nvPr/>
        </p:nvGrpSpPr>
        <p:grpSpPr>
          <a:xfrm>
            <a:off x="2861367" y="2669919"/>
            <a:ext cx="1010653" cy="1107996"/>
            <a:chOff x="1271909" y="1285974"/>
            <a:chExt cx="1010653" cy="1107996"/>
          </a:xfrm>
        </p:grpSpPr>
        <p:sp>
          <p:nvSpPr>
            <p:cNvPr id="21" name="Блок-схема: узел 20">
              <a:extLst>
                <a:ext uri="{FF2B5EF4-FFF2-40B4-BE49-F238E27FC236}">
                  <a16:creationId xmlns:a16="http://schemas.microsoft.com/office/drawing/2014/main" id="{82746ED5-0988-4E01-893A-C211D787DF4E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08CD41D-33AD-4707-AFD7-0E2960CC8A23}"/>
                </a:ext>
              </a:extLst>
            </p:cNvPr>
            <p:cNvSpPr txBox="1"/>
            <p:nvPr/>
          </p:nvSpPr>
          <p:spPr>
            <a:xfrm>
              <a:off x="1405869" y="1285974"/>
              <a:ext cx="7700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Э</a:t>
              </a:r>
            </a:p>
          </p:txBody>
        </p:sp>
      </p:grpSp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id="{98DF463F-56C2-4E4C-A41C-C115C3C6A194}"/>
              </a:ext>
            </a:extLst>
          </p:cNvPr>
          <p:cNvSpPr/>
          <p:nvPr/>
        </p:nvSpPr>
        <p:spPr>
          <a:xfrm>
            <a:off x="2861366" y="2757264"/>
            <a:ext cx="1010653" cy="933307"/>
          </a:xfrm>
          <a:prstGeom prst="flowChartConnector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160144E-96E7-4D9F-8D72-D67064CF8EE5}"/>
              </a:ext>
            </a:extLst>
          </p:cNvPr>
          <p:cNvGrpSpPr/>
          <p:nvPr/>
        </p:nvGrpSpPr>
        <p:grpSpPr>
          <a:xfrm>
            <a:off x="3899308" y="2716085"/>
            <a:ext cx="1010653" cy="1015663"/>
            <a:chOff x="1271909" y="1353217"/>
            <a:chExt cx="1010653" cy="1015663"/>
          </a:xfrm>
        </p:grpSpPr>
        <p:sp>
          <p:nvSpPr>
            <p:cNvPr id="25" name="Блок-схема: узел 24">
              <a:extLst>
                <a:ext uri="{FF2B5EF4-FFF2-40B4-BE49-F238E27FC236}">
                  <a16:creationId xmlns:a16="http://schemas.microsoft.com/office/drawing/2014/main" id="{F1B14C6D-7617-4E7E-9B0C-37396BE43979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66A3D4-E858-4CCE-8ABC-8F6A7B96A04F}"/>
                </a:ext>
              </a:extLst>
            </p:cNvPr>
            <p:cNvSpPr txBox="1"/>
            <p:nvPr/>
          </p:nvSpPr>
          <p:spPr>
            <a:xfrm>
              <a:off x="1339746" y="1353217"/>
              <a:ext cx="7700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Ш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2E18BC01-556D-448D-BB84-420E3A8C3BEE}"/>
              </a:ext>
            </a:extLst>
          </p:cNvPr>
          <p:cNvGrpSpPr/>
          <p:nvPr/>
        </p:nvGrpSpPr>
        <p:grpSpPr>
          <a:xfrm>
            <a:off x="5118421" y="1828946"/>
            <a:ext cx="1010653" cy="1015663"/>
            <a:chOff x="1271909" y="1367565"/>
            <a:chExt cx="1010653" cy="1015663"/>
          </a:xfrm>
        </p:grpSpPr>
        <p:sp>
          <p:nvSpPr>
            <p:cNvPr id="28" name="Блок-схема: узел 27">
              <a:extLst>
                <a:ext uri="{FF2B5EF4-FFF2-40B4-BE49-F238E27FC236}">
                  <a16:creationId xmlns:a16="http://schemas.microsoft.com/office/drawing/2014/main" id="{B91A90D0-95A4-4EF5-BC5E-5F193C927A41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551DC0A-86C5-4105-AC3E-2C82849CCBB7}"/>
                </a:ext>
              </a:extLst>
            </p:cNvPr>
            <p:cNvSpPr txBox="1"/>
            <p:nvPr/>
          </p:nvSpPr>
          <p:spPr>
            <a:xfrm>
              <a:off x="1419023" y="1367565"/>
              <a:ext cx="7700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Б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22F16C2-759F-4C23-95E3-A60FF7FDA32B}"/>
              </a:ext>
            </a:extLst>
          </p:cNvPr>
          <p:cNvGrpSpPr/>
          <p:nvPr/>
        </p:nvGrpSpPr>
        <p:grpSpPr>
          <a:xfrm>
            <a:off x="6289080" y="2208253"/>
            <a:ext cx="1010653" cy="1015663"/>
            <a:chOff x="1271909" y="1367565"/>
            <a:chExt cx="1010653" cy="1015663"/>
          </a:xfrm>
        </p:grpSpPr>
        <p:sp>
          <p:nvSpPr>
            <p:cNvPr id="31" name="Блок-схема: узел 30">
              <a:extLst>
                <a:ext uri="{FF2B5EF4-FFF2-40B4-BE49-F238E27FC236}">
                  <a16:creationId xmlns:a16="http://schemas.microsoft.com/office/drawing/2014/main" id="{C1C81143-E99D-4B12-96F1-906890585F33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81265FC-1577-4ECA-A707-055F374F0606}"/>
                </a:ext>
              </a:extLst>
            </p:cNvPr>
            <p:cNvSpPr txBox="1"/>
            <p:nvPr/>
          </p:nvSpPr>
          <p:spPr>
            <a:xfrm>
              <a:off x="1419023" y="1367565"/>
              <a:ext cx="7700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Х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8AAB1297-09E3-4B5B-BD38-F17502900355}"/>
              </a:ext>
            </a:extLst>
          </p:cNvPr>
          <p:cNvGrpSpPr/>
          <p:nvPr/>
        </p:nvGrpSpPr>
        <p:grpSpPr>
          <a:xfrm>
            <a:off x="7281790" y="1814221"/>
            <a:ext cx="1010653" cy="1107996"/>
            <a:chOff x="1271909" y="1285974"/>
            <a:chExt cx="1010653" cy="1107996"/>
          </a:xfrm>
        </p:grpSpPr>
        <p:sp>
          <p:nvSpPr>
            <p:cNvPr id="34" name="Блок-схема: узел 33">
              <a:extLst>
                <a:ext uri="{FF2B5EF4-FFF2-40B4-BE49-F238E27FC236}">
                  <a16:creationId xmlns:a16="http://schemas.microsoft.com/office/drawing/2014/main" id="{1C6F588F-5D8C-4BDF-8393-5520349A284F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BE31D4D-2A4E-4970-8EC7-7898A68AA000}"/>
                </a:ext>
              </a:extLst>
            </p:cNvPr>
            <p:cNvSpPr txBox="1"/>
            <p:nvPr/>
          </p:nvSpPr>
          <p:spPr>
            <a:xfrm>
              <a:off x="1427740" y="1285974"/>
              <a:ext cx="78317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Э</a:t>
              </a:r>
            </a:p>
          </p:txBody>
        </p:sp>
      </p:grpSp>
      <p:sp>
        <p:nvSpPr>
          <p:cNvPr id="36" name="Блок-схема: узел 35">
            <a:extLst>
              <a:ext uri="{FF2B5EF4-FFF2-40B4-BE49-F238E27FC236}">
                <a16:creationId xmlns:a16="http://schemas.microsoft.com/office/drawing/2014/main" id="{FAE29173-0594-49A1-BF24-2D91ADD561BC}"/>
              </a:ext>
            </a:extLst>
          </p:cNvPr>
          <p:cNvSpPr/>
          <p:nvPr/>
        </p:nvSpPr>
        <p:spPr>
          <a:xfrm>
            <a:off x="7241510" y="1893621"/>
            <a:ext cx="1010653" cy="933307"/>
          </a:xfrm>
          <a:prstGeom prst="flowChartConnector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3849479-F6F2-4F6D-BAA9-83AD6AC269A7}"/>
              </a:ext>
            </a:extLst>
          </p:cNvPr>
          <p:cNvGrpSpPr/>
          <p:nvPr/>
        </p:nvGrpSpPr>
        <p:grpSpPr>
          <a:xfrm>
            <a:off x="8089963" y="1054346"/>
            <a:ext cx="1010653" cy="1107996"/>
            <a:chOff x="1271909" y="1285974"/>
            <a:chExt cx="1010653" cy="1107996"/>
          </a:xfrm>
        </p:grpSpPr>
        <p:sp>
          <p:nvSpPr>
            <p:cNvPr id="38" name="Блок-схема: узел 37">
              <a:extLst>
                <a:ext uri="{FF2B5EF4-FFF2-40B4-BE49-F238E27FC236}">
                  <a16:creationId xmlns:a16="http://schemas.microsoft.com/office/drawing/2014/main" id="{BD07CE57-5762-43D2-870D-B48D36FB14A7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B3A9BF9-4063-4984-887C-68F0C6627C99}"/>
                </a:ext>
              </a:extLst>
            </p:cNvPr>
            <p:cNvSpPr txBox="1"/>
            <p:nvPr/>
          </p:nvSpPr>
          <p:spPr>
            <a:xfrm>
              <a:off x="1405869" y="1285974"/>
              <a:ext cx="7700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Г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12102A59-34D7-4862-8D8A-AD1EA0490D72}"/>
              </a:ext>
            </a:extLst>
          </p:cNvPr>
          <p:cNvGrpSpPr/>
          <p:nvPr/>
        </p:nvGrpSpPr>
        <p:grpSpPr>
          <a:xfrm>
            <a:off x="9225806" y="2182189"/>
            <a:ext cx="1010653" cy="1107996"/>
            <a:chOff x="1271909" y="1285974"/>
            <a:chExt cx="1010653" cy="1107996"/>
          </a:xfrm>
        </p:grpSpPr>
        <p:sp>
          <p:nvSpPr>
            <p:cNvPr id="41" name="Блок-схема: узел 40">
              <a:extLst>
                <a:ext uri="{FF2B5EF4-FFF2-40B4-BE49-F238E27FC236}">
                  <a16:creationId xmlns:a16="http://schemas.microsoft.com/office/drawing/2014/main" id="{760972C3-ECC4-44C4-B77C-696D8CE5DD84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8E40467-660F-49B1-AE62-624D66917122}"/>
                </a:ext>
              </a:extLst>
            </p:cNvPr>
            <p:cNvSpPr txBox="1"/>
            <p:nvPr/>
          </p:nvSpPr>
          <p:spPr>
            <a:xfrm>
              <a:off x="1405869" y="1285974"/>
              <a:ext cx="7700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З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2CB976D1-6A31-40D6-918B-DD956D0D8972}"/>
              </a:ext>
            </a:extLst>
          </p:cNvPr>
          <p:cNvGrpSpPr/>
          <p:nvPr/>
        </p:nvGrpSpPr>
        <p:grpSpPr>
          <a:xfrm>
            <a:off x="10568932" y="1141691"/>
            <a:ext cx="1010653" cy="1107996"/>
            <a:chOff x="1271909" y="1285974"/>
            <a:chExt cx="1010653" cy="1107996"/>
          </a:xfrm>
        </p:grpSpPr>
        <p:sp>
          <p:nvSpPr>
            <p:cNvPr id="44" name="Блок-схема: узел 43">
              <a:extLst>
                <a:ext uri="{FF2B5EF4-FFF2-40B4-BE49-F238E27FC236}">
                  <a16:creationId xmlns:a16="http://schemas.microsoft.com/office/drawing/2014/main" id="{69E794D5-D828-4F81-B649-5525A51A1CE8}"/>
                </a:ext>
              </a:extLst>
            </p:cNvPr>
            <p:cNvSpPr/>
            <p:nvPr/>
          </p:nvSpPr>
          <p:spPr>
            <a:xfrm>
              <a:off x="1271909" y="1373319"/>
              <a:ext cx="1010653" cy="93330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9BBBE7F-BDB2-4E8D-AE52-9DE1FC5036D3}"/>
                </a:ext>
              </a:extLst>
            </p:cNvPr>
            <p:cNvSpPr txBox="1"/>
            <p:nvPr/>
          </p:nvSpPr>
          <p:spPr>
            <a:xfrm>
              <a:off x="1405869" y="1285974"/>
              <a:ext cx="7700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Э</a:t>
              </a:r>
            </a:p>
          </p:txBody>
        </p:sp>
      </p:grp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1FA68D38-D82B-4824-A7BD-686320F85FFC}"/>
              </a:ext>
            </a:extLst>
          </p:cNvPr>
          <p:cNvSpPr/>
          <p:nvPr/>
        </p:nvSpPr>
        <p:spPr>
          <a:xfrm>
            <a:off x="10582575" y="1229035"/>
            <a:ext cx="1010653" cy="933307"/>
          </a:xfrm>
          <a:prstGeom prst="flowChartConnector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Пузырек для мыслей: облако 48">
            <a:extLst>
              <a:ext uri="{FF2B5EF4-FFF2-40B4-BE49-F238E27FC236}">
                <a16:creationId xmlns:a16="http://schemas.microsoft.com/office/drawing/2014/main" id="{8A47E733-3334-4F0F-B35A-6ADC57C128A1}"/>
              </a:ext>
            </a:extLst>
          </p:cNvPr>
          <p:cNvSpPr/>
          <p:nvPr/>
        </p:nvSpPr>
        <p:spPr>
          <a:xfrm>
            <a:off x="3635346" y="3331164"/>
            <a:ext cx="4265013" cy="2059114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Смотри, сколько букв на стенах домов! Но мне нужна только одна — моя любимая </a:t>
            </a:r>
            <a:r>
              <a:rPr lang="ru-RU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Э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!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3E782AC-3519-42F4-85D9-6A2FBD316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887" y="4838215"/>
            <a:ext cx="2100473" cy="2100473"/>
          </a:xfrm>
          <a:prstGeom prst="rect">
            <a:avLst/>
          </a:prstGeom>
        </p:spPr>
      </p:pic>
      <p:sp>
        <p:nvSpPr>
          <p:cNvPr id="50" name="Пузырек для мыслей: облако 49">
            <a:extLst>
              <a:ext uri="{FF2B5EF4-FFF2-40B4-BE49-F238E27FC236}">
                <a16:creationId xmlns:a16="http://schemas.microsoft.com/office/drawing/2014/main" id="{ECE39B89-CADF-4198-9549-4B59E369B39E}"/>
              </a:ext>
            </a:extLst>
          </p:cNvPr>
          <p:cNvSpPr/>
          <p:nvPr/>
        </p:nvSpPr>
        <p:spPr>
          <a:xfrm>
            <a:off x="7373069" y="3935784"/>
            <a:ext cx="3517230" cy="1998889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Правильно! Найди все буквы </a:t>
            </a:r>
            <a:r>
              <a:rPr lang="ru-RU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Э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и назови их громко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01C32EF-FA7E-4003-BE9B-04FC504A84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733" y="5182743"/>
            <a:ext cx="1765062" cy="1765062"/>
          </a:xfrm>
          <a:prstGeom prst="rect">
            <a:avLst/>
          </a:prstGeom>
        </p:spPr>
      </p:pic>
      <p:pic>
        <p:nvPicPr>
          <p:cNvPr id="51" name="Рисунок 50" descr="Лампочка">
            <a:extLst>
              <a:ext uri="{FF2B5EF4-FFF2-40B4-BE49-F238E27FC236}">
                <a16:creationId xmlns:a16="http://schemas.microsoft.com/office/drawing/2014/main" id="{E7063F2C-B0FF-4958-934F-44479A4500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-118310"/>
            <a:ext cx="988881" cy="988881"/>
          </a:xfrm>
          <a:prstGeom prst="rect">
            <a:avLst/>
          </a:prstGeom>
        </p:spPr>
      </p:pic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8370DAF0-F742-484B-81BE-45945FD29417}"/>
              </a:ext>
            </a:extLst>
          </p:cNvPr>
          <p:cNvSpPr/>
          <p:nvPr/>
        </p:nvSpPr>
        <p:spPr>
          <a:xfrm>
            <a:off x="834702" y="115647"/>
            <a:ext cx="2509443" cy="921275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Задание: поиск буквы Э среди других букв.</a:t>
            </a:r>
          </a:p>
        </p:txBody>
      </p:sp>
    </p:spTree>
    <p:extLst>
      <p:ext uri="{BB962C8B-B14F-4D97-AF65-F5344CB8AC3E}">
        <p14:creationId xmlns:p14="http://schemas.microsoft.com/office/powerpoint/2010/main" val="190384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23" grpId="0" animBg="1"/>
      <p:bldP spid="36" grpId="0" animBg="1"/>
      <p:bldP spid="46" grpId="0" animBg="1"/>
      <p:bldP spid="52" grpId="0" animBg="1"/>
      <p:bldP spid="5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0E11CD-9FE1-4A5E-A885-0C8C97D19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511" y="6311879"/>
            <a:ext cx="1022694" cy="482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9B0D70-52AE-4A86-8833-E545BA4F8F6D}"/>
              </a:ext>
            </a:extLst>
          </p:cNvPr>
          <p:cNvSpPr txBox="1"/>
          <p:nvPr/>
        </p:nvSpPr>
        <p:spPr>
          <a:xfrm>
            <a:off x="3850105" y="137504"/>
            <a:ext cx="4310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Слоговая дорожка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956DC3-5C69-4506-815F-D84729833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4" y="4083680"/>
            <a:ext cx="12336261" cy="2621455"/>
          </a:xfrm>
          <a:prstGeom prst="rect">
            <a:avLst/>
          </a:prstGeom>
        </p:spPr>
      </p:pic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050DFD3F-9F1C-4E3E-AD98-27BA0C8AC540}"/>
              </a:ext>
            </a:extLst>
          </p:cNvPr>
          <p:cNvSpPr/>
          <p:nvPr/>
        </p:nvSpPr>
        <p:spPr>
          <a:xfrm>
            <a:off x="-40464" y="814387"/>
            <a:ext cx="3512433" cy="1946784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Ой, мост развалится, если я наступлю на неправильный слог!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F79360E-8C28-41F7-987E-70807B4510CA}"/>
              </a:ext>
            </a:extLst>
          </p:cNvPr>
          <p:cNvGrpSpPr/>
          <p:nvPr/>
        </p:nvGrpSpPr>
        <p:grpSpPr>
          <a:xfrm>
            <a:off x="2513274" y="4946307"/>
            <a:ext cx="1093155" cy="1024403"/>
            <a:chOff x="2756950" y="4613250"/>
            <a:chExt cx="1093155" cy="1024403"/>
          </a:xfrm>
        </p:grpSpPr>
        <p:sp>
          <p:nvSpPr>
            <p:cNvPr id="16" name="Блок-схема: узел 15">
              <a:extLst>
                <a:ext uri="{FF2B5EF4-FFF2-40B4-BE49-F238E27FC236}">
                  <a16:creationId xmlns:a16="http://schemas.microsoft.com/office/drawing/2014/main" id="{CF8F161D-C02E-4231-A46E-966707544237}"/>
                </a:ext>
              </a:extLst>
            </p:cNvPr>
            <p:cNvSpPr/>
            <p:nvPr/>
          </p:nvSpPr>
          <p:spPr>
            <a:xfrm>
              <a:off x="2756950" y="4613250"/>
              <a:ext cx="1093155" cy="1024403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18874F-13AD-47D6-8A2D-3888C965BA89}"/>
                </a:ext>
              </a:extLst>
            </p:cNvPr>
            <p:cNvSpPr txBox="1"/>
            <p:nvPr/>
          </p:nvSpPr>
          <p:spPr>
            <a:xfrm>
              <a:off x="2839453" y="4819507"/>
              <a:ext cx="8937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ЭМ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D5CEB217-D6F3-4C55-BB17-CC3B1EF4D61A}"/>
              </a:ext>
            </a:extLst>
          </p:cNvPr>
          <p:cNvGrpSpPr/>
          <p:nvPr/>
        </p:nvGrpSpPr>
        <p:grpSpPr>
          <a:xfrm>
            <a:off x="7073150" y="4795445"/>
            <a:ext cx="1093155" cy="1024403"/>
            <a:chOff x="2756950" y="4613250"/>
            <a:chExt cx="1093155" cy="1024403"/>
          </a:xfrm>
        </p:grpSpPr>
        <p:sp>
          <p:nvSpPr>
            <p:cNvPr id="20" name="Блок-схема: узел 19">
              <a:extLst>
                <a:ext uri="{FF2B5EF4-FFF2-40B4-BE49-F238E27FC236}">
                  <a16:creationId xmlns:a16="http://schemas.microsoft.com/office/drawing/2014/main" id="{B13FDC52-DDA5-4C81-86D9-86A237DAC96D}"/>
                </a:ext>
              </a:extLst>
            </p:cNvPr>
            <p:cNvSpPr/>
            <p:nvPr/>
          </p:nvSpPr>
          <p:spPr>
            <a:xfrm>
              <a:off x="2756950" y="4613250"/>
              <a:ext cx="1093155" cy="1024403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B2029C-70D4-4DB6-812C-2ADD94058108}"/>
                </a:ext>
              </a:extLst>
            </p:cNvPr>
            <p:cNvSpPr txBox="1"/>
            <p:nvPr/>
          </p:nvSpPr>
          <p:spPr>
            <a:xfrm>
              <a:off x="2839453" y="4819507"/>
              <a:ext cx="8937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ЭН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F691ED3-F809-40FC-87C6-71F3DE2DB463}"/>
              </a:ext>
            </a:extLst>
          </p:cNvPr>
          <p:cNvGrpSpPr/>
          <p:nvPr/>
        </p:nvGrpSpPr>
        <p:grpSpPr>
          <a:xfrm>
            <a:off x="4686425" y="4932165"/>
            <a:ext cx="1093155" cy="1024403"/>
            <a:chOff x="2756950" y="4613250"/>
            <a:chExt cx="1093155" cy="1024403"/>
          </a:xfrm>
        </p:grpSpPr>
        <p:sp>
          <p:nvSpPr>
            <p:cNvPr id="23" name="Блок-схема: узел 22">
              <a:extLst>
                <a:ext uri="{FF2B5EF4-FFF2-40B4-BE49-F238E27FC236}">
                  <a16:creationId xmlns:a16="http://schemas.microsoft.com/office/drawing/2014/main" id="{AFE39C47-D579-4FB2-BE38-E85BEF453AEA}"/>
                </a:ext>
              </a:extLst>
            </p:cNvPr>
            <p:cNvSpPr/>
            <p:nvPr/>
          </p:nvSpPr>
          <p:spPr>
            <a:xfrm>
              <a:off x="2756950" y="4613250"/>
              <a:ext cx="1093155" cy="1024403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CBA0E4C-A7D1-4976-9617-58374A9FABE0}"/>
                </a:ext>
              </a:extLst>
            </p:cNvPr>
            <p:cNvSpPr txBox="1"/>
            <p:nvPr/>
          </p:nvSpPr>
          <p:spPr>
            <a:xfrm>
              <a:off x="2839453" y="4819507"/>
              <a:ext cx="8937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ЭР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D22A878E-7742-4EBC-A975-BB1AF8253FF5}"/>
              </a:ext>
            </a:extLst>
          </p:cNvPr>
          <p:cNvGrpSpPr/>
          <p:nvPr/>
        </p:nvGrpSpPr>
        <p:grpSpPr>
          <a:xfrm>
            <a:off x="5862083" y="4918607"/>
            <a:ext cx="1093155" cy="1024403"/>
            <a:chOff x="2756950" y="4613250"/>
            <a:chExt cx="1093155" cy="1024403"/>
          </a:xfrm>
        </p:grpSpPr>
        <p:sp>
          <p:nvSpPr>
            <p:cNvPr id="26" name="Блок-схема: узел 25">
              <a:extLst>
                <a:ext uri="{FF2B5EF4-FFF2-40B4-BE49-F238E27FC236}">
                  <a16:creationId xmlns:a16="http://schemas.microsoft.com/office/drawing/2014/main" id="{CF2C1FBD-5999-40C6-95F9-311972EC5924}"/>
                </a:ext>
              </a:extLst>
            </p:cNvPr>
            <p:cNvSpPr/>
            <p:nvPr/>
          </p:nvSpPr>
          <p:spPr>
            <a:xfrm>
              <a:off x="2756950" y="4613250"/>
              <a:ext cx="1093155" cy="1024403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D2BB67C-C2E0-443C-9DF7-D68904734032}"/>
                </a:ext>
              </a:extLst>
            </p:cNvPr>
            <p:cNvSpPr txBox="1"/>
            <p:nvPr/>
          </p:nvSpPr>
          <p:spPr>
            <a:xfrm>
              <a:off x="2839453" y="4819507"/>
              <a:ext cx="8937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МА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32165FDF-832E-4B83-964C-172D9797886A}"/>
              </a:ext>
            </a:extLst>
          </p:cNvPr>
          <p:cNvGrpSpPr/>
          <p:nvPr/>
        </p:nvGrpSpPr>
        <p:grpSpPr>
          <a:xfrm>
            <a:off x="3606429" y="4980877"/>
            <a:ext cx="1093155" cy="1024403"/>
            <a:chOff x="2756950" y="4613250"/>
            <a:chExt cx="1093155" cy="1024403"/>
          </a:xfrm>
        </p:grpSpPr>
        <p:sp>
          <p:nvSpPr>
            <p:cNvPr id="29" name="Блок-схема: узел 28">
              <a:extLst>
                <a:ext uri="{FF2B5EF4-FFF2-40B4-BE49-F238E27FC236}">
                  <a16:creationId xmlns:a16="http://schemas.microsoft.com/office/drawing/2014/main" id="{CAF4DA39-7828-45E5-96B6-EFE4D655FECC}"/>
                </a:ext>
              </a:extLst>
            </p:cNvPr>
            <p:cNvSpPr/>
            <p:nvPr/>
          </p:nvSpPr>
          <p:spPr>
            <a:xfrm>
              <a:off x="2756950" y="4613250"/>
              <a:ext cx="1093155" cy="1024403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95533F5-0B0E-4877-A5FC-39D053FFC716}"/>
                </a:ext>
              </a:extLst>
            </p:cNvPr>
            <p:cNvSpPr txBox="1"/>
            <p:nvPr/>
          </p:nvSpPr>
          <p:spPr>
            <a:xfrm>
              <a:off x="2839453" y="4819507"/>
              <a:ext cx="8937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ЛА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C6826E99-C694-406C-9108-205A1478F085}"/>
              </a:ext>
            </a:extLst>
          </p:cNvPr>
          <p:cNvGrpSpPr/>
          <p:nvPr/>
        </p:nvGrpSpPr>
        <p:grpSpPr>
          <a:xfrm>
            <a:off x="9196773" y="4415743"/>
            <a:ext cx="1093155" cy="1024403"/>
            <a:chOff x="2756950" y="4613250"/>
            <a:chExt cx="1093155" cy="1024403"/>
          </a:xfrm>
        </p:grpSpPr>
        <p:sp>
          <p:nvSpPr>
            <p:cNvPr id="32" name="Блок-схема: узел 31">
              <a:extLst>
                <a:ext uri="{FF2B5EF4-FFF2-40B4-BE49-F238E27FC236}">
                  <a16:creationId xmlns:a16="http://schemas.microsoft.com/office/drawing/2014/main" id="{434EC274-575E-4BE9-897E-B6B311F7BD0D}"/>
                </a:ext>
              </a:extLst>
            </p:cNvPr>
            <p:cNvSpPr/>
            <p:nvPr/>
          </p:nvSpPr>
          <p:spPr>
            <a:xfrm>
              <a:off x="2756950" y="4613250"/>
              <a:ext cx="1093155" cy="1024403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A4AC68D-FDA5-47FA-B3B7-42628309B5E5}"/>
                </a:ext>
              </a:extLst>
            </p:cNvPr>
            <p:cNvSpPr txBox="1"/>
            <p:nvPr/>
          </p:nvSpPr>
          <p:spPr>
            <a:xfrm>
              <a:off x="2839453" y="4819507"/>
              <a:ext cx="8937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ЭХ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A27689C-86FD-40E3-A02A-8502C7CC929B}"/>
              </a:ext>
            </a:extLst>
          </p:cNvPr>
          <p:cNvGrpSpPr/>
          <p:nvPr/>
        </p:nvGrpSpPr>
        <p:grpSpPr>
          <a:xfrm>
            <a:off x="8131931" y="4649956"/>
            <a:ext cx="1093155" cy="1024403"/>
            <a:chOff x="2756950" y="4613250"/>
            <a:chExt cx="1093155" cy="1024403"/>
          </a:xfrm>
        </p:grpSpPr>
        <p:sp>
          <p:nvSpPr>
            <p:cNvPr id="35" name="Блок-схема: узел 34">
              <a:extLst>
                <a:ext uri="{FF2B5EF4-FFF2-40B4-BE49-F238E27FC236}">
                  <a16:creationId xmlns:a16="http://schemas.microsoft.com/office/drawing/2014/main" id="{2271EE83-1352-47BF-B36A-328C714C2575}"/>
                </a:ext>
              </a:extLst>
            </p:cNvPr>
            <p:cNvSpPr/>
            <p:nvPr/>
          </p:nvSpPr>
          <p:spPr>
            <a:xfrm>
              <a:off x="2756950" y="4613250"/>
              <a:ext cx="1093155" cy="1024403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43722D-B86E-4F3D-A959-D10BD4C59F49}"/>
                </a:ext>
              </a:extLst>
            </p:cNvPr>
            <p:cNvSpPr txBox="1"/>
            <p:nvPr/>
          </p:nvSpPr>
          <p:spPr>
            <a:xfrm>
              <a:off x="2839453" y="4819507"/>
              <a:ext cx="8937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ВЫ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295C276C-9008-4A9F-A800-B8CE65338EAE}"/>
              </a:ext>
            </a:extLst>
          </p:cNvPr>
          <p:cNvGrpSpPr/>
          <p:nvPr/>
        </p:nvGrpSpPr>
        <p:grpSpPr>
          <a:xfrm>
            <a:off x="10258585" y="4132291"/>
            <a:ext cx="1093155" cy="1024403"/>
            <a:chOff x="2756950" y="4613250"/>
            <a:chExt cx="1093155" cy="1024403"/>
          </a:xfrm>
        </p:grpSpPr>
        <p:sp>
          <p:nvSpPr>
            <p:cNvPr id="38" name="Блок-схема: узел 37">
              <a:extLst>
                <a:ext uri="{FF2B5EF4-FFF2-40B4-BE49-F238E27FC236}">
                  <a16:creationId xmlns:a16="http://schemas.microsoft.com/office/drawing/2014/main" id="{8CC18F01-96CC-4672-914C-08CDDA17C7B1}"/>
                </a:ext>
              </a:extLst>
            </p:cNvPr>
            <p:cNvSpPr/>
            <p:nvPr/>
          </p:nvSpPr>
          <p:spPr>
            <a:xfrm>
              <a:off x="2756950" y="4613250"/>
              <a:ext cx="1093155" cy="1024403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958DE1-6F21-4B4E-8D83-A29C9576E912}"/>
                </a:ext>
              </a:extLst>
            </p:cNvPr>
            <p:cNvSpPr txBox="1"/>
            <p:nvPr/>
          </p:nvSpPr>
          <p:spPr>
            <a:xfrm>
              <a:off x="2839453" y="4819507"/>
              <a:ext cx="8937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ГА</a:t>
              </a:r>
            </a:p>
          </p:txBody>
        </p:sp>
      </p:grpSp>
      <p:pic>
        <p:nvPicPr>
          <p:cNvPr id="40" name="Рисунок 39">
            <a:hlinkClick r:id="" action="ppaction://macro?name=DragandDrop"/>
            <a:extLst>
              <a:ext uri="{FF2B5EF4-FFF2-40B4-BE49-F238E27FC236}">
                <a16:creationId xmlns:a16="http://schemas.microsoft.com/office/drawing/2014/main" id="{F485C107-3F0C-41C5-AEE9-FE1C45C67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24" y="2724558"/>
            <a:ext cx="2457488" cy="2461786"/>
          </a:xfrm>
          <a:prstGeom prst="rect">
            <a:avLst/>
          </a:prstGeom>
        </p:spPr>
      </p:pic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D92DFD3-8313-4924-97CF-80E240128E31}"/>
              </a:ext>
            </a:extLst>
          </p:cNvPr>
          <p:cNvGrpSpPr/>
          <p:nvPr/>
        </p:nvGrpSpPr>
        <p:grpSpPr>
          <a:xfrm>
            <a:off x="1352763" y="4730343"/>
            <a:ext cx="1093155" cy="1024403"/>
            <a:chOff x="2756950" y="4613250"/>
            <a:chExt cx="1093155" cy="1024403"/>
          </a:xfrm>
        </p:grpSpPr>
        <p:sp>
          <p:nvSpPr>
            <p:cNvPr id="42" name="Блок-схема: узел 41">
              <a:extLst>
                <a:ext uri="{FF2B5EF4-FFF2-40B4-BE49-F238E27FC236}">
                  <a16:creationId xmlns:a16="http://schemas.microsoft.com/office/drawing/2014/main" id="{54E72990-C690-4D7C-B5F7-9DE5CDEC23AC}"/>
                </a:ext>
              </a:extLst>
            </p:cNvPr>
            <p:cNvSpPr/>
            <p:nvPr/>
          </p:nvSpPr>
          <p:spPr>
            <a:xfrm>
              <a:off x="2756950" y="4613250"/>
              <a:ext cx="1093155" cy="1024403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E4FE74-5818-4738-8C7D-5D876B805185}"/>
                </a:ext>
              </a:extLst>
            </p:cNvPr>
            <p:cNvSpPr txBox="1"/>
            <p:nvPr/>
          </p:nvSpPr>
          <p:spPr>
            <a:xfrm>
              <a:off x="2839453" y="4819507"/>
              <a:ext cx="8937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ЭУ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05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27 0.15417 L 0.01627 0.15417 C 0.02031 0.14977 0.02421 0.14468 0.02864 0.1412 C 0.03763 0.13357 0.04049 0.13403 0.04947 0.13218 C 0.05442 0.13241 0.05989 0.1287 0.06419 0.1331 C 0.06822 0.13704 0.06888 0.14722 0.07148 0.15417 C 0.07877 0.17407 0.07369 0.15579 0.07942 0.17917 C 0.07955 0.18079 0.07968 0.18264 0.07994 0.18426 C 0.08359 0.2081 0.08046 0.18819 0.09296 0.16528 C 0.09739 0.15671 0.10338 0.15116 0.10872 0.14421 C 0.11106 0.14097 0.11744 0.13194 0.11992 0.13102 C 0.12604 0.12894 0.13242 0.12986 0.13854 0.12917 C 0.14088 0.1287 0.14309 0.12847 0.14531 0.12801 C 0.16705 0.15116 0.15794 0.13495 0.16731 0.16111 C 0.16901 0.16551 0.1707 0.16991 0.17239 0.17431 C 0.17265 0.17685 0.17265 0.17963 0.17291 0.18218 C 0.1733 0.18495 0.17369 0.1875 0.17408 0.19028 C 0.17434 0.1919 0.17447 0.19352 0.1746 0.19537 C 0.17487 0.19259 0.17617 0.1669 0.17695 0.16227 C 0.17773 0.15671 0.17942 0.15162 0.18033 0.14607 C 0.1819 0.13681 0.18229 0.12708 0.18424 0.11806 C 0.1858 0.11088 0.18867 0.10486 0.19049 0.09792 C 0.19231 0.09074 0.1927 0.08264 0.19492 0.07593 C 0.19765 0.06736 0.20182 0.06065 0.20507 0.05278 C 0.21263 0.03449 0.21067 0.03171 0.22434 0.01667 C 0.23658 0.00324 0.24726 -0.00046 0.26093 -0.00532 C 0.26471 -0.00671 0.26849 -0.00741 0.27226 -0.00833 C 0.28593 -0.00509 0.29987 -0.0037 0.31341 0.00162 C 0.31705 0.00324 0.32005 0.00764 0.32304 0.01181 C 0.32669 0.0169 0.33007 0.02245 0.33307 0.0287 C 0.33489 0.03241 0.33567 0.03704 0.3371 0.04074 C 0.33945 0.04699 0.34192 0.05278 0.3444 0.0588 C 0.34531 0.0662 0.34648 0.07338 0.34726 0.08102 C 0.35039 0.11505 0.34453 0.07477 0.35 0.10903 C 0.35104 0.12732 0.35338 0.14583 0.35286 0.16412 C 0.35273 0.17176 0.35143 0.19468 0.35234 0.18727 C 0.35651 0.15023 0.35742 0.10463 0.36471 0.06782 C 0.36862 0.04838 0.3789 0.02361 0.3845 0.00579 C 0.38645 -0.00069 0.3871 -0.00833 0.38958 -0.01435 C 0.39479 -0.02731 0.40937 -0.04792 0.41718 -0.05347 C 0.42812 -0.06111 0.44739 -0.06134 0.45885 -0.0625 C 0.4664 -0.06111 0.47408 -0.06157 0.48138 -0.05856 C 0.49205 -0.05393 0.49648 -0.04468 0.50338 -0.03148 C 0.50846 -0.02176 0.51614 -0.00648 0.52031 0.00579 C 0.52278 0.01296 0.52487 0.02037 0.52708 0.02778 C 0.53398 0.0919 0.52356 -0.00231 0.53333 0.07593 C 0.53684 0.10463 0.53671 0.10741 0.53841 0.13519 C 0.53802 0.14722 0.53789 0.15926 0.53724 0.1713 C 0.5371 0.17431 0.53619 0.18333 0.53619 0.18032 C 0.53593 0.13519 0.53424 0.07755 0.54062 0.03079 C 0.54309 0.01296 0.54622 -0.0044 0.55026 -0.0213 C 0.55273 -0.03171 0.55625 -0.0412 0.55976 -0.05046 C 0.56783 -0.07106 0.57539 -0.08611 0.58632 -0.10162 C 0.58802 -0.10393 0.58997 -0.10556 0.59192 -0.10671 C 0.59531 -0.10833 0.59869 -0.10856 0.60208 -0.10949 C 0.6151 -0.10718 0.62825 -0.10718 0.64101 -0.10255 C 0.65169 -0.09884 0.66184 -0.09143 0.672 -0.08449 C 0.67382 -0.08333 0.675 -0.08056 0.67656 -0.07847 C 0.67825 -0.07639 0.6802 -0.075 0.68164 -0.07245 C 0.68724 -0.06227 0.70338 -0.03356 0.70924 -0.01343 C 0.71015 -0.01042 0.71054 -0.00741 0.71093 -0.0044 C 0.71458 0.01968 0.71406 0.01759 0.71601 0.03982 C 0.71666 0.11296 0.71653 0.08403 0.71653 0.12708 L 0.71653 0.12708 " pathEditMode="relative" ptsTypes="AAAAAAAAAAAAAAAAAAAAAAAAAAAAAAAAAAAAAAAAAAAAAAAAAAAAAAAAAAAAAAAA">
                                      <p:cBhvr>
                                        <p:cTn id="6" dur="6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0E11CD-9FE1-4A5E-A885-0C8C97D19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511" y="6311879"/>
            <a:ext cx="1022694" cy="482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795105-DDD1-4361-991E-70368E44A067}"/>
              </a:ext>
            </a:extLst>
          </p:cNvPr>
          <p:cNvSpPr txBox="1"/>
          <p:nvPr/>
        </p:nvSpPr>
        <p:spPr>
          <a:xfrm>
            <a:off x="4180114" y="288759"/>
            <a:ext cx="4193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Площадь слов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FD3F56-BC59-437F-AD37-E6A345786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210" y="1368161"/>
            <a:ext cx="5628769" cy="57167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2E454C-5401-4D10-8FA5-0879B2CDC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933" y="61876"/>
            <a:ext cx="875314" cy="32760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61D722-E990-4AE5-BEF1-2576EE866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995" y="61876"/>
            <a:ext cx="875314" cy="327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86826B-5010-45C0-8CAB-5DC5B47F30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210" y="1472436"/>
            <a:ext cx="875314" cy="32760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E97F72-A624-470B-B729-3F03AA5A9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405" y="1790986"/>
            <a:ext cx="875314" cy="32760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5F37561-C3A3-4ED4-A63B-5EF473BEF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08" y="2877930"/>
            <a:ext cx="1061129" cy="39714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E66C69-0ABF-4803-9E48-90C6DD5A4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359" y="2886525"/>
            <a:ext cx="1061129" cy="3971475"/>
          </a:xfrm>
          <a:prstGeom prst="rect">
            <a:avLst/>
          </a:prstGeom>
        </p:spPr>
      </p:pic>
      <p:sp>
        <p:nvSpPr>
          <p:cNvPr id="17" name="Пузырек для мыслей: облако 16">
            <a:extLst>
              <a:ext uri="{FF2B5EF4-FFF2-40B4-BE49-F238E27FC236}">
                <a16:creationId xmlns:a16="http://schemas.microsoft.com/office/drawing/2014/main" id="{0030BC7E-F3A1-423F-991C-91B3C9DC72FE}"/>
              </a:ext>
            </a:extLst>
          </p:cNvPr>
          <p:cNvSpPr/>
          <p:nvPr/>
        </p:nvSpPr>
        <p:spPr>
          <a:xfrm>
            <a:off x="3903735" y="797522"/>
            <a:ext cx="3593085" cy="2063228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На фонарях картинки! Экскаватор, эскимо, эльф… А что здесь делает ёж?</a:t>
            </a:r>
          </a:p>
        </p:txBody>
      </p:sp>
      <p:pic>
        <p:nvPicPr>
          <p:cNvPr id="15" name="Рисунок 14">
            <a:hlinkClick r:id="" action="ppaction://macro?name=DragandDrop"/>
            <a:extLst>
              <a:ext uri="{FF2B5EF4-FFF2-40B4-BE49-F238E27FC236}">
                <a16:creationId xmlns:a16="http://schemas.microsoft.com/office/drawing/2014/main" id="{DB79C7EB-86F6-4581-B4F5-5F653401E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356" y="2461889"/>
            <a:ext cx="3357812" cy="3363685"/>
          </a:xfrm>
          <a:prstGeom prst="rect">
            <a:avLst/>
          </a:prstGeom>
        </p:spPr>
      </p:pic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939424C7-C5B4-4C4B-B8C8-B8FC1E0ECF02}"/>
              </a:ext>
            </a:extLst>
          </p:cNvPr>
          <p:cNvGrpSpPr/>
          <p:nvPr/>
        </p:nvGrpSpPr>
        <p:grpSpPr>
          <a:xfrm>
            <a:off x="7899062" y="344660"/>
            <a:ext cx="1097640" cy="956668"/>
            <a:chOff x="10346420" y="3522950"/>
            <a:chExt cx="1097640" cy="1076540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01D7BE36-1229-4E3A-A496-E4612A7C001F}"/>
                </a:ext>
              </a:extLst>
            </p:cNvPr>
            <p:cNvSpPr/>
            <p:nvPr/>
          </p:nvSpPr>
          <p:spPr>
            <a:xfrm>
              <a:off x="10346420" y="3522950"/>
              <a:ext cx="1097640" cy="1076540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13788F5C-1458-4CA1-9AC1-340DB9079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88186" y="3593855"/>
              <a:ext cx="1005635" cy="1005635"/>
            </a:xfrm>
            <a:prstGeom prst="rect">
              <a:avLst/>
            </a:prstGeom>
          </p:spPr>
        </p:pic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F3264F9D-8FB7-4387-BB6B-22F4C96C1AA4}"/>
              </a:ext>
            </a:extLst>
          </p:cNvPr>
          <p:cNvGrpSpPr/>
          <p:nvPr/>
        </p:nvGrpSpPr>
        <p:grpSpPr>
          <a:xfrm>
            <a:off x="8770359" y="3357019"/>
            <a:ext cx="1144871" cy="1076540"/>
            <a:chOff x="87815" y="2542309"/>
            <a:chExt cx="1144871" cy="1076540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DEBF3121-DBAB-4518-ACBC-5C74B00B2D41}"/>
                </a:ext>
              </a:extLst>
            </p:cNvPr>
            <p:cNvSpPr/>
            <p:nvPr/>
          </p:nvSpPr>
          <p:spPr>
            <a:xfrm>
              <a:off x="100864" y="2542309"/>
              <a:ext cx="1097640" cy="1076540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E3A3E1F-DDD7-4440-8A18-ED8D80159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0306">
              <a:off x="87815" y="2705812"/>
              <a:ext cx="1144871" cy="726725"/>
            </a:xfrm>
            <a:prstGeom prst="rect">
              <a:avLst/>
            </a:prstGeom>
          </p:spPr>
        </p:pic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539CC428-9896-4D6F-9999-EBA6F1B778B9}"/>
              </a:ext>
            </a:extLst>
          </p:cNvPr>
          <p:cNvGrpSpPr/>
          <p:nvPr/>
        </p:nvGrpSpPr>
        <p:grpSpPr>
          <a:xfrm>
            <a:off x="1766128" y="282702"/>
            <a:ext cx="1097640" cy="1076540"/>
            <a:chOff x="362438" y="581146"/>
            <a:chExt cx="1097640" cy="1076540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F45A642D-963A-497A-ABE8-FEB74AFFCDBB}"/>
                </a:ext>
              </a:extLst>
            </p:cNvPr>
            <p:cNvSpPr/>
            <p:nvPr/>
          </p:nvSpPr>
          <p:spPr>
            <a:xfrm>
              <a:off x="362438" y="581146"/>
              <a:ext cx="1097640" cy="1076540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09D400D-FD42-4B4C-8589-477B7A1B8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886" y="609436"/>
              <a:ext cx="1008779" cy="1004296"/>
            </a:xfrm>
            <a:prstGeom prst="rect">
              <a:avLst/>
            </a:prstGeom>
          </p:spPr>
        </p:pic>
      </p:grpSp>
      <p:sp>
        <p:nvSpPr>
          <p:cNvPr id="28" name="Пузырек для мыслей: облако 27">
            <a:extLst>
              <a:ext uri="{FF2B5EF4-FFF2-40B4-BE49-F238E27FC236}">
                <a16:creationId xmlns:a16="http://schemas.microsoft.com/office/drawing/2014/main" id="{9017229E-C42B-4299-A3F8-0B9F115E95DD}"/>
              </a:ext>
            </a:extLst>
          </p:cNvPr>
          <p:cNvSpPr/>
          <p:nvPr/>
        </p:nvSpPr>
        <p:spPr>
          <a:xfrm>
            <a:off x="8881520" y="953955"/>
            <a:ext cx="3118343" cy="1588355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Ёж — не наш. Он начинается на звук Ё. А мы ищем звук Э!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E541898-F72C-408E-A996-9D46162426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943" y="2073770"/>
            <a:ext cx="1879117" cy="1879117"/>
          </a:xfrm>
          <a:prstGeom prst="rect">
            <a:avLst/>
          </a:prstGeom>
        </p:spPr>
      </p:pic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E881A7FE-25E6-4BBA-A8AD-FE4F3D87A53A}"/>
              </a:ext>
            </a:extLst>
          </p:cNvPr>
          <p:cNvGrpSpPr/>
          <p:nvPr/>
        </p:nvGrpSpPr>
        <p:grpSpPr>
          <a:xfrm>
            <a:off x="7324314" y="1952899"/>
            <a:ext cx="1149496" cy="1149496"/>
            <a:chOff x="176905" y="886261"/>
            <a:chExt cx="1149496" cy="1149496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E088A41F-9148-4643-90BA-64A83362AFD8}"/>
                </a:ext>
              </a:extLst>
            </p:cNvPr>
            <p:cNvSpPr/>
            <p:nvPr/>
          </p:nvSpPr>
          <p:spPr>
            <a:xfrm>
              <a:off x="218714" y="925997"/>
              <a:ext cx="1097640" cy="1076540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A5F28BA-4470-4566-ACC3-07C292805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05" y="886261"/>
              <a:ext cx="1149496" cy="1149496"/>
            </a:xfrm>
            <a:prstGeom prst="rect">
              <a:avLst/>
            </a:prstGeom>
          </p:spPr>
        </p:pic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2FFF83F-50D5-45F5-B36C-7B473D28A830}"/>
              </a:ext>
            </a:extLst>
          </p:cNvPr>
          <p:cNvGrpSpPr/>
          <p:nvPr/>
        </p:nvGrpSpPr>
        <p:grpSpPr>
          <a:xfrm>
            <a:off x="2618719" y="1784109"/>
            <a:ext cx="1061129" cy="1024625"/>
            <a:chOff x="238226" y="651212"/>
            <a:chExt cx="1061129" cy="1024625"/>
          </a:xfrm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82BF0F20-2DC1-4828-BE88-DEE070234238}"/>
                </a:ext>
              </a:extLst>
            </p:cNvPr>
            <p:cNvSpPr/>
            <p:nvPr/>
          </p:nvSpPr>
          <p:spPr>
            <a:xfrm>
              <a:off x="238226" y="667955"/>
              <a:ext cx="1061129" cy="982090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71C3D62A-A613-406D-A5AC-C1053D892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730" y="651212"/>
              <a:ext cx="1024625" cy="1024625"/>
            </a:xfrm>
            <a:prstGeom prst="rect">
              <a:avLst/>
            </a:prstGeom>
          </p:spPr>
        </p:pic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C5EF53B2-6991-4E30-9A85-0184DB15F098}"/>
              </a:ext>
            </a:extLst>
          </p:cNvPr>
          <p:cNvGrpSpPr/>
          <p:nvPr/>
        </p:nvGrpSpPr>
        <p:grpSpPr>
          <a:xfrm>
            <a:off x="1243497" y="3283575"/>
            <a:ext cx="1097640" cy="1076540"/>
            <a:chOff x="185415" y="1706402"/>
            <a:chExt cx="1097640" cy="1076540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B740E261-FBED-42AD-84E4-E2DE5CEE5BC1}"/>
                </a:ext>
              </a:extLst>
            </p:cNvPr>
            <p:cNvSpPr/>
            <p:nvPr/>
          </p:nvSpPr>
          <p:spPr>
            <a:xfrm>
              <a:off x="185415" y="1706402"/>
              <a:ext cx="1097640" cy="1076540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1B2584F-577E-4724-A009-29C1197DC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76" y="1753895"/>
              <a:ext cx="615252" cy="1000711"/>
            </a:xfrm>
            <a:prstGeom prst="rect">
              <a:avLst/>
            </a:prstGeom>
          </p:spPr>
        </p:pic>
      </p:grpSp>
      <p:pic>
        <p:nvPicPr>
          <p:cNvPr id="45" name="Рисунок 44" descr="Лампочка">
            <a:extLst>
              <a:ext uri="{FF2B5EF4-FFF2-40B4-BE49-F238E27FC236}">
                <a16:creationId xmlns:a16="http://schemas.microsoft.com/office/drawing/2014/main" id="{49D5DE85-CEB9-41E4-864E-E337EC6C61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-118310"/>
            <a:ext cx="988881" cy="988881"/>
          </a:xfrm>
          <a:prstGeom prst="rect">
            <a:avLst/>
          </a:prstGeom>
        </p:spPr>
      </p:pic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17AE4289-45F5-457D-858A-FF743D5163FE}"/>
              </a:ext>
            </a:extLst>
          </p:cNvPr>
          <p:cNvSpPr/>
          <p:nvPr/>
        </p:nvSpPr>
        <p:spPr>
          <a:xfrm>
            <a:off x="834702" y="115647"/>
            <a:ext cx="2509443" cy="921275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Задание: назвать слова и определить место звука Э </a:t>
            </a:r>
          </a:p>
        </p:txBody>
      </p:sp>
    </p:spTree>
    <p:extLst>
      <p:ext uri="{BB962C8B-B14F-4D97-AF65-F5344CB8AC3E}">
        <p14:creationId xmlns:p14="http://schemas.microsoft.com/office/powerpoint/2010/main" val="384063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5A9CE7A2-E808-429A-983C-EADB5F52DF96}"/>
              </a:ext>
            </a:extLst>
          </p:cNvPr>
          <p:cNvSpPr/>
          <p:nvPr/>
        </p:nvSpPr>
        <p:spPr>
          <a:xfrm>
            <a:off x="7252101" y="546121"/>
            <a:ext cx="3118343" cy="1588355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Это дом заданий, давай напишем букву Э.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0E11CD-9FE1-4A5E-A885-0C8C97D19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511" y="6311879"/>
            <a:ext cx="1022694" cy="482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B83FDF-F8CB-4D3A-9D49-7B4C5F8E36D7}"/>
              </a:ext>
            </a:extLst>
          </p:cNvPr>
          <p:cNvSpPr txBox="1"/>
          <p:nvPr/>
        </p:nvSpPr>
        <p:spPr>
          <a:xfrm>
            <a:off x="4434496" y="96253"/>
            <a:ext cx="4015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Дом заданий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A01DA3-7052-400F-A2D9-1774F5039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846" y="1771416"/>
            <a:ext cx="4615464" cy="45404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40AADF-3D5C-4D3A-8BF5-4BDEF0CD5F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489" y="1633759"/>
            <a:ext cx="2298849" cy="22988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26C56D-BAF8-4B1F-803F-BF580F7AE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" y="247506"/>
            <a:ext cx="6061863" cy="65142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F5ABF9-5877-4DC3-BF02-0E874FBBC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82" y="2963850"/>
            <a:ext cx="3946739" cy="22200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4C6405-79EA-49DC-B5D1-C15B6AA329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418" y="4127782"/>
            <a:ext cx="1877526" cy="105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09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2F168B8F-CAD7-4C7F-B972-D773D41F252A}"/>
              </a:ext>
            </a:extLst>
          </p:cNvPr>
          <p:cNvSpPr/>
          <p:nvPr/>
        </p:nvSpPr>
        <p:spPr>
          <a:xfrm>
            <a:off x="6712700" y="646973"/>
            <a:ext cx="4316811" cy="2592619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Хочу подняться наверх башни! Но тут задание, придумать предложение с этими картинками. Жми.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0E11CD-9FE1-4A5E-A885-0C8C97D19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511" y="6311879"/>
            <a:ext cx="1022694" cy="48278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886DAB-99F9-45D0-9089-5888B482E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94387" cy="9181814"/>
          </a:xfrm>
          <a:prstGeom prst="rect">
            <a:avLst/>
          </a:prstGeom>
        </p:spPr>
      </p:pic>
      <p:pic>
        <p:nvPicPr>
          <p:cNvPr id="5" name="Рисунок 4">
            <a:hlinkClick r:id="" action="ppaction://macro?name=DragandDrop"/>
            <a:extLst>
              <a:ext uri="{FF2B5EF4-FFF2-40B4-BE49-F238E27FC236}">
                <a16:creationId xmlns:a16="http://schemas.microsoft.com/office/drawing/2014/main" id="{FB128B16-227A-4380-8797-F65DA8DE9D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28" y="2640072"/>
            <a:ext cx="4045847" cy="40529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10EF31-84C4-4603-B418-F02F50FCD5E3}"/>
              </a:ext>
            </a:extLst>
          </p:cNvPr>
          <p:cNvSpPr txBox="1"/>
          <p:nvPr/>
        </p:nvSpPr>
        <p:spPr>
          <a:xfrm>
            <a:off x="4035735" y="123753"/>
            <a:ext cx="4743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Башня предложений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37D30B5-D125-4C85-9A4C-DBAF90B6C880}"/>
              </a:ext>
            </a:extLst>
          </p:cNvPr>
          <p:cNvGrpSpPr/>
          <p:nvPr/>
        </p:nvGrpSpPr>
        <p:grpSpPr>
          <a:xfrm>
            <a:off x="5707551" y="4649992"/>
            <a:ext cx="1903281" cy="1903281"/>
            <a:chOff x="5707551" y="4649992"/>
            <a:chExt cx="1903281" cy="1903281"/>
          </a:xfrm>
        </p:grpSpPr>
        <p:pic>
          <p:nvPicPr>
            <p:cNvPr id="9" name="Рисунок 8" descr="Сердечки">
              <a:extLst>
                <a:ext uri="{FF2B5EF4-FFF2-40B4-BE49-F238E27FC236}">
                  <a16:creationId xmlns:a16="http://schemas.microsoft.com/office/drawing/2014/main" id="{FC49AB83-DCDD-4B42-8A0D-BD8F4A137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07551" y="4649992"/>
              <a:ext cx="1903281" cy="190328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A309F9-AED1-48FF-B9D5-A50835DDCC6E}"/>
                </a:ext>
              </a:extLst>
            </p:cNvPr>
            <p:cNvSpPr txBox="1"/>
            <p:nvPr/>
          </p:nvSpPr>
          <p:spPr>
            <a:xfrm>
              <a:off x="6248428" y="5108265"/>
              <a:ext cx="771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atin typeface="Comic Sans MS" panose="030F0702030302020204" pitchFamily="66" charset="0"/>
                </a:rPr>
                <a:t>ЖМИ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C8BB20B7-07EE-4442-81B8-D053258AF9BA}"/>
              </a:ext>
            </a:extLst>
          </p:cNvPr>
          <p:cNvGrpSpPr/>
          <p:nvPr/>
        </p:nvGrpSpPr>
        <p:grpSpPr>
          <a:xfrm>
            <a:off x="470037" y="711582"/>
            <a:ext cx="5410773" cy="5568902"/>
            <a:chOff x="470037" y="711582"/>
            <a:chExt cx="5410773" cy="5568902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9452041E-49BF-4EB1-B89B-7B43933E2282}"/>
                </a:ext>
              </a:extLst>
            </p:cNvPr>
            <p:cNvSpPr/>
            <p:nvPr/>
          </p:nvSpPr>
          <p:spPr>
            <a:xfrm>
              <a:off x="470037" y="711582"/>
              <a:ext cx="5410773" cy="5568902"/>
            </a:xfrm>
            <a:prstGeom prst="round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C24AA15-017C-42AB-B9B7-C9C8F58A5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05" y="866274"/>
              <a:ext cx="4977635" cy="4977635"/>
            </a:xfrm>
            <a:prstGeom prst="rect">
              <a:avLst/>
            </a:prstGeom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8ED3EE6-A7B4-4D35-8A54-7B4518D39151}"/>
              </a:ext>
            </a:extLst>
          </p:cNvPr>
          <p:cNvGrpSpPr/>
          <p:nvPr/>
        </p:nvGrpSpPr>
        <p:grpSpPr>
          <a:xfrm>
            <a:off x="470037" y="711582"/>
            <a:ext cx="5410773" cy="5568902"/>
            <a:chOff x="470037" y="711582"/>
            <a:chExt cx="5410773" cy="5568902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17B40AC8-0DD9-4F84-B7CC-366CC85B0DAA}"/>
                </a:ext>
              </a:extLst>
            </p:cNvPr>
            <p:cNvSpPr/>
            <p:nvPr/>
          </p:nvSpPr>
          <p:spPr>
            <a:xfrm>
              <a:off x="470037" y="711582"/>
              <a:ext cx="5410773" cy="5568902"/>
            </a:xfrm>
            <a:prstGeom prst="round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03E354C7-6124-43DC-A01D-98BD410F8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6605" y="1775276"/>
              <a:ext cx="4977635" cy="31596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785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B1FD0525-67A6-4FFF-AAA8-EF9FFB9F767A}"/>
              </a:ext>
            </a:extLst>
          </p:cNvPr>
          <p:cNvSpPr/>
          <p:nvPr/>
        </p:nvSpPr>
        <p:spPr>
          <a:xfrm>
            <a:off x="8129762" y="1148497"/>
            <a:ext cx="3798689" cy="2280503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Ого! На экране появляются слоги! Читай со мной.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01CB57-7062-4EBA-82FC-26F4F7481A7E}"/>
              </a:ext>
            </a:extLst>
          </p:cNvPr>
          <p:cNvSpPr txBox="1"/>
          <p:nvPr/>
        </p:nvSpPr>
        <p:spPr>
          <a:xfrm>
            <a:off x="3506346" y="165005"/>
            <a:ext cx="5266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Зал волшебных экранов</a:t>
            </a:r>
          </a:p>
        </p:txBody>
      </p:sp>
      <p:pic>
        <p:nvPicPr>
          <p:cNvPr id="3" name="Рисунок 2">
            <a:hlinkClick r:id="" action="ppaction://macro?name=DragandDrop"/>
            <a:extLst>
              <a:ext uri="{FF2B5EF4-FFF2-40B4-BE49-F238E27FC236}">
                <a16:creationId xmlns:a16="http://schemas.microsoft.com/office/drawing/2014/main" id="{1E1242C9-CA1B-422E-B065-0A9170CE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420" y="2763826"/>
            <a:ext cx="4016471" cy="4023496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7E2D77-CCFB-4811-BA96-54095C59D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4240" y="6299599"/>
            <a:ext cx="1024217" cy="4877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1E3B34-082D-446B-BD80-5AB799D53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36" y="633781"/>
            <a:ext cx="7615820" cy="4893870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389266F-05F9-43D5-8711-5FF1EED2791F}"/>
              </a:ext>
            </a:extLst>
          </p:cNvPr>
          <p:cNvGrpSpPr/>
          <p:nvPr/>
        </p:nvGrpSpPr>
        <p:grpSpPr>
          <a:xfrm>
            <a:off x="8212844" y="4839582"/>
            <a:ext cx="1460546" cy="1376138"/>
            <a:chOff x="8212844" y="4839582"/>
            <a:chExt cx="1460546" cy="1376138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B00AAC5-E183-471E-8796-56EFFC7F1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7252" y="4839582"/>
              <a:ext cx="1376138" cy="137613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ACBC87F-8F86-4818-9253-90F0F95A5101}"/>
                </a:ext>
              </a:extLst>
            </p:cNvPr>
            <p:cNvSpPr txBox="1"/>
            <p:nvPr/>
          </p:nvSpPr>
          <p:spPr>
            <a:xfrm rot="18998852">
              <a:off x="8212844" y="5006009"/>
              <a:ext cx="8181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FFFF00"/>
                  </a:solidFill>
                  <a:latin typeface="Comic Sans MS" panose="030F0702030302020204" pitchFamily="66" charset="0"/>
                </a:rPr>
                <a:t>ЖМИ</a:t>
              </a:r>
            </a:p>
          </p:txBody>
        </p:sp>
      </p:grp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9AA9A07-6B2E-453A-9ADE-941AD8768093}"/>
              </a:ext>
            </a:extLst>
          </p:cNvPr>
          <p:cNvSpPr/>
          <p:nvPr/>
        </p:nvSpPr>
        <p:spPr>
          <a:xfrm>
            <a:off x="1106743" y="1773109"/>
            <a:ext cx="1127531" cy="7425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ЭЛ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11C1608-FAB5-4995-A784-78CED1937A42}"/>
              </a:ext>
            </a:extLst>
          </p:cNvPr>
          <p:cNvSpPr/>
          <p:nvPr/>
        </p:nvSpPr>
        <p:spPr>
          <a:xfrm>
            <a:off x="2632307" y="1773109"/>
            <a:ext cx="1127531" cy="7425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ЭР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DDC6CF2-30B3-4A69-96F1-2751C811B1A2}"/>
              </a:ext>
            </a:extLst>
          </p:cNvPr>
          <p:cNvSpPr/>
          <p:nvPr/>
        </p:nvSpPr>
        <p:spPr>
          <a:xfrm>
            <a:off x="4104042" y="1773109"/>
            <a:ext cx="1127531" cy="7425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ЭМ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6FD21FD-5D95-4921-A257-5C109F9B2E94}"/>
              </a:ext>
            </a:extLst>
          </p:cNvPr>
          <p:cNvSpPr/>
          <p:nvPr/>
        </p:nvSpPr>
        <p:spPr>
          <a:xfrm>
            <a:off x="5575777" y="1773109"/>
            <a:ext cx="1127531" cy="7425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FF00"/>
                </a:solidFill>
                <a:latin typeface="Comic Sans MS" panose="030F0702030302020204" pitchFamily="66" charset="0"/>
              </a:rPr>
              <a:t>ЭУ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92FF3F4-E36B-4DCC-94D3-4D9FA67BE8BE}"/>
              </a:ext>
            </a:extLst>
          </p:cNvPr>
          <p:cNvSpPr/>
          <p:nvPr/>
        </p:nvSpPr>
        <p:spPr>
          <a:xfrm>
            <a:off x="1106742" y="2948422"/>
            <a:ext cx="1127531" cy="7425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ЭМУ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3EE49CE-B19E-4407-ADC9-7B6FF0A75972}"/>
              </a:ext>
            </a:extLst>
          </p:cNvPr>
          <p:cNvSpPr/>
          <p:nvPr/>
        </p:nvSpPr>
        <p:spPr>
          <a:xfrm>
            <a:off x="2632307" y="2954268"/>
            <a:ext cx="1127531" cy="7425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ЭРА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7B854CB7-E891-4E42-A291-1B6E5D58C4DC}"/>
              </a:ext>
            </a:extLst>
          </p:cNvPr>
          <p:cNvSpPr/>
          <p:nvPr/>
        </p:nvSpPr>
        <p:spPr>
          <a:xfrm>
            <a:off x="4130208" y="2984405"/>
            <a:ext cx="1127531" cy="7425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ЭНО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7E322DF1-1302-4274-AE67-F357FAB85B6C}"/>
              </a:ext>
            </a:extLst>
          </p:cNvPr>
          <p:cNvSpPr/>
          <p:nvPr/>
        </p:nvSpPr>
        <p:spPr>
          <a:xfrm>
            <a:off x="5628109" y="2984405"/>
            <a:ext cx="1127531" cy="7425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ЭКА</a:t>
            </a:r>
          </a:p>
        </p:txBody>
      </p:sp>
      <p:pic>
        <p:nvPicPr>
          <p:cNvPr id="20" name="Рисунок 19" descr="Лампочка">
            <a:extLst>
              <a:ext uri="{FF2B5EF4-FFF2-40B4-BE49-F238E27FC236}">
                <a16:creationId xmlns:a16="http://schemas.microsoft.com/office/drawing/2014/main" id="{3FA8399A-54AF-4F2A-B381-5B47FE5335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-118310"/>
            <a:ext cx="988881" cy="988881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9AC9C76-32C7-43D7-8FE2-995B50A4451A}"/>
              </a:ext>
            </a:extLst>
          </p:cNvPr>
          <p:cNvSpPr/>
          <p:nvPr/>
        </p:nvSpPr>
        <p:spPr>
          <a:xfrm>
            <a:off x="834702" y="115648"/>
            <a:ext cx="2217881" cy="742520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Упражнение на чтение слогов.</a:t>
            </a:r>
          </a:p>
        </p:txBody>
      </p:sp>
    </p:spTree>
    <p:extLst>
      <p:ext uri="{BB962C8B-B14F-4D97-AF65-F5344CB8AC3E}">
        <p14:creationId xmlns:p14="http://schemas.microsoft.com/office/powerpoint/2010/main" val="33329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E8CD7023-7DB8-46C9-AC58-1B38EC2FC275}"/>
              </a:ext>
            </a:extLst>
          </p:cNvPr>
          <p:cNvSpPr/>
          <p:nvPr/>
        </p:nvSpPr>
        <p:spPr>
          <a:xfrm>
            <a:off x="7218948" y="429699"/>
            <a:ext cx="2908205" cy="1876927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Ура! Я узнала все секреты буквы Э!</a:t>
            </a:r>
          </a:p>
        </p:txBody>
      </p:sp>
      <p:pic>
        <p:nvPicPr>
          <p:cNvPr id="2" name="Рисунок 1">
            <a:hlinkClick r:id="" action="ppaction://macro?name=DragandDrop"/>
            <a:extLst>
              <a:ext uri="{FF2B5EF4-FFF2-40B4-BE49-F238E27FC236}">
                <a16:creationId xmlns:a16="http://schemas.microsoft.com/office/drawing/2014/main" id="{8BD892C8-E656-4931-BD5D-DE765BAC4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00" y="1789177"/>
            <a:ext cx="5126683" cy="5135649"/>
          </a:xfrm>
          <a:prstGeom prst="rect">
            <a:avLst/>
          </a:prstGeom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E56A24A3-10B7-4F25-B478-514E6BE79611}"/>
              </a:ext>
            </a:extLst>
          </p:cNvPr>
          <p:cNvSpPr/>
          <p:nvPr/>
        </p:nvSpPr>
        <p:spPr>
          <a:xfrm>
            <a:off x="2482363" y="1326910"/>
            <a:ext cx="3613637" cy="2727161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Ты настоящий волшебник звуков. Теперь тебе открыт весь Изумрудный город!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5F2924-5B07-4607-B3E2-8784F5B2E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217" y="3363116"/>
            <a:ext cx="3678225" cy="36782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B275AA-5D3D-4AA1-81BC-2A8C5BF1B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880" y="5202228"/>
            <a:ext cx="2086680" cy="16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274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263</Words>
  <Application>Microsoft Office PowerPoint</Application>
  <PresentationFormat>Широкоэкранный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17</cp:revision>
  <dcterms:created xsi:type="dcterms:W3CDTF">2025-10-04T07:13:04Z</dcterms:created>
  <dcterms:modified xsi:type="dcterms:W3CDTF">2025-10-06T07:20:15Z</dcterms:modified>
</cp:coreProperties>
</file>