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C6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61F519-9D3D-4093-ABBE-8CEE57E71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A5438D-658D-4AD9-BF2C-B954A240C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99875F-AC6A-4B79-AF09-374C4EB46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F91A58-0A16-4DB6-98BD-C8C82FDF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7280B2-C5FE-435A-AF99-EEFCDCC3E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22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5F60B3-2407-41F2-8CA7-521DF110C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6306C6-0FAD-4EF5-BF69-3F23C1AD3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7B512-3D20-469C-836B-819A28C83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33AEAE-1D84-48DD-BAB5-63B38019E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8CE684-421B-44F8-ABBF-937F6F17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07E95-17FD-4F9F-B716-9FA92D506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7B851B-8544-4958-BEDD-C71D46B95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8E0BC4-191E-435E-945D-5FB0271AE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8E49AC-E9A3-4E29-BA5E-F2F8BF33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4C29D5-6756-4E03-B66B-5AF103D1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91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71979-02F9-4FA8-AB6C-410DC2FF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F6458-AEBB-4F3B-B221-EA6413FD9A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C8453B4-682E-4644-9F5C-FD6EEEE54F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4C3F472-B802-48BB-8689-1C9F4E753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79094C-BCDA-42C7-B680-B4CBF00B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9FAA2F-BE9F-40C4-9675-ADE36DB5F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043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29A2BA-E4FD-4323-A7BC-B44229C9F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A38E9A-4202-4570-A23D-243225FBF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A435874-22D5-4330-BB3D-C6BA2FA4E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BBDD9E3-61AD-479F-9382-558ED45EAB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4BB3DA-171F-410F-8121-013FBCDF7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9240D4-80FE-42EB-9355-8BEE99CAD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F279AFB-CE66-4408-8FDE-7F82044D3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321165-553E-41A8-9A89-03E77C53C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08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CBA18-84AB-4D9B-A931-CDE0D927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4474BE3-1335-4468-8A48-3FCE558B1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E634D81-C006-4179-B73F-39013CC48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991FF5-67B3-4CFB-ADEC-886F20D12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49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BDD670E-CE50-4A43-9443-8EC9AAB90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4DD0FEA-645B-47D4-B905-CB6DCB358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7ECD516-5BE8-45DC-AA67-FF5BF48FD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35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7187E8-592B-4F7C-AE8C-3FB94A85E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FBBA11-FDE1-4935-9C51-8D6417F2C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0D3D020-A507-4AD3-A20B-43FF2B8908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9D2D95-4079-4F48-BE1E-B6F08C17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52688C-D913-4A1A-8376-4902C2A8D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9C2D60-6E16-4DA8-83E9-88D34E918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411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D1743D-A140-41F5-AE0B-88FDB1D61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6CF6FE4-5878-48D0-B9D6-C6D437642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6ECD87-27E3-48B1-B1A9-D8C9E3BB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BB82BF-18F7-431A-A0E0-DCB4AFC88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2CB8BB-DB07-44F3-BE84-843BB3BB3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55E92E1-ED44-415A-817D-23945013B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033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8A9810-7DC7-47BD-B02B-DEAAE7D03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C697BC6-F2DE-404E-B609-1E198EC19A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A1D2F9-4425-4618-87F7-C36A499D0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7A1EFB-6D28-4A8A-A062-887AC2213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D51C01-1577-4A1A-8E89-5EAAA0F6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15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8E835A-8C7B-4F92-9968-7D8F430214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13E472-3403-4231-B6E0-56EF02FB86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38BE1C-CB36-4573-87BA-00948428E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16ED6F-908C-4C8B-AD4A-3FCEDEBE6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1EFA0D-1123-425B-A6C5-9398AC375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14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37741A-46D5-460F-B406-DCBF0F057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46FAA6-6065-4381-88DF-4144A5A97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E2894C-E1C9-4208-9145-3085DDD547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22096-91CE-4379-A175-9791298ECA19}" type="datetimeFigureOut">
              <a:rPr lang="ru-RU" smtClean="0"/>
              <a:t>26.09.2025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6B624E-367A-45D6-908F-551B6BF172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35542-2F60-4405-9381-4D10FF1D7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20FB5-38C5-4D89-8632-D3BD1A9E13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742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2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microsoft.com/office/2007/relationships/hdphoto" Target="../media/hdphoto1.wdp"/><Relationship Id="rId7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svg"/><Relationship Id="rId3" Type="http://schemas.microsoft.com/office/2007/relationships/hdphoto" Target="../media/hdphoto1.wdp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7.png"/><Relationship Id="rId5" Type="http://schemas.openxmlformats.org/officeDocument/2006/relationships/image" Target="../media/image22.jp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hdphoto" Target="../media/hdphoto1.wdp"/><Relationship Id="rId7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6.png"/><Relationship Id="rId5" Type="http://schemas.openxmlformats.org/officeDocument/2006/relationships/image" Target="../media/image12.png"/><Relationship Id="rId10" Type="http://schemas.openxmlformats.org/officeDocument/2006/relationships/image" Target="../media/image3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вал 6">
            <a:extLst>
              <a:ext uri="{FF2B5EF4-FFF2-40B4-BE49-F238E27FC236}">
                <a16:creationId xmlns:a16="http://schemas.microsoft.com/office/drawing/2014/main" id="{8AC97C3D-08B8-40BE-B74A-9355F9315139}"/>
              </a:ext>
            </a:extLst>
          </p:cNvPr>
          <p:cNvSpPr/>
          <p:nvPr/>
        </p:nvSpPr>
        <p:spPr>
          <a:xfrm>
            <a:off x="2805077" y="976277"/>
            <a:ext cx="6648306" cy="4785131"/>
          </a:xfrm>
          <a:prstGeom prst="ellipse">
            <a:avLst/>
          </a:prstGeom>
          <a:solidFill>
            <a:srgbClr val="CDC67E">
              <a:alpha val="50000"/>
            </a:srgb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Вместе с щенком Рикки!</a:t>
            </a:r>
          </a:p>
          <a:p>
            <a:pPr algn="ctr"/>
            <a:endParaRPr lang="ru-RU" sz="4400" dirty="0"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3C8861-A23B-468B-9D45-3B267B403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3411" y="130629"/>
            <a:ext cx="6322310" cy="6322310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842F59F-562F-400A-AE42-7981928E0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94" y="3429000"/>
            <a:ext cx="2182872" cy="21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127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C1FEE22B-298B-4537-A68F-D6FCC661EE6D}"/>
              </a:ext>
            </a:extLst>
          </p:cNvPr>
          <p:cNvSpPr/>
          <p:nvPr/>
        </p:nvSpPr>
        <p:spPr>
          <a:xfrm>
            <a:off x="5225143" y="213131"/>
            <a:ext cx="4723254" cy="3478846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FF00"/>
                </a:solidFill>
              </a:rPr>
              <a:t>«Привет! Сегодня мы будем искать мягкий звук </a:t>
            </a:r>
            <a:r>
              <a:rPr lang="ru-RU" sz="2400" dirty="0" err="1">
                <a:solidFill>
                  <a:srgbClr val="FFFF00"/>
                </a:solidFill>
              </a:rPr>
              <a:t>Рь</a:t>
            </a:r>
            <a:r>
              <a:rPr lang="ru-RU" sz="2400" dirty="0">
                <a:solidFill>
                  <a:srgbClr val="FFFF00"/>
                </a:solidFill>
              </a:rPr>
              <a:t> и учиться говорить красиво!»</a:t>
            </a:r>
            <a:endParaRPr lang="ru-RU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DB5AB10-57AE-40E9-9850-B93842957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071" y="1997817"/>
            <a:ext cx="5046388" cy="5046388"/>
          </a:xfrm>
          <a:prstGeom prst="rect">
            <a:avLst/>
          </a:prstGeom>
        </p:spPr>
      </p:pic>
      <p:pic>
        <p:nvPicPr>
          <p:cNvPr id="4" name="Рисунок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D11763-99B8-469A-94E3-14763B9006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690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32A8FC2-9043-48BE-BD8A-20843F2D88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9D6858-A621-48AB-A018-C1BF8E7811E1}"/>
              </a:ext>
            </a:extLst>
          </p:cNvPr>
          <p:cNvSpPr/>
          <p:nvPr/>
        </p:nvSpPr>
        <p:spPr>
          <a:xfrm>
            <a:off x="3410093" y="158130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Артикуляционная разминка</a:t>
            </a:r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C1495C-DEC6-4CD7-9DF6-9F80FAF074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15" y="4375226"/>
            <a:ext cx="5389145" cy="243192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4F46FDC-802B-4245-901C-F81FB13F932A}"/>
              </a:ext>
            </a:extLst>
          </p:cNvPr>
          <p:cNvSpPr/>
          <p:nvPr/>
        </p:nvSpPr>
        <p:spPr>
          <a:xfrm>
            <a:off x="2640071" y="790646"/>
            <a:ext cx="7480205" cy="330009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>
                <a:solidFill>
                  <a:schemeClr val="tx2"/>
                </a:solidFill>
                <a:latin typeface="Comic Sans MS" panose="030F0702030302020204" pitchFamily="66" charset="0"/>
              </a:rPr>
              <a:t>Давай накормим щенка! Выполняй упражнение и давай косточку.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AACB68C-90B1-41B9-9ECF-A733A954A7C2}"/>
              </a:ext>
            </a:extLst>
          </p:cNvPr>
          <p:cNvGrpSpPr/>
          <p:nvPr/>
        </p:nvGrpSpPr>
        <p:grpSpPr>
          <a:xfrm rot="1113414">
            <a:off x="8030957" y="3801516"/>
            <a:ext cx="2592184" cy="1537129"/>
            <a:chOff x="8016231" y="3856980"/>
            <a:chExt cx="2406791" cy="138759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7BA2F596-C61D-4461-937D-A58BE7493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162990">
              <a:off x="8016231" y="3971607"/>
              <a:ext cx="2406791" cy="1272967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50CE5473-5CB7-4F1C-980C-C9C3D5D39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12228">
              <a:off x="9151986" y="3856980"/>
              <a:ext cx="1218335" cy="938463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FD06184-3E7E-4BA1-80F9-1A758C636DC0}"/>
              </a:ext>
            </a:extLst>
          </p:cNvPr>
          <p:cNvGrpSpPr/>
          <p:nvPr/>
        </p:nvGrpSpPr>
        <p:grpSpPr>
          <a:xfrm rot="15504214">
            <a:off x="8050486" y="2817373"/>
            <a:ext cx="1410149" cy="2592184"/>
            <a:chOff x="7999917" y="5846950"/>
            <a:chExt cx="1309295" cy="2340011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8DD7A49-1509-4A4E-92C7-7FC03322D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509764">
              <a:off x="7484559" y="6362308"/>
              <a:ext cx="2340011" cy="130929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253E2BE7-FD10-46D2-922D-A74BFC51D8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612228">
              <a:off x="8577955" y="7546855"/>
              <a:ext cx="642539" cy="467923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6A50151E-FF24-4321-92F9-B6509A621ED0}"/>
              </a:ext>
            </a:extLst>
          </p:cNvPr>
          <p:cNvGrpSpPr/>
          <p:nvPr/>
        </p:nvGrpSpPr>
        <p:grpSpPr>
          <a:xfrm>
            <a:off x="5231985" y="4113465"/>
            <a:ext cx="2320378" cy="1227263"/>
            <a:chOff x="5231985" y="4113465"/>
            <a:chExt cx="2320378" cy="1227263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C5C92E68-1A25-4CCE-B673-D577229B49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1985" y="4113465"/>
              <a:ext cx="2320378" cy="1227263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145CBAD-85B7-4AEC-8CDB-FF7958B63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6776" y="4214491"/>
              <a:ext cx="565059" cy="560093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DDD9B87-F808-4951-B168-64A7063B97FD}"/>
              </a:ext>
            </a:extLst>
          </p:cNvPr>
          <p:cNvGrpSpPr/>
          <p:nvPr/>
        </p:nvGrpSpPr>
        <p:grpSpPr>
          <a:xfrm rot="1504738">
            <a:off x="5542564" y="3563255"/>
            <a:ext cx="2320378" cy="1227263"/>
            <a:chOff x="5231985" y="4113465"/>
            <a:chExt cx="2320378" cy="1227263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7DAD7D72-8200-4EC2-B7BE-1B1E0855F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1985" y="4113465"/>
              <a:ext cx="2320378" cy="122726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C2EDCC30-2CD4-4B13-A8CE-35E3118C1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801452">
              <a:off x="5464956" y="4204353"/>
              <a:ext cx="469777" cy="560093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4129627-4C3F-4F6A-ADCD-83B99D8E591D}"/>
              </a:ext>
            </a:extLst>
          </p:cNvPr>
          <p:cNvGrpSpPr/>
          <p:nvPr/>
        </p:nvGrpSpPr>
        <p:grpSpPr>
          <a:xfrm rot="2641993">
            <a:off x="6378116" y="3175505"/>
            <a:ext cx="2320378" cy="1227263"/>
            <a:chOff x="5231985" y="4113465"/>
            <a:chExt cx="2320378" cy="1227263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E4B67BF-23ED-4969-A2D6-E53330088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1985" y="4113465"/>
              <a:ext cx="2320378" cy="1227263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217C52A4-8C21-4890-803D-167D1CBC3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19801452">
              <a:off x="5350514" y="4183405"/>
              <a:ext cx="566522" cy="566522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9F5A4A-2753-4F7D-8BFF-AA60E46B25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9138" y="1008249"/>
            <a:ext cx="6122930" cy="6122930"/>
          </a:xfrm>
          <a:prstGeom prst="rect">
            <a:avLst/>
          </a:prstGeom>
        </p:spPr>
      </p:pic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C261566D-1A38-499A-AFA0-40D7929C0D95}"/>
              </a:ext>
            </a:extLst>
          </p:cNvPr>
          <p:cNvGrpSpPr/>
          <p:nvPr/>
        </p:nvGrpSpPr>
        <p:grpSpPr>
          <a:xfrm rot="14080813">
            <a:off x="7546306" y="2733808"/>
            <a:ext cx="1410149" cy="2592184"/>
            <a:chOff x="7999917" y="5846950"/>
            <a:chExt cx="1309295" cy="2340011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C9AEC869-B19D-44CF-885A-143057F9D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4509764">
              <a:off x="7484559" y="6362308"/>
              <a:ext cx="2340011" cy="1309295"/>
            </a:xfrm>
            <a:prstGeom prst="rect">
              <a:avLst/>
            </a:prstGeom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5D96E84F-575C-431B-90D8-E7FBC7095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8842845">
              <a:off x="8575832" y="7502822"/>
              <a:ext cx="550781" cy="535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5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2 0.03587 L -0.01992 0.03611 C -0.08554 0.02407 -0.15273 0.02546 -0.21862 0.02384 L -0.28619 0.02175 L -0.35716 0.01875 L -0.41302 0.01666 C -0.48138 0.01944 -0.51458 0.00879 -0.56979 0.03171 C -0.575 0.03402 -0.57994 0.03773 -0.58502 0.04074 C -0.61145 0.07893 -0.57187 0.02291 -0.60807 0.0699 C -0.61054 0.07291 -0.61276 0.07685 -0.61484 0.08078 C -0.61953 0.08981 -0.62565 0.10185 -0.62955 0.11296 C -0.6302 0.11481 -0.63073 0.11689 -0.63125 0.11898 C -0.63203 0.13518 -0.63177 0.12615 -0.63177 0.14606 L -0.63177 0.14629 " pathEditMode="relative" rAng="0" ptsTypes="AAAAAAAAAAAA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99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2 0.03588 L -0.01992 0.03611 C -0.08555 0.02407 -0.15274 0.02546 -0.21862 0.02384 L -0.2862 0.02176 L -0.35716 0.01875 L -0.41302 0.01667 C -0.48138 0.01944 -0.51445 0.00879 -0.56979 0.03171 C -0.575 0.03403 -0.57995 0.03773 -0.58503 0.04074 C -0.61146 0.07893 -0.57188 0.02292 -0.60807 0.06991 C -0.61055 0.07292 -0.61276 0.07685 -0.61484 0.08079 C -0.61953 0.08981 -0.62565 0.10185 -0.62956 0.11296 C -0.63021 0.11481 -0.63073 0.1169 -0.63125 0.11898 C -0.63203 0.13518 -0.63177 0.12616 -0.63177 0.14606 L -0.63177 0.14629 " pathEditMode="relative" rAng="0" ptsTypes="AAAAAAAAAAAA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99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1944 L -0.03646 -0.01944 C -0.03854 -0.01551 -0.04024 -0.01065 -0.04271 -0.00764 C -0.05026 0.00185 -0.06914 0.00602 -0.07487 0.00648 C -0.12734 0.01111 -0.17982 0.0125 -0.23216 0.01551 C -0.23815 0.01829 -0.27409 0.03403 -0.28242 0.03958 C -0.28685 0.04259 -0.2905 0.04815 -0.29479 0.05162 C -0.29935 0.05556 -0.30443 0.05741 -0.30886 0.06157 C -0.31185 0.06458 -0.31406 0.06921 -0.3168 0.07269 C -0.31875 0.07523 -0.32109 0.07708 -0.32305 0.07963 C -0.32591 0.08357 -0.32852 0.08796 -0.33151 0.09167 C -0.33359 0.09444 -0.3362 0.09583 -0.33828 0.09884 C -0.34232 0.10486 -0.34596 0.11181 -0.34948 0.11875 C -0.36146 0.14306 -0.35495 0.13287 -0.36367 0.15787 C -0.3655 0.16319 -0.36771 0.16806 -0.36979 0.17292 C -0.37018 0.17593 -0.37005 0.1794 -0.37096 0.18194 C -0.37787 0.20093 -0.37253 0.17176 -0.37721 0.19514 C -0.37943 0.20625 -0.3793 0.2162 -0.3806 0.22824 C -0.38203 0.24236 -0.38164 0.22593 -0.38164 0.24028 L -0.38164 0.24028 " pathEditMode="relative" ptsTypes="AAAAAAAAAAAAAAAAAAAA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1945 L -0.03646 -0.01922 C -0.03854 -0.01551 -0.04023 -0.01065 -0.04271 -0.00764 C -0.05026 0.00185 -0.06914 0.00602 -0.07487 0.00648 C -0.12734 0.01111 -0.17982 0.0125 -0.23216 0.01551 C -0.23815 0.01828 -0.27409 0.03403 -0.28242 0.03958 C -0.28685 0.04259 -0.2905 0.04815 -0.29479 0.05162 C -0.29935 0.05555 -0.30443 0.05741 -0.30885 0.06157 C -0.31185 0.06458 -0.31406 0.06921 -0.3168 0.07268 C -0.31875 0.07523 -0.32109 0.07708 -0.32305 0.07963 C -0.32591 0.08356 -0.32852 0.08796 -0.33151 0.09166 C -0.33359 0.09444 -0.3362 0.09583 -0.33828 0.09884 C -0.34232 0.10486 -0.34596 0.1118 -0.34948 0.11875 C -0.36146 0.14305 -0.35495 0.13287 -0.36367 0.15787 C -0.3655 0.16319 -0.36771 0.16805 -0.36979 0.17291 C -0.37018 0.17592 -0.37005 0.1794 -0.37096 0.18194 C -0.37786 0.20092 -0.37253 0.17176 -0.37721 0.19514 C -0.37943 0.20625 -0.3793 0.2162 -0.3806 0.22824 C -0.38203 0.24236 -0.38164 0.22592 -0.38164 0.24028 L -0.38164 0.24051 " pathEditMode="relative" rAng="0" ptsTypes="AAAAAAAAAAAAAAAAAAAA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66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646 -0.01944 L -0.03646 -0.01921 C -0.03854 -0.0155 -0.04024 -0.01064 -0.04271 -0.00763 C -0.05026 0.00186 -0.06914 0.00602 -0.07487 0.00649 C -0.12734 0.01112 -0.17982 0.0125 -0.23216 0.01551 C -0.23815 0.01829 -0.27409 0.03403 -0.28242 0.03959 C -0.28685 0.0426 -0.2905 0.04815 -0.29479 0.05163 C -0.29935 0.05556 -0.30443 0.05741 -0.30885 0.06158 C -0.31185 0.06459 -0.31406 0.06922 -0.3168 0.07269 C -0.31875 0.07524 -0.32109 0.07709 -0.32305 0.07963 C -0.32591 0.08357 -0.32852 0.08797 -0.33151 0.09167 C -0.33359 0.09445 -0.3362 0.09584 -0.33828 0.09885 C -0.34232 0.10487 -0.34596 0.11181 -0.34948 0.11875 C -0.36146 0.14306 -0.35495 0.13288 -0.36367 0.15788 C -0.3655 0.1632 -0.36771 0.16806 -0.36979 0.17292 C -0.37018 0.17593 -0.37005 0.1794 -0.37096 0.18195 C -0.37787 0.20093 -0.37253 0.17176 -0.37721 0.19514 C -0.37943 0.20625 -0.3793 0.21621 -0.3806 0.22825 C -0.38203 0.24237 -0.38164 0.22593 -0.38164 0.24028 L -0.38164 0.24051 " pathEditMode="relative" rAng="0" ptsTypes="AAAAAAAAAAAAAAAAAAAA">
                                      <p:cBhvr>
                                        <p:cTn id="2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66" y="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2 0.03588 L -0.01992 0.03611 C -0.08554 0.02407 -0.15273 0.02546 -0.21862 0.02384 L -0.28619 0.02176 L -0.35716 0.01875 L -0.41302 0.01667 C -0.48138 0.01944 -0.51445 0.0088 -0.56979 0.03171 C -0.575 0.03403 -0.57994 0.03773 -0.58502 0.04074 C -0.61146 0.07894 -0.57187 0.02292 -0.60807 0.06991 C -0.61054 0.07292 -0.61276 0.07685 -0.61484 0.08079 C -0.61953 0.08981 -0.62565 0.10185 -0.62955 0.11296 C -0.63021 0.11481 -0.63073 0.1169 -0.63125 0.11898 C -0.63203 0.13519 -0.63177 0.12616 -0.63177 0.14606 L -0.63177 0.1463 " pathEditMode="relative" rAng="0" ptsTypes="AAAAAAAAAAAAAA">
                                      <p:cBhvr>
                                        <p:cTn id="3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99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722AD66E-C881-4A32-8435-B27B11266FEC}"/>
              </a:ext>
            </a:extLst>
          </p:cNvPr>
          <p:cNvSpPr/>
          <p:nvPr/>
        </p:nvSpPr>
        <p:spPr>
          <a:xfrm>
            <a:off x="3410093" y="158130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«Повтори за Рикки»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8F2893-310A-42B1-BCC0-4CA480034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28" y="1849426"/>
            <a:ext cx="5178625" cy="5178625"/>
          </a:xfrm>
          <a:prstGeom prst="rect">
            <a:avLst/>
          </a:prstGeom>
        </p:spPr>
      </p:pic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658E388-EBF6-421B-9E49-A19A28D4E0BF}"/>
              </a:ext>
            </a:extLst>
          </p:cNvPr>
          <p:cNvSpPr/>
          <p:nvPr/>
        </p:nvSpPr>
        <p:spPr>
          <a:xfrm>
            <a:off x="371260" y="708145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Comic Sans MS" panose="030F0702030302020204" pitchFamily="66" charset="0"/>
              </a:rPr>
              <a:t>РЯ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E1109D93-AA4B-48E6-8E2A-1A565FEDA4D5}"/>
              </a:ext>
            </a:extLst>
          </p:cNvPr>
          <p:cNvSpPr/>
          <p:nvPr/>
        </p:nvSpPr>
        <p:spPr>
          <a:xfrm>
            <a:off x="385010" y="2187457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РЮ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D0E4F892-146C-41D6-ADD5-7DD9449FEDA9}"/>
              </a:ext>
            </a:extLst>
          </p:cNvPr>
          <p:cNvSpPr/>
          <p:nvPr/>
        </p:nvSpPr>
        <p:spPr>
          <a:xfrm>
            <a:off x="1823070" y="1278785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РЕ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1C13B103-DB5B-445A-AE9E-F8452E4063EA}"/>
              </a:ext>
            </a:extLst>
          </p:cNvPr>
          <p:cNvSpPr/>
          <p:nvPr/>
        </p:nvSpPr>
        <p:spPr>
          <a:xfrm>
            <a:off x="2057972" y="2858359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РИ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496FD9B2-A798-45CD-9E79-8AB82ABAB053}"/>
              </a:ext>
            </a:extLst>
          </p:cNvPr>
          <p:cNvSpPr/>
          <p:nvPr/>
        </p:nvSpPr>
        <p:spPr>
          <a:xfrm>
            <a:off x="771501" y="3938909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РЁ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118E502A-E20A-4CB3-A33A-0636D0A81551}"/>
              </a:ext>
            </a:extLst>
          </p:cNvPr>
          <p:cNvSpPr/>
          <p:nvPr/>
        </p:nvSpPr>
        <p:spPr>
          <a:xfrm>
            <a:off x="2414336" y="4542780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latin typeface="Comic Sans MS" panose="030F0702030302020204" pitchFamily="66" charset="0"/>
              </a:rPr>
              <a:t>РЯ</a:t>
            </a:r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B57BAE4F-235D-46C6-BC44-F8B19EE287F7}"/>
              </a:ext>
            </a:extLst>
          </p:cNvPr>
          <p:cNvSpPr/>
          <p:nvPr/>
        </p:nvSpPr>
        <p:spPr>
          <a:xfrm>
            <a:off x="8699403" y="867420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АРЬЯ</a:t>
            </a:r>
          </a:p>
        </p:txBody>
      </p:sp>
      <p:sp>
        <p:nvSpPr>
          <p:cNvPr id="13" name="Блок-схема: узел 12">
            <a:extLst>
              <a:ext uri="{FF2B5EF4-FFF2-40B4-BE49-F238E27FC236}">
                <a16:creationId xmlns:a16="http://schemas.microsoft.com/office/drawing/2014/main" id="{2134BE4E-AD2B-47E0-BE95-6AD568D44B50}"/>
              </a:ext>
            </a:extLst>
          </p:cNvPr>
          <p:cNvSpPr/>
          <p:nvPr/>
        </p:nvSpPr>
        <p:spPr>
          <a:xfrm>
            <a:off x="10249273" y="1616816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ОРЬЯ</a:t>
            </a:r>
          </a:p>
        </p:txBody>
      </p:sp>
      <p:sp>
        <p:nvSpPr>
          <p:cNvPr id="14" name="Блок-схема: узел 13">
            <a:extLst>
              <a:ext uri="{FF2B5EF4-FFF2-40B4-BE49-F238E27FC236}">
                <a16:creationId xmlns:a16="http://schemas.microsoft.com/office/drawing/2014/main" id="{F170D538-8CB2-4547-B0DF-C149018ABD27}"/>
              </a:ext>
            </a:extLst>
          </p:cNvPr>
          <p:cNvSpPr/>
          <p:nvPr/>
        </p:nvSpPr>
        <p:spPr>
          <a:xfrm>
            <a:off x="8930047" y="2758097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ЕРЬЁ</a:t>
            </a:r>
          </a:p>
        </p:txBody>
      </p:sp>
      <p:sp>
        <p:nvSpPr>
          <p:cNvPr id="15" name="Блок-схема: узел 14">
            <a:extLst>
              <a:ext uri="{FF2B5EF4-FFF2-40B4-BE49-F238E27FC236}">
                <a16:creationId xmlns:a16="http://schemas.microsoft.com/office/drawing/2014/main" id="{E5621D3E-754A-44DD-945C-EDC81D3A56A3}"/>
              </a:ext>
            </a:extLst>
          </p:cNvPr>
          <p:cNvSpPr/>
          <p:nvPr/>
        </p:nvSpPr>
        <p:spPr>
          <a:xfrm>
            <a:off x="10237967" y="3728644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УРЬЁ</a:t>
            </a: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FBA66FB5-849F-4F48-8673-8BAD15889887}"/>
              </a:ext>
            </a:extLst>
          </p:cNvPr>
          <p:cNvSpPr/>
          <p:nvPr/>
        </p:nvSpPr>
        <p:spPr>
          <a:xfrm>
            <a:off x="8656519" y="4648774"/>
            <a:ext cx="1182532" cy="1141281"/>
          </a:xfrm>
          <a:prstGeom prst="flowChartConnector">
            <a:avLst/>
          </a:prstGeom>
          <a:solidFill>
            <a:schemeClr val="accent5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КРЮ</a:t>
            </a:r>
          </a:p>
        </p:txBody>
      </p:sp>
      <p:pic>
        <p:nvPicPr>
          <p:cNvPr id="17" name="Рисунок 1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347C66-6026-46B4-BA9F-BFFECCE4A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46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8B5F7984-D050-48D3-BA26-BFEC192C0BD5}"/>
              </a:ext>
            </a:extLst>
          </p:cNvPr>
          <p:cNvSpPr/>
          <p:nvPr/>
        </p:nvSpPr>
        <p:spPr>
          <a:xfrm>
            <a:off x="348343" y="1526292"/>
            <a:ext cx="3426135" cy="259194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«Назови картинку и скажи, слышишь ли там мягкий </a:t>
            </a:r>
            <a:r>
              <a:rPr lang="ru-RU" sz="2000" dirty="0" err="1">
                <a:solidFill>
                  <a:srgbClr val="FFFF00"/>
                </a:solidFill>
                <a:latin typeface="Comic Sans MS" panose="030F0702030302020204" pitchFamily="66" charset="0"/>
              </a:rPr>
              <a:t>Рь</a:t>
            </a:r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?»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DB14E7B-E082-4F32-98EA-B2977D9A9B1D}"/>
              </a:ext>
            </a:extLst>
          </p:cNvPr>
          <p:cNvSpPr/>
          <p:nvPr/>
        </p:nvSpPr>
        <p:spPr>
          <a:xfrm>
            <a:off x="3410093" y="158130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Найди слова с </a:t>
            </a:r>
            <a:r>
              <a:rPr lang="ru-RU" sz="28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Рь</a:t>
            </a:r>
            <a:endParaRPr lang="ru-RU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603230-6A5F-4DBE-BCCE-E393C40A65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879" y="3429000"/>
            <a:ext cx="3599051" cy="3599051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3CDAFDE-E4AC-4BFD-920F-9543ADB2DE2D}"/>
              </a:ext>
            </a:extLst>
          </p:cNvPr>
          <p:cNvGrpSpPr/>
          <p:nvPr/>
        </p:nvGrpSpPr>
        <p:grpSpPr>
          <a:xfrm>
            <a:off x="4008235" y="1106906"/>
            <a:ext cx="2626321" cy="2041931"/>
            <a:chOff x="4021985" y="1093155"/>
            <a:chExt cx="2626321" cy="2041931"/>
          </a:xfrm>
        </p:grpSpPr>
        <p:sp>
          <p:nvSpPr>
            <p:cNvPr id="6" name="Облако 5">
              <a:extLst>
                <a:ext uri="{FF2B5EF4-FFF2-40B4-BE49-F238E27FC236}">
                  <a16:creationId xmlns:a16="http://schemas.microsoft.com/office/drawing/2014/main" id="{4F86481E-6F69-44D0-8D48-D1CD4988D469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BAA6CC53-6289-4F3B-9F7F-94027CE7A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81024" y="1415900"/>
              <a:ext cx="1916029" cy="1406365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4FED4E5-25FC-4D8F-A772-BD6E0C371221}"/>
              </a:ext>
            </a:extLst>
          </p:cNvPr>
          <p:cNvGrpSpPr/>
          <p:nvPr/>
        </p:nvGrpSpPr>
        <p:grpSpPr>
          <a:xfrm>
            <a:off x="6868313" y="888046"/>
            <a:ext cx="2626321" cy="2041931"/>
            <a:chOff x="4021985" y="1093155"/>
            <a:chExt cx="2626321" cy="2041931"/>
          </a:xfrm>
        </p:grpSpPr>
        <p:sp>
          <p:nvSpPr>
            <p:cNvPr id="11" name="Облако 10">
              <a:extLst>
                <a:ext uri="{FF2B5EF4-FFF2-40B4-BE49-F238E27FC236}">
                  <a16:creationId xmlns:a16="http://schemas.microsoft.com/office/drawing/2014/main" id="{23FFD20B-69AF-4BD3-B94F-87129B0923D0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9AFD270-CC98-4E34-84AA-83C06320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640753" y="1370918"/>
              <a:ext cx="1742564" cy="1451348"/>
            </a:xfrm>
            <a:prstGeom prst="rect">
              <a:avLst/>
            </a:prstGeom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7813414F-B342-4519-A0FD-F2A260C9C9CA}"/>
              </a:ext>
            </a:extLst>
          </p:cNvPr>
          <p:cNvGrpSpPr/>
          <p:nvPr/>
        </p:nvGrpSpPr>
        <p:grpSpPr>
          <a:xfrm>
            <a:off x="9385778" y="1596191"/>
            <a:ext cx="2626321" cy="2041931"/>
            <a:chOff x="4021985" y="1093155"/>
            <a:chExt cx="2626321" cy="2041931"/>
          </a:xfrm>
        </p:grpSpPr>
        <p:sp>
          <p:nvSpPr>
            <p:cNvPr id="14" name="Облако 13">
              <a:extLst>
                <a:ext uri="{FF2B5EF4-FFF2-40B4-BE49-F238E27FC236}">
                  <a16:creationId xmlns:a16="http://schemas.microsoft.com/office/drawing/2014/main" id="{D33A3145-99A3-4BF6-A2B1-080DDF09BDE6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2885C2CD-B199-4423-A83F-437C4B71C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701482" y="1280532"/>
              <a:ext cx="1531330" cy="1541734"/>
            </a:xfrm>
            <a:prstGeom prst="rect">
              <a:avLst/>
            </a:prstGeom>
          </p:spPr>
        </p:pic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BD3DB6A-2749-4827-BB9F-1DF6AF77184D}"/>
              </a:ext>
            </a:extLst>
          </p:cNvPr>
          <p:cNvGrpSpPr/>
          <p:nvPr/>
        </p:nvGrpSpPr>
        <p:grpSpPr>
          <a:xfrm>
            <a:off x="3127539" y="3386418"/>
            <a:ext cx="2626321" cy="2041931"/>
            <a:chOff x="4021985" y="1093155"/>
            <a:chExt cx="2626321" cy="2041931"/>
          </a:xfrm>
        </p:grpSpPr>
        <p:sp>
          <p:nvSpPr>
            <p:cNvPr id="17" name="Облако 16">
              <a:extLst>
                <a:ext uri="{FF2B5EF4-FFF2-40B4-BE49-F238E27FC236}">
                  <a16:creationId xmlns:a16="http://schemas.microsoft.com/office/drawing/2014/main" id="{1BA34984-8479-43F9-BF32-0384376D7D34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71C14B24-F8A9-4E95-8857-A6A85F7ED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3199" y="1226835"/>
              <a:ext cx="1783894" cy="1783894"/>
            </a:xfrm>
            <a:prstGeom prst="rect">
              <a:avLst/>
            </a:prstGeom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84C3A3FF-D42B-4127-9233-6F01150DA87C}"/>
              </a:ext>
            </a:extLst>
          </p:cNvPr>
          <p:cNvGrpSpPr/>
          <p:nvPr/>
        </p:nvGrpSpPr>
        <p:grpSpPr>
          <a:xfrm>
            <a:off x="5721475" y="2829139"/>
            <a:ext cx="2626321" cy="2041931"/>
            <a:chOff x="4021985" y="1093155"/>
            <a:chExt cx="2626321" cy="2041931"/>
          </a:xfrm>
        </p:grpSpPr>
        <p:sp>
          <p:nvSpPr>
            <p:cNvPr id="20" name="Облако 19">
              <a:extLst>
                <a:ext uri="{FF2B5EF4-FFF2-40B4-BE49-F238E27FC236}">
                  <a16:creationId xmlns:a16="http://schemas.microsoft.com/office/drawing/2014/main" id="{03AEBB6B-9349-4D50-AE95-0238DCC024EE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D38FD2A2-1032-4728-A91D-ECA0EEFD2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574018" y="1290689"/>
              <a:ext cx="1427349" cy="1672675"/>
            </a:xfrm>
            <a:prstGeom prst="rect">
              <a:avLst/>
            </a:prstGeom>
          </p:spPr>
        </p:pic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A74A8ED-2539-42C5-8B71-609081FCB460}"/>
              </a:ext>
            </a:extLst>
          </p:cNvPr>
          <p:cNvGrpSpPr/>
          <p:nvPr/>
        </p:nvGrpSpPr>
        <p:grpSpPr>
          <a:xfrm>
            <a:off x="8271325" y="3557756"/>
            <a:ext cx="2626321" cy="2041931"/>
            <a:chOff x="4021985" y="1093155"/>
            <a:chExt cx="2626321" cy="2041931"/>
          </a:xfrm>
        </p:grpSpPr>
        <p:sp>
          <p:nvSpPr>
            <p:cNvPr id="23" name="Облако 22">
              <a:extLst>
                <a:ext uri="{FF2B5EF4-FFF2-40B4-BE49-F238E27FC236}">
                  <a16:creationId xmlns:a16="http://schemas.microsoft.com/office/drawing/2014/main" id="{0E3B1E1C-292B-45D5-849B-1564FA51FBD5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A45C1DA7-42CF-418A-A0B6-2DDC0002B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50422" y="1379446"/>
              <a:ext cx="1882390" cy="1190611"/>
            </a:xfrm>
            <a:prstGeom prst="rect">
              <a:avLst/>
            </a:prstGeom>
          </p:spPr>
        </p:pic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2BA92706-57C8-482C-91F4-D039009B2EE2}"/>
              </a:ext>
            </a:extLst>
          </p:cNvPr>
          <p:cNvGrpSpPr/>
          <p:nvPr/>
        </p:nvGrpSpPr>
        <p:grpSpPr>
          <a:xfrm>
            <a:off x="5469509" y="4790103"/>
            <a:ext cx="2626321" cy="2041931"/>
            <a:chOff x="4021985" y="1093155"/>
            <a:chExt cx="2626321" cy="2041931"/>
          </a:xfrm>
        </p:grpSpPr>
        <p:sp>
          <p:nvSpPr>
            <p:cNvPr id="26" name="Облако 25">
              <a:extLst>
                <a:ext uri="{FF2B5EF4-FFF2-40B4-BE49-F238E27FC236}">
                  <a16:creationId xmlns:a16="http://schemas.microsoft.com/office/drawing/2014/main" id="{C6E01E94-411A-4A16-87E8-88AAC2AA3DDE}"/>
                </a:ext>
              </a:extLst>
            </p:cNvPr>
            <p:cNvSpPr/>
            <p:nvPr/>
          </p:nvSpPr>
          <p:spPr>
            <a:xfrm>
              <a:off x="4021985" y="1093155"/>
              <a:ext cx="2626321" cy="2041931"/>
            </a:xfrm>
            <a:prstGeom prst="cloud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493B6E83-98F5-49CB-A099-5214DC9141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24383" y="1392982"/>
              <a:ext cx="2109366" cy="14439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213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1ACF98-8985-421D-9207-5C9EE6B9E1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265" y="2503920"/>
            <a:ext cx="4582312" cy="4582312"/>
          </a:xfrm>
          <a:prstGeom prst="rect">
            <a:avLst/>
          </a:prstGeom>
        </p:spPr>
      </p:pic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1955214-AC60-49CD-A562-5F1DFB286750}"/>
              </a:ext>
            </a:extLst>
          </p:cNvPr>
          <p:cNvSpPr/>
          <p:nvPr/>
        </p:nvSpPr>
        <p:spPr>
          <a:xfrm>
            <a:off x="3245089" y="123754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Склонение слов</a:t>
            </a:r>
          </a:p>
        </p:txBody>
      </p:sp>
      <p:sp>
        <p:nvSpPr>
          <p:cNvPr id="5" name="Облако 4">
            <a:extLst>
              <a:ext uri="{FF2B5EF4-FFF2-40B4-BE49-F238E27FC236}">
                <a16:creationId xmlns:a16="http://schemas.microsoft.com/office/drawing/2014/main" id="{D6C45794-2127-4E03-8F05-5409A63FEADC}"/>
              </a:ext>
            </a:extLst>
          </p:cNvPr>
          <p:cNvSpPr/>
          <p:nvPr/>
        </p:nvSpPr>
        <p:spPr>
          <a:xfrm rot="21102316">
            <a:off x="1836246" y="3306928"/>
            <a:ext cx="2715699" cy="1959429"/>
          </a:xfrm>
          <a:prstGeom prst="cloud">
            <a:avLst/>
          </a:prstGeom>
          <a:solidFill>
            <a:srgbClr val="C0000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 кого?</a:t>
            </a:r>
          </a:p>
        </p:txBody>
      </p:sp>
      <p:sp>
        <p:nvSpPr>
          <p:cNvPr id="6" name="Облако 5">
            <a:extLst>
              <a:ext uri="{FF2B5EF4-FFF2-40B4-BE49-F238E27FC236}">
                <a16:creationId xmlns:a16="http://schemas.microsoft.com/office/drawing/2014/main" id="{C04E3E4E-1299-4404-9283-F3A9D676EE40}"/>
              </a:ext>
            </a:extLst>
          </p:cNvPr>
          <p:cNvSpPr/>
          <p:nvPr/>
        </p:nvSpPr>
        <p:spPr>
          <a:xfrm>
            <a:off x="3510737" y="1051595"/>
            <a:ext cx="2715699" cy="1959429"/>
          </a:xfrm>
          <a:prstGeom prst="cloud">
            <a:avLst/>
          </a:prstGeom>
          <a:solidFill>
            <a:srgbClr val="C0000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нет чего</a:t>
            </a:r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8" name="Облако 7">
            <a:extLst>
              <a:ext uri="{FF2B5EF4-FFF2-40B4-BE49-F238E27FC236}">
                <a16:creationId xmlns:a16="http://schemas.microsoft.com/office/drawing/2014/main" id="{5C12AC6A-0B47-46DE-8D0C-51F787E0A6AC}"/>
              </a:ext>
            </a:extLst>
          </p:cNvPr>
          <p:cNvSpPr/>
          <p:nvPr/>
        </p:nvSpPr>
        <p:spPr>
          <a:xfrm rot="568340">
            <a:off x="6526265" y="1243101"/>
            <a:ext cx="2715699" cy="1959429"/>
          </a:xfrm>
          <a:prstGeom prst="cloud">
            <a:avLst/>
          </a:prstGeom>
          <a:solidFill>
            <a:srgbClr val="C0000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Что вижу?</a:t>
            </a:r>
          </a:p>
        </p:txBody>
      </p:sp>
      <p:sp>
        <p:nvSpPr>
          <p:cNvPr id="9" name="Облако 8">
            <a:extLst>
              <a:ext uri="{FF2B5EF4-FFF2-40B4-BE49-F238E27FC236}">
                <a16:creationId xmlns:a16="http://schemas.microsoft.com/office/drawing/2014/main" id="{F4B762E2-90B9-46D9-BAD9-4A5D01947716}"/>
              </a:ext>
            </a:extLst>
          </p:cNvPr>
          <p:cNvSpPr/>
          <p:nvPr/>
        </p:nvSpPr>
        <p:spPr>
          <a:xfrm rot="1528012">
            <a:off x="7581880" y="3416441"/>
            <a:ext cx="2715699" cy="1959429"/>
          </a:xfrm>
          <a:prstGeom prst="cloud">
            <a:avLst/>
          </a:prstGeom>
          <a:solidFill>
            <a:srgbClr val="C0000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 ком?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A1ECDE0C-A258-4A01-AE0C-CD7E2EB21E15}"/>
              </a:ext>
            </a:extLst>
          </p:cNvPr>
          <p:cNvGrpSpPr/>
          <p:nvPr/>
        </p:nvGrpSpPr>
        <p:grpSpPr>
          <a:xfrm>
            <a:off x="5283408" y="5215286"/>
            <a:ext cx="1186086" cy="1005268"/>
            <a:chOff x="5139087" y="5409282"/>
            <a:chExt cx="1186086" cy="1005268"/>
          </a:xfrm>
        </p:grpSpPr>
        <p:sp>
          <p:nvSpPr>
            <p:cNvPr id="10" name="Звезда: 5 точек 9">
              <a:extLst>
                <a:ext uri="{FF2B5EF4-FFF2-40B4-BE49-F238E27FC236}">
                  <a16:creationId xmlns:a16="http://schemas.microsoft.com/office/drawing/2014/main" id="{B2E1B473-BF05-4D75-BCF9-FD01A3915327}"/>
                </a:ext>
              </a:extLst>
            </p:cNvPr>
            <p:cNvSpPr/>
            <p:nvPr/>
          </p:nvSpPr>
          <p:spPr>
            <a:xfrm>
              <a:off x="5139087" y="5409282"/>
              <a:ext cx="1186086" cy="1005268"/>
            </a:xfrm>
            <a:prstGeom prst="star5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CE983AE-5046-43D4-A538-6F75D4A83AEE}"/>
                </a:ext>
              </a:extLst>
            </p:cNvPr>
            <p:cNvSpPr txBox="1"/>
            <p:nvPr/>
          </p:nvSpPr>
          <p:spPr>
            <a:xfrm>
              <a:off x="5380342" y="5766763"/>
              <a:ext cx="7721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latin typeface="Comic Sans MS" panose="030F0702030302020204" pitchFamily="66" charset="0"/>
                </a:rPr>
                <a:t>ЖМИ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9ADEC6E6-F62B-4EFD-AB52-D694103430E8}"/>
              </a:ext>
            </a:extLst>
          </p:cNvPr>
          <p:cNvGrpSpPr/>
          <p:nvPr/>
        </p:nvGrpSpPr>
        <p:grpSpPr>
          <a:xfrm>
            <a:off x="210321" y="1087200"/>
            <a:ext cx="1890677" cy="1725672"/>
            <a:chOff x="261257" y="364385"/>
            <a:chExt cx="1890677" cy="1725672"/>
          </a:xfrm>
        </p:grpSpPr>
        <p:sp>
          <p:nvSpPr>
            <p:cNvPr id="13" name="Прямоугольник: скругленные углы 12">
              <a:extLst>
                <a:ext uri="{FF2B5EF4-FFF2-40B4-BE49-F238E27FC236}">
                  <a16:creationId xmlns:a16="http://schemas.microsoft.com/office/drawing/2014/main" id="{04060085-1C4F-4CE8-8B28-58CD89458358}"/>
                </a:ext>
              </a:extLst>
            </p:cNvPr>
            <p:cNvSpPr/>
            <p:nvPr/>
          </p:nvSpPr>
          <p:spPr>
            <a:xfrm>
              <a:off x="261257" y="364385"/>
              <a:ext cx="1890677" cy="172567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BD3981D-0F68-45E1-9928-BD70390E4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40" y="572932"/>
              <a:ext cx="1254907" cy="1254907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CABF452-FF96-4FE3-BC0C-91145EE8F4F2}"/>
              </a:ext>
            </a:extLst>
          </p:cNvPr>
          <p:cNvGrpSpPr/>
          <p:nvPr/>
        </p:nvGrpSpPr>
        <p:grpSpPr>
          <a:xfrm>
            <a:off x="145453" y="3104579"/>
            <a:ext cx="1974280" cy="1725672"/>
            <a:chOff x="177654" y="364385"/>
            <a:chExt cx="1974280" cy="1725672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66F537FD-5D24-4289-B190-95E21F76467B}"/>
                </a:ext>
              </a:extLst>
            </p:cNvPr>
            <p:cNvSpPr/>
            <p:nvPr/>
          </p:nvSpPr>
          <p:spPr>
            <a:xfrm>
              <a:off x="261257" y="364385"/>
              <a:ext cx="1890677" cy="172567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7873429-1E56-4A53-B4F3-8678BE02B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7654" y="494515"/>
              <a:ext cx="1890677" cy="1426227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D1A1D7E9-4CF6-4967-8EFF-4ADD0C4685AC}"/>
              </a:ext>
            </a:extLst>
          </p:cNvPr>
          <p:cNvGrpSpPr/>
          <p:nvPr/>
        </p:nvGrpSpPr>
        <p:grpSpPr>
          <a:xfrm>
            <a:off x="9752087" y="1285352"/>
            <a:ext cx="1890677" cy="1725672"/>
            <a:chOff x="261257" y="364385"/>
            <a:chExt cx="1890677" cy="1725672"/>
          </a:xfrm>
        </p:grpSpPr>
        <p:sp>
          <p:nvSpPr>
            <p:cNvPr id="21" name="Прямоугольник: скругленные углы 20">
              <a:extLst>
                <a:ext uri="{FF2B5EF4-FFF2-40B4-BE49-F238E27FC236}">
                  <a16:creationId xmlns:a16="http://schemas.microsoft.com/office/drawing/2014/main" id="{674354A3-E295-433D-9C2B-17CEC260D0BB}"/>
                </a:ext>
              </a:extLst>
            </p:cNvPr>
            <p:cNvSpPr/>
            <p:nvPr/>
          </p:nvSpPr>
          <p:spPr>
            <a:xfrm>
              <a:off x="261257" y="364385"/>
              <a:ext cx="1890677" cy="172567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793ECA9-07AD-4069-8BA7-D84432783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4691" y="376517"/>
              <a:ext cx="1533805" cy="1544225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C73CD8CE-CD27-4317-B660-33297CA2C0BA}"/>
              </a:ext>
            </a:extLst>
          </p:cNvPr>
          <p:cNvGrpSpPr/>
          <p:nvPr/>
        </p:nvGrpSpPr>
        <p:grpSpPr>
          <a:xfrm>
            <a:off x="9777090" y="3277742"/>
            <a:ext cx="1890677" cy="1725672"/>
            <a:chOff x="261257" y="364385"/>
            <a:chExt cx="1890677" cy="1725672"/>
          </a:xfrm>
        </p:grpSpPr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CBDA0CF7-B1FA-4880-B3D7-4D6CDC3B2E20}"/>
                </a:ext>
              </a:extLst>
            </p:cNvPr>
            <p:cNvSpPr/>
            <p:nvPr/>
          </p:nvSpPr>
          <p:spPr>
            <a:xfrm>
              <a:off x="261257" y="364385"/>
              <a:ext cx="1890677" cy="1725672"/>
            </a:xfrm>
            <a:prstGeom prst="roundRect">
              <a:avLst/>
            </a:prstGeom>
            <a:ln>
              <a:solidFill>
                <a:schemeClr val="tx1"/>
              </a:solidFill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9403C8EB-6F12-4B32-BE7C-418FE0D4386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0279" y="618201"/>
              <a:ext cx="1765455" cy="1047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71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EAED61AC-F79A-48E9-B2ED-625500311710}"/>
              </a:ext>
            </a:extLst>
          </p:cNvPr>
          <p:cNvSpPr/>
          <p:nvPr/>
        </p:nvSpPr>
        <p:spPr>
          <a:xfrm>
            <a:off x="348343" y="1526292"/>
            <a:ext cx="3426135" cy="259194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Гав-гав, помоги найти слова которые заканчиваются на: А,Ж,П.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D86FB4E-2473-42D2-9B4C-46CB2032942A}"/>
              </a:ext>
            </a:extLst>
          </p:cNvPr>
          <p:cNvSpPr/>
          <p:nvPr/>
        </p:nvSpPr>
        <p:spPr>
          <a:xfrm>
            <a:off x="3245089" y="123754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«Какое слово заканчивается на…?»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479EE8-D6A0-4668-9075-304DF29AA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334" y="3292669"/>
            <a:ext cx="3724936" cy="3724936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FFFBDF43-AEF5-45AA-9C12-B0F4D9B6D5C0}"/>
              </a:ext>
            </a:extLst>
          </p:cNvPr>
          <p:cNvGrpSpPr/>
          <p:nvPr/>
        </p:nvGrpSpPr>
        <p:grpSpPr>
          <a:xfrm>
            <a:off x="4279992" y="1340286"/>
            <a:ext cx="1986929" cy="1553792"/>
            <a:chOff x="3905107" y="1127531"/>
            <a:chExt cx="1986929" cy="1553792"/>
          </a:xfrm>
        </p:grpSpPr>
        <p:sp>
          <p:nvSpPr>
            <p:cNvPr id="7" name="Блок-схема: документ 6">
              <a:extLst>
                <a:ext uri="{FF2B5EF4-FFF2-40B4-BE49-F238E27FC236}">
                  <a16:creationId xmlns:a16="http://schemas.microsoft.com/office/drawing/2014/main" id="{3823BE7D-D266-4ED5-B08D-55A884EC45AD}"/>
                </a:ext>
              </a:extLst>
            </p:cNvPr>
            <p:cNvSpPr/>
            <p:nvPr/>
          </p:nvSpPr>
          <p:spPr>
            <a:xfrm>
              <a:off x="3905107" y="1127531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C793F655-6AA8-4B65-94C2-74589CE10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43942" y="1145471"/>
              <a:ext cx="1709258" cy="113859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1C0F9493-ED9F-4F36-BA30-B1638357C816}"/>
              </a:ext>
            </a:extLst>
          </p:cNvPr>
          <p:cNvGrpSpPr/>
          <p:nvPr/>
        </p:nvGrpSpPr>
        <p:grpSpPr>
          <a:xfrm>
            <a:off x="9320459" y="2624282"/>
            <a:ext cx="1986929" cy="1553792"/>
            <a:chOff x="6096000" y="976277"/>
            <a:chExt cx="1986929" cy="1553792"/>
          </a:xfrm>
        </p:grpSpPr>
        <p:sp>
          <p:nvSpPr>
            <p:cNvPr id="12" name="Блок-схема: документ 11">
              <a:extLst>
                <a:ext uri="{FF2B5EF4-FFF2-40B4-BE49-F238E27FC236}">
                  <a16:creationId xmlns:a16="http://schemas.microsoft.com/office/drawing/2014/main" id="{6EC0DDE5-083E-4D6E-A688-AC336705E7BD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D6980C6D-7E55-4FC3-A565-C81D0F163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0751" y="994217"/>
              <a:ext cx="1539674" cy="1282364"/>
            </a:xfrm>
            <a:prstGeom prst="rect">
              <a:avLst/>
            </a:prstGeom>
          </p:spPr>
        </p:pic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1D6D0738-6C82-4565-AB43-56C85BDF356C}"/>
              </a:ext>
            </a:extLst>
          </p:cNvPr>
          <p:cNvGrpSpPr/>
          <p:nvPr/>
        </p:nvGrpSpPr>
        <p:grpSpPr>
          <a:xfrm>
            <a:off x="8497913" y="4740407"/>
            <a:ext cx="1986929" cy="1553792"/>
            <a:chOff x="6096000" y="976277"/>
            <a:chExt cx="1986929" cy="1553792"/>
          </a:xfrm>
        </p:grpSpPr>
        <p:sp>
          <p:nvSpPr>
            <p:cNvPr id="21" name="Блок-схема: документ 20">
              <a:extLst>
                <a:ext uri="{FF2B5EF4-FFF2-40B4-BE49-F238E27FC236}">
                  <a16:creationId xmlns:a16="http://schemas.microsoft.com/office/drawing/2014/main" id="{FC495F2D-0574-49DF-B074-36F72ADE3723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2C4913DF-B857-4903-BE5B-0302E36529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59022" y="1156389"/>
              <a:ext cx="1731403" cy="1077317"/>
            </a:xfrm>
            <a:prstGeom prst="rect">
              <a:avLst/>
            </a:prstGeom>
          </p:spPr>
        </p:pic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D651B199-3FFB-4628-8734-E86B13B26FF5}"/>
              </a:ext>
            </a:extLst>
          </p:cNvPr>
          <p:cNvGrpSpPr/>
          <p:nvPr/>
        </p:nvGrpSpPr>
        <p:grpSpPr>
          <a:xfrm>
            <a:off x="3850106" y="2991853"/>
            <a:ext cx="1986929" cy="1553792"/>
            <a:chOff x="6096000" y="976277"/>
            <a:chExt cx="1986929" cy="1553792"/>
          </a:xfrm>
        </p:grpSpPr>
        <p:sp>
          <p:nvSpPr>
            <p:cNvPr id="24" name="Блок-схема: документ 23">
              <a:extLst>
                <a:ext uri="{FF2B5EF4-FFF2-40B4-BE49-F238E27FC236}">
                  <a16:creationId xmlns:a16="http://schemas.microsoft.com/office/drawing/2014/main" id="{D1CD617D-806D-42CA-B97E-90E39C4D0702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38B838F-1AB6-453B-AFC5-2C87AE9D7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59022" y="1262197"/>
              <a:ext cx="1731403" cy="865701"/>
            </a:xfrm>
            <a:prstGeom prst="rect">
              <a:avLst/>
            </a:prstGeom>
          </p:spPr>
        </p:pic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B04539AE-DA0A-4B4F-9E50-03A8721C4657}"/>
              </a:ext>
            </a:extLst>
          </p:cNvPr>
          <p:cNvGrpSpPr/>
          <p:nvPr/>
        </p:nvGrpSpPr>
        <p:grpSpPr>
          <a:xfrm>
            <a:off x="7173689" y="1045629"/>
            <a:ext cx="2224121" cy="1553792"/>
            <a:chOff x="5922608" y="976277"/>
            <a:chExt cx="2224121" cy="1553792"/>
          </a:xfrm>
        </p:grpSpPr>
        <p:sp>
          <p:nvSpPr>
            <p:cNvPr id="27" name="Блок-схема: документ 26">
              <a:extLst>
                <a:ext uri="{FF2B5EF4-FFF2-40B4-BE49-F238E27FC236}">
                  <a16:creationId xmlns:a16="http://schemas.microsoft.com/office/drawing/2014/main" id="{3666065C-9E75-4914-A585-585BDF86A1A9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B079CCD7-1E6E-4B93-80DD-FAEF5E8AA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922608" y="976277"/>
              <a:ext cx="2224121" cy="1450514"/>
            </a:xfrm>
            <a:prstGeom prst="rect">
              <a:avLst/>
            </a:prstGeom>
          </p:spPr>
        </p:pic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D7BC92-A0DF-469B-A857-FE784584B4A1}"/>
              </a:ext>
            </a:extLst>
          </p:cNvPr>
          <p:cNvGrpSpPr/>
          <p:nvPr/>
        </p:nvGrpSpPr>
        <p:grpSpPr>
          <a:xfrm>
            <a:off x="4896463" y="4787405"/>
            <a:ext cx="1986929" cy="1645598"/>
            <a:chOff x="6096000" y="884471"/>
            <a:chExt cx="1986929" cy="1645598"/>
          </a:xfrm>
        </p:grpSpPr>
        <p:sp>
          <p:nvSpPr>
            <p:cNvPr id="30" name="Блок-схема: документ 29">
              <a:extLst>
                <a:ext uri="{FF2B5EF4-FFF2-40B4-BE49-F238E27FC236}">
                  <a16:creationId xmlns:a16="http://schemas.microsoft.com/office/drawing/2014/main" id="{27C00504-E4AF-4263-9C72-4700FD8CE7E8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3B7E57F3-2406-47E0-86DF-696227517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14860" y="884471"/>
              <a:ext cx="1332640" cy="1603514"/>
            </a:xfrm>
            <a:prstGeom prst="rect">
              <a:avLst/>
            </a:prstGeom>
          </p:spPr>
        </p:pic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83AB5625-557B-4412-B6A8-F3027D7CBB3F}"/>
              </a:ext>
            </a:extLst>
          </p:cNvPr>
          <p:cNvGrpSpPr/>
          <p:nvPr/>
        </p:nvGrpSpPr>
        <p:grpSpPr>
          <a:xfrm>
            <a:off x="6683256" y="2817394"/>
            <a:ext cx="1986929" cy="1553792"/>
            <a:chOff x="6096000" y="976277"/>
            <a:chExt cx="1986929" cy="1553792"/>
          </a:xfrm>
        </p:grpSpPr>
        <p:sp>
          <p:nvSpPr>
            <p:cNvPr id="33" name="Блок-схема: документ 32">
              <a:extLst>
                <a:ext uri="{FF2B5EF4-FFF2-40B4-BE49-F238E27FC236}">
                  <a16:creationId xmlns:a16="http://schemas.microsoft.com/office/drawing/2014/main" id="{292D65D3-1075-4687-8313-2EA94185ADC7}"/>
                </a:ext>
              </a:extLst>
            </p:cNvPr>
            <p:cNvSpPr/>
            <p:nvPr/>
          </p:nvSpPr>
          <p:spPr>
            <a:xfrm>
              <a:off x="6096000" y="976277"/>
              <a:ext cx="1986929" cy="1553792"/>
            </a:xfrm>
            <a:prstGeom prst="flowChartDocumen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>
              <a:extLst>
                <a:ext uri="{FF2B5EF4-FFF2-40B4-BE49-F238E27FC236}">
                  <a16:creationId xmlns:a16="http://schemas.microsoft.com/office/drawing/2014/main" id="{0FE0C15B-1B12-42B3-A7B9-34A6A2E5F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83383" y="1150737"/>
              <a:ext cx="1890952" cy="1223364"/>
            </a:xfrm>
            <a:prstGeom prst="rect">
              <a:avLst/>
            </a:prstGeom>
          </p:spPr>
        </p:pic>
      </p:grpSp>
      <p:pic>
        <p:nvPicPr>
          <p:cNvPr id="36" name="Рисунок 35" descr="Лампочка и шестеренка со сплошной заливкой">
            <a:extLst>
              <a:ext uri="{FF2B5EF4-FFF2-40B4-BE49-F238E27FC236}">
                <a16:creationId xmlns:a16="http://schemas.microsoft.com/office/drawing/2014/main" id="{939A5CBF-0921-4484-A507-6418DACD359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01" y="0"/>
            <a:ext cx="869323" cy="869323"/>
          </a:xfrm>
          <a:prstGeom prst="rect">
            <a:avLst/>
          </a:prstGeom>
        </p:spPr>
      </p:pic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B9337C3C-7195-46BD-8DF3-C9D5459E72A1}"/>
              </a:ext>
            </a:extLst>
          </p:cNvPr>
          <p:cNvSpPr/>
          <p:nvPr/>
        </p:nvSpPr>
        <p:spPr>
          <a:xfrm>
            <a:off x="711298" y="34174"/>
            <a:ext cx="4933234" cy="667096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Заря, печка, утка, ёж, нож, укроп, суп.</a:t>
            </a:r>
          </a:p>
        </p:txBody>
      </p:sp>
    </p:spTree>
    <p:extLst>
      <p:ext uri="{BB962C8B-B14F-4D97-AF65-F5344CB8AC3E}">
        <p14:creationId xmlns:p14="http://schemas.microsoft.com/office/powerpoint/2010/main" val="327035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3656F578-638F-468F-92F6-CF1EF6B7CB13}"/>
              </a:ext>
            </a:extLst>
          </p:cNvPr>
          <p:cNvSpPr/>
          <p:nvPr/>
        </p:nvSpPr>
        <p:spPr>
          <a:xfrm>
            <a:off x="5244622" y="701269"/>
            <a:ext cx="3934899" cy="2827723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Гав-гав, я нашел книгу, но мне кажется тут пропущенные буквы, давай вставим и прочитаем.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712727-A9A5-41FC-B03C-9A17ED654C2D}"/>
              </a:ext>
            </a:extLst>
          </p:cNvPr>
          <p:cNvSpPr/>
          <p:nvPr/>
        </p:nvSpPr>
        <p:spPr>
          <a:xfrm>
            <a:off x="3245089" y="123754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«Вставь пропущенную букву»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AEF75E-D489-4E8A-9C2B-9F79976C4E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6492" y="2200060"/>
            <a:ext cx="4829819" cy="4829819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90C4600F-9608-4BBA-9DBB-613490E0CEC6}"/>
              </a:ext>
            </a:extLst>
          </p:cNvPr>
          <p:cNvGrpSpPr/>
          <p:nvPr/>
        </p:nvGrpSpPr>
        <p:grpSpPr>
          <a:xfrm>
            <a:off x="5682475" y="5021037"/>
            <a:ext cx="1703901" cy="1703901"/>
            <a:chOff x="5682475" y="5021037"/>
            <a:chExt cx="1703901" cy="1703901"/>
          </a:xfrm>
        </p:grpSpPr>
        <p:pic>
          <p:nvPicPr>
            <p:cNvPr id="7" name="Рисунок 6" descr="Закрытая книга со сплошной заливкой">
              <a:extLst>
                <a:ext uri="{FF2B5EF4-FFF2-40B4-BE49-F238E27FC236}">
                  <a16:creationId xmlns:a16="http://schemas.microsoft.com/office/drawing/2014/main" id="{5F8AA4E8-E3BB-48D4-B7F1-2DD30D2CF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880640">
              <a:off x="5682475" y="5021037"/>
              <a:ext cx="1703901" cy="17039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B84B417-F642-4FCE-97B1-6265E388D133}"/>
                </a:ext>
              </a:extLst>
            </p:cNvPr>
            <p:cNvSpPr txBox="1"/>
            <p:nvPr/>
          </p:nvSpPr>
          <p:spPr>
            <a:xfrm rot="940015">
              <a:off x="6127926" y="5955859"/>
              <a:ext cx="10312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ЖМИ</a:t>
              </a:r>
              <a:endPara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E8641E7-0BB0-4CA5-AA80-5108FBB62FB5}"/>
              </a:ext>
            </a:extLst>
          </p:cNvPr>
          <p:cNvGrpSpPr/>
          <p:nvPr/>
        </p:nvGrpSpPr>
        <p:grpSpPr>
          <a:xfrm>
            <a:off x="508491" y="0"/>
            <a:ext cx="10881120" cy="7268588"/>
            <a:chOff x="508491" y="0"/>
            <a:chExt cx="10881120" cy="7268588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ECDA242B-02D3-491A-B6C6-A6F5243A4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491" y="0"/>
              <a:ext cx="10881120" cy="7268588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B8E112D-F22D-4C1E-B8E0-AC102FF72FA0}"/>
                </a:ext>
              </a:extLst>
            </p:cNvPr>
            <p:cNvSpPr txBox="1"/>
            <p:nvPr/>
          </p:nvSpPr>
          <p:spPr>
            <a:xfrm>
              <a:off x="1865468" y="656954"/>
              <a:ext cx="388448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latin typeface="Comic Sans MS" panose="030F0702030302020204" pitchFamily="66" charset="0"/>
                </a:rPr>
                <a:t>ДЕ…ЕВО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8B81998-755C-4099-8880-485C09C5699A}"/>
                </a:ext>
              </a:extLst>
            </p:cNvPr>
            <p:cNvSpPr txBox="1"/>
            <p:nvPr/>
          </p:nvSpPr>
          <p:spPr>
            <a:xfrm>
              <a:off x="2370794" y="1821848"/>
              <a:ext cx="28738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latin typeface="Comic Sans MS" panose="030F0702030302020204" pitchFamily="66" charset="0"/>
                </a:rPr>
                <a:t>КО…ЕНЬ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924098-3BDE-4325-BDAE-F82845B18802}"/>
                </a:ext>
              </a:extLst>
            </p:cNvPr>
            <p:cNvSpPr txBox="1"/>
            <p:nvPr/>
          </p:nvSpPr>
          <p:spPr>
            <a:xfrm>
              <a:off x="2334399" y="3031057"/>
              <a:ext cx="309956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ВА…ЕНЬЕ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E04E812-6848-4F0D-A2AC-071827401DC2}"/>
                </a:ext>
              </a:extLst>
            </p:cNvPr>
            <p:cNvSpPr txBox="1"/>
            <p:nvPr/>
          </p:nvSpPr>
          <p:spPr>
            <a:xfrm>
              <a:off x="2334399" y="4178710"/>
              <a:ext cx="277700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dirty="0">
                  <a:latin typeface="Comic Sans MS" panose="030F0702030302020204" pitchFamily="66" charset="0"/>
                </a:rPr>
                <a:t>ДВЕ…Ь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8B9622B-F3F5-481A-9204-CF19AD20A7F5}"/>
                </a:ext>
              </a:extLst>
            </p:cNvPr>
            <p:cNvSpPr txBox="1"/>
            <p:nvPr/>
          </p:nvSpPr>
          <p:spPr>
            <a:xfrm>
              <a:off x="6407675" y="797522"/>
              <a:ext cx="338259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…ЮКЗАК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38B4226-F539-4031-AF0C-D251F10BC3B5}"/>
                </a:ext>
              </a:extLst>
            </p:cNvPr>
            <p:cNvSpPr txBox="1"/>
            <p:nvPr/>
          </p:nvSpPr>
          <p:spPr>
            <a:xfrm>
              <a:off x="6621680" y="1801625"/>
              <a:ext cx="28738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…ЫБА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994E017-2722-4F69-AAC2-E4AAEB9243A8}"/>
                </a:ext>
              </a:extLst>
            </p:cNvPr>
            <p:cNvSpPr txBox="1"/>
            <p:nvPr/>
          </p:nvSpPr>
          <p:spPr>
            <a:xfrm>
              <a:off x="6407675" y="3011333"/>
              <a:ext cx="325584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МО…Е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8EF74F-17CD-4A9B-9655-B81527EA7488}"/>
                </a:ext>
              </a:extLst>
            </p:cNvPr>
            <p:cNvSpPr txBox="1"/>
            <p:nvPr/>
          </p:nvSpPr>
          <p:spPr>
            <a:xfrm>
              <a:off x="6531429" y="4178711"/>
              <a:ext cx="332617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…ИС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8366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6E8B5AF6-A0DE-4576-83DC-3632B9878D13}"/>
              </a:ext>
            </a:extLst>
          </p:cNvPr>
          <p:cNvSpPr/>
          <p:nvPr/>
        </p:nvSpPr>
        <p:spPr>
          <a:xfrm>
            <a:off x="-62649" y="1544830"/>
            <a:ext cx="3426135" cy="259194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Гав-гав, давай разомнем пальчики.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97323296-11A1-4922-893D-9F779933A3AE}"/>
              </a:ext>
            </a:extLst>
          </p:cNvPr>
          <p:cNvSpPr/>
          <p:nvPr/>
        </p:nvSpPr>
        <p:spPr>
          <a:xfrm>
            <a:off x="3245089" y="123754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Нейроупражнение</a:t>
            </a:r>
            <a:r>
              <a:rPr lang="ru-RU" sz="2400" dirty="0"/>
              <a:t> </a:t>
            </a:r>
            <a:endParaRPr lang="ru-RU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901E42-33F2-44EA-8F6E-8739410B7B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593" y="2963206"/>
            <a:ext cx="4068024" cy="4068024"/>
          </a:xfrm>
          <a:prstGeom prst="rect">
            <a:avLst/>
          </a:prstGeom>
        </p:spPr>
      </p:pic>
      <p:pic>
        <p:nvPicPr>
          <p:cNvPr id="6" name="Мимическая гимнастика Эмодзи, танец эмоций, мимики и жестов (Повторяй за эмоджи смайликами)">
            <a:hlinkClick r:id="" action="ppaction://media"/>
            <a:extLst>
              <a:ext uri="{FF2B5EF4-FFF2-40B4-BE49-F238E27FC236}">
                <a16:creationId xmlns:a16="http://schemas.microsoft.com/office/drawing/2014/main" id="{BE123B47-5037-44E2-AD9B-C9ACDC54415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036" end="16344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59459" y="1193111"/>
            <a:ext cx="8628361" cy="495936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97050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0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DB1CC3D1-3105-4C53-8A7C-1766722A7E97}"/>
              </a:ext>
            </a:extLst>
          </p:cNvPr>
          <p:cNvSpPr/>
          <p:nvPr/>
        </p:nvSpPr>
        <p:spPr>
          <a:xfrm>
            <a:off x="196420" y="1275346"/>
            <a:ext cx="3426135" cy="2591947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FFFF00"/>
                </a:solidFill>
                <a:latin typeface="Comic Sans MS" panose="030F0702030302020204" pitchFamily="66" charset="0"/>
              </a:rPr>
              <a:t>Давай по картинкам составим предложение.</a:t>
            </a:r>
          </a:p>
        </p:txBody>
      </p:sp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5D0AE6-5488-41CA-ADF3-870F2AD0A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3534" y="5864535"/>
            <a:ext cx="1048466" cy="1048466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58B180A-84CE-4517-AE75-701880F9D937}"/>
              </a:ext>
            </a:extLst>
          </p:cNvPr>
          <p:cNvSpPr/>
          <p:nvPr/>
        </p:nvSpPr>
        <p:spPr>
          <a:xfrm>
            <a:off x="3245089" y="123754"/>
            <a:ext cx="5809534" cy="577515"/>
          </a:xfrm>
          <a:prstGeom prst="roundRec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Составь предложение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3337B2E-1915-4058-8FCC-749AAD78E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3593" y="2963206"/>
            <a:ext cx="4068024" cy="4068024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2BEBDA4F-C70C-4FB5-945F-8E7668285765}"/>
              </a:ext>
            </a:extLst>
          </p:cNvPr>
          <p:cNvGrpSpPr/>
          <p:nvPr/>
        </p:nvGrpSpPr>
        <p:grpSpPr>
          <a:xfrm>
            <a:off x="4475077" y="1275346"/>
            <a:ext cx="5913331" cy="1304567"/>
            <a:chOff x="3684431" y="1416288"/>
            <a:chExt cx="5913331" cy="1304567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7F6B79F9-B4F7-49DA-B113-BF5AE215C027}"/>
                </a:ext>
              </a:extLst>
            </p:cNvPr>
            <p:cNvSpPr/>
            <p:nvPr/>
          </p:nvSpPr>
          <p:spPr>
            <a:xfrm>
              <a:off x="3684431" y="1416288"/>
              <a:ext cx="5913331" cy="1304567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ADFE0A41-0083-43CB-B410-DB0A4802BD2E}"/>
                </a:ext>
              </a:extLst>
            </p:cNvPr>
            <p:cNvGrpSpPr/>
            <p:nvPr/>
          </p:nvGrpSpPr>
          <p:grpSpPr>
            <a:xfrm>
              <a:off x="3925732" y="1464415"/>
              <a:ext cx="763146" cy="1120656"/>
              <a:chOff x="3925732" y="1106906"/>
              <a:chExt cx="948776" cy="1478165"/>
            </a:xfrm>
          </p:grpSpPr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3506015E-6E26-4CAA-A1D6-EE5BEC6E2529}"/>
                  </a:ext>
                </a:extLst>
              </p:cNvPr>
              <p:cNvSpPr/>
              <p:nvPr/>
            </p:nvSpPr>
            <p:spPr>
              <a:xfrm>
                <a:off x="3925732" y="1821925"/>
                <a:ext cx="948776" cy="763146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Блок-схема: узел 7">
                <a:extLst>
                  <a:ext uri="{FF2B5EF4-FFF2-40B4-BE49-F238E27FC236}">
                    <a16:creationId xmlns:a16="http://schemas.microsoft.com/office/drawing/2014/main" id="{A8074B51-D795-4176-9DA6-ECCF13F54C54}"/>
                  </a:ext>
                </a:extLst>
              </p:cNvPr>
              <p:cNvSpPr/>
              <p:nvPr/>
            </p:nvSpPr>
            <p:spPr>
              <a:xfrm>
                <a:off x="4039172" y="1106906"/>
                <a:ext cx="677207" cy="728772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10" name="Стрелка: вправо 9">
              <a:extLst>
                <a:ext uri="{FF2B5EF4-FFF2-40B4-BE49-F238E27FC236}">
                  <a16:creationId xmlns:a16="http://schemas.microsoft.com/office/drawing/2014/main" id="{47F3B429-C7D7-48E0-A958-E7120022321F}"/>
                </a:ext>
              </a:extLst>
            </p:cNvPr>
            <p:cNvSpPr/>
            <p:nvPr/>
          </p:nvSpPr>
          <p:spPr>
            <a:xfrm>
              <a:off x="4917098" y="2068571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EACC3938-39DA-429A-A98C-EAAA7FACB6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288" y="1448496"/>
              <a:ext cx="1716648" cy="1260020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8FF1E2C-9A8F-4592-B1AB-B59E48B7A4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4731" y="1416288"/>
              <a:ext cx="1615286" cy="1292228"/>
            </a:xfrm>
            <a:prstGeom prst="rect">
              <a:avLst/>
            </a:prstGeom>
          </p:spPr>
        </p:pic>
        <p:sp>
          <p:nvSpPr>
            <p:cNvPr id="15" name="Стрелка: вправо 14">
              <a:extLst>
                <a:ext uri="{FF2B5EF4-FFF2-40B4-BE49-F238E27FC236}">
                  <a16:creationId xmlns:a16="http://schemas.microsoft.com/office/drawing/2014/main" id="{F1BFBAD3-7E2B-4FA3-9E17-01F864ED63CC}"/>
                </a:ext>
              </a:extLst>
            </p:cNvPr>
            <p:cNvSpPr/>
            <p:nvPr/>
          </p:nvSpPr>
          <p:spPr>
            <a:xfrm>
              <a:off x="7007532" y="2020778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A03B694-C5EA-4FDE-B92D-61F31D7AE963}"/>
              </a:ext>
            </a:extLst>
          </p:cNvPr>
          <p:cNvGrpSpPr/>
          <p:nvPr/>
        </p:nvGrpSpPr>
        <p:grpSpPr>
          <a:xfrm>
            <a:off x="4475077" y="2963206"/>
            <a:ext cx="5913331" cy="1304567"/>
            <a:chOff x="3684431" y="1416288"/>
            <a:chExt cx="5913331" cy="1304567"/>
          </a:xfrm>
        </p:grpSpPr>
        <p:sp>
          <p:nvSpPr>
            <p:cNvPr id="22" name="Прямоугольник: скругленные углы 21">
              <a:extLst>
                <a:ext uri="{FF2B5EF4-FFF2-40B4-BE49-F238E27FC236}">
                  <a16:creationId xmlns:a16="http://schemas.microsoft.com/office/drawing/2014/main" id="{6EC32ADB-B3CF-420D-AE3C-D7016759EB6B}"/>
                </a:ext>
              </a:extLst>
            </p:cNvPr>
            <p:cNvSpPr/>
            <p:nvPr/>
          </p:nvSpPr>
          <p:spPr>
            <a:xfrm>
              <a:off x="3684431" y="1416288"/>
              <a:ext cx="5913331" cy="1304567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398DA7BB-C03C-45BC-9474-7D716CBDB572}"/>
                </a:ext>
              </a:extLst>
            </p:cNvPr>
            <p:cNvGrpSpPr/>
            <p:nvPr/>
          </p:nvGrpSpPr>
          <p:grpSpPr>
            <a:xfrm>
              <a:off x="3930912" y="1867806"/>
              <a:ext cx="763146" cy="578573"/>
              <a:chOff x="3932172" y="1638983"/>
              <a:chExt cx="948776" cy="763147"/>
            </a:xfrm>
          </p:grpSpPr>
          <p:sp>
            <p:nvSpPr>
              <p:cNvPr id="28" name="Прямоугольник 27">
                <a:extLst>
                  <a:ext uri="{FF2B5EF4-FFF2-40B4-BE49-F238E27FC236}">
                    <a16:creationId xmlns:a16="http://schemas.microsoft.com/office/drawing/2014/main" id="{6315510B-43E7-46BC-9C1C-677B1E91C3AC}"/>
                  </a:ext>
                </a:extLst>
              </p:cNvPr>
              <p:cNvSpPr/>
              <p:nvPr/>
            </p:nvSpPr>
            <p:spPr>
              <a:xfrm>
                <a:off x="3932172" y="1638983"/>
                <a:ext cx="948776" cy="763147"/>
              </a:xfrm>
              <a:prstGeom prst="rect">
                <a:avLst/>
              </a:prstGeom>
              <a:solidFill>
                <a:srgbClr val="7030A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  <a:reflection blurRad="6350" stA="52000" endA="300" endPos="35000" dir="5400000" sy="-100000" algn="bl" rotWithShape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Блок-схема: узел 28">
                <a:extLst>
                  <a:ext uri="{FF2B5EF4-FFF2-40B4-BE49-F238E27FC236}">
                    <a16:creationId xmlns:a16="http://schemas.microsoft.com/office/drawing/2014/main" id="{F1B3C3F2-0374-4775-8534-EB8A3432B333}"/>
                  </a:ext>
                </a:extLst>
              </p:cNvPr>
              <p:cNvSpPr/>
              <p:nvPr/>
            </p:nvSpPr>
            <p:spPr>
              <a:xfrm>
                <a:off x="4101172" y="1659756"/>
                <a:ext cx="677207" cy="728771"/>
              </a:xfrm>
              <a:prstGeom prst="flowChartConnector">
                <a:avLst/>
              </a:prstGeom>
              <a:solidFill>
                <a:srgbClr val="FF000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4" name="Стрелка: вправо 23">
              <a:extLst>
                <a:ext uri="{FF2B5EF4-FFF2-40B4-BE49-F238E27FC236}">
                  <a16:creationId xmlns:a16="http://schemas.microsoft.com/office/drawing/2014/main" id="{B7662BAE-559F-4FD7-9EF3-6B860039834D}"/>
                </a:ext>
              </a:extLst>
            </p:cNvPr>
            <p:cNvSpPr/>
            <p:nvPr/>
          </p:nvSpPr>
          <p:spPr>
            <a:xfrm>
              <a:off x="4917098" y="2068571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0C280E64-5F75-4935-A353-DC8077B850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1602" y="1448496"/>
              <a:ext cx="1260020" cy="1260020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7B9FD41-D5CB-4F5D-A3CE-11778B7F0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611023" y="1416288"/>
              <a:ext cx="1102701" cy="1292228"/>
            </a:xfrm>
            <a:prstGeom prst="rect">
              <a:avLst/>
            </a:prstGeom>
          </p:spPr>
        </p:pic>
        <p:sp>
          <p:nvSpPr>
            <p:cNvPr id="27" name="Стрелка: вправо 26">
              <a:extLst>
                <a:ext uri="{FF2B5EF4-FFF2-40B4-BE49-F238E27FC236}">
                  <a16:creationId xmlns:a16="http://schemas.microsoft.com/office/drawing/2014/main" id="{392ABAC9-640B-4CF4-BC0C-546B4C58A1E9}"/>
                </a:ext>
              </a:extLst>
            </p:cNvPr>
            <p:cNvSpPr/>
            <p:nvPr/>
          </p:nvSpPr>
          <p:spPr>
            <a:xfrm>
              <a:off x="7007532" y="2020778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7B17422C-4E67-4485-8FDA-18B4454B4200}"/>
              </a:ext>
            </a:extLst>
          </p:cNvPr>
          <p:cNvGrpSpPr/>
          <p:nvPr/>
        </p:nvGrpSpPr>
        <p:grpSpPr>
          <a:xfrm>
            <a:off x="4475077" y="4843717"/>
            <a:ext cx="5913331" cy="1304567"/>
            <a:chOff x="3684431" y="1416288"/>
            <a:chExt cx="5913331" cy="1304567"/>
          </a:xfrm>
        </p:grpSpPr>
        <p:sp>
          <p:nvSpPr>
            <p:cNvPr id="40" name="Прямоугольник: скругленные углы 39">
              <a:extLst>
                <a:ext uri="{FF2B5EF4-FFF2-40B4-BE49-F238E27FC236}">
                  <a16:creationId xmlns:a16="http://schemas.microsoft.com/office/drawing/2014/main" id="{66E09838-23F8-440B-B7A2-D89973920269}"/>
                </a:ext>
              </a:extLst>
            </p:cNvPr>
            <p:cNvSpPr/>
            <p:nvPr/>
          </p:nvSpPr>
          <p:spPr>
            <a:xfrm>
              <a:off x="3684431" y="1416288"/>
              <a:ext cx="5913331" cy="1304567"/>
            </a:xfrm>
            <a:prstGeom prst="roundRect">
              <a:avLst/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Стрелка: вправо 41">
              <a:extLst>
                <a:ext uri="{FF2B5EF4-FFF2-40B4-BE49-F238E27FC236}">
                  <a16:creationId xmlns:a16="http://schemas.microsoft.com/office/drawing/2014/main" id="{7B21A5CC-C1F6-42DF-9B48-F5F4E1C773E4}"/>
                </a:ext>
              </a:extLst>
            </p:cNvPr>
            <p:cNvSpPr/>
            <p:nvPr/>
          </p:nvSpPr>
          <p:spPr>
            <a:xfrm>
              <a:off x="4917098" y="2068571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83791092-2C69-4658-8C4A-268DD02E9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35853" y="1448496"/>
              <a:ext cx="1251517" cy="1260020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E199FC8E-7B23-42E7-AD98-02C80F754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72820" y="1428627"/>
              <a:ext cx="1534712" cy="1292228"/>
            </a:xfrm>
            <a:prstGeom prst="rect">
              <a:avLst/>
            </a:prstGeom>
          </p:spPr>
        </p:pic>
        <p:sp>
          <p:nvSpPr>
            <p:cNvPr id="45" name="Стрелка: вправо 44">
              <a:extLst>
                <a:ext uri="{FF2B5EF4-FFF2-40B4-BE49-F238E27FC236}">
                  <a16:creationId xmlns:a16="http://schemas.microsoft.com/office/drawing/2014/main" id="{9FA91F43-DC29-478E-A0F4-A7FBC04E984C}"/>
                </a:ext>
              </a:extLst>
            </p:cNvPr>
            <p:cNvSpPr/>
            <p:nvPr/>
          </p:nvSpPr>
          <p:spPr>
            <a:xfrm>
              <a:off x="7007532" y="2020778"/>
              <a:ext cx="371260" cy="275007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5DA0B9D-E93B-4B91-A6DD-331A66E961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79" y="4853591"/>
            <a:ext cx="1232667" cy="123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680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B5470166-051F-426C-BE6C-AA27242617D0}"/>
              </a:ext>
            </a:extLst>
          </p:cNvPr>
          <p:cNvSpPr/>
          <p:nvPr/>
        </p:nvSpPr>
        <p:spPr>
          <a:xfrm>
            <a:off x="5629401" y="0"/>
            <a:ext cx="4354955" cy="3145398"/>
          </a:xfrm>
          <a:prstGeom prst="cloudCallout">
            <a:avLst/>
          </a:prstGeom>
          <a:solidFill>
            <a:schemeClr val="accent6">
              <a:alpha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«Ты сегодня молодец! Какой звук мы тренировали? Где он встречается?»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B1DEB2-35D7-4569-87E1-31955B9CEF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819" y="1629420"/>
            <a:ext cx="5388060" cy="538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711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188</Words>
  <Application>Microsoft Office PowerPoint</Application>
  <PresentationFormat>Широкоэкранный</PresentationFormat>
  <Paragraphs>43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11</cp:revision>
  <dcterms:created xsi:type="dcterms:W3CDTF">2025-09-25T09:18:07Z</dcterms:created>
  <dcterms:modified xsi:type="dcterms:W3CDTF">2025-09-26T07:29:39Z</dcterms:modified>
</cp:coreProperties>
</file>