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97D4"/>
    <a:srgbClr val="3E5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C7E255-C6A3-5174-51BE-E3855823F7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CD8880-862D-A1BF-9CD6-0F86EB6C7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5C94ED-609E-BE27-B48D-2349FF8D2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3E07-CDE1-473D-A63F-E628DD5C5733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933430-8840-2CA0-A46F-B622499A5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FAF9C9-41A5-1904-B520-C5B870BC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67CB-A0A9-4C21-BF18-E1942AA24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062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C3C683-E8D9-8DF0-1602-B64B33714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53E7C2-3C73-6A56-4601-533242FE0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7991E9-CB13-4626-E519-5F39C5563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3E07-CDE1-473D-A63F-E628DD5C5733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CC72CC-83A3-0317-784A-B6D1359F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A023CD-C4F3-0DD8-BAF0-78C3CE25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67CB-A0A9-4C21-BF18-E1942AA24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841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1EB1A4-F3E6-3F11-4EF6-EBD181C79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BE1482-9C84-7711-C275-E90A16498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2508D8-B93B-E212-3924-2FCFAAC25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3E07-CDE1-473D-A63F-E628DD5C5733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B15947-F91E-89E0-FC02-596B86D03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4AAEA7-E304-F606-0DF8-6712681AD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67CB-A0A9-4C21-BF18-E1942AA24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134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DD3E7-28BE-868E-A2C2-0AB9A082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CE0BA8-FFB6-9487-EE8D-5F46BB9E0A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A578E3-84C6-F16F-F701-AF7C0572E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313C47-87DC-FFBA-4AC6-C79D16324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3E07-CDE1-473D-A63F-E628DD5C5733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3BC839-3AC0-ACB6-1A92-2C3284A9D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F3F2EB-C039-AF2C-9294-A08AC6B34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67CB-A0A9-4C21-BF18-E1942AA24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055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8BAF2D-330C-4CC9-6097-3AE80A8CB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DD3C6B-345D-8953-E5F6-BD28D33A8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98D426-1637-316D-4A98-4748A4C34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63D6BB9-3B33-12D5-3104-D08A480B14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5B400A-6745-17AE-1B4E-86394507A4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C30923A-55F4-54C6-A797-4D5F81665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3E07-CDE1-473D-A63F-E628DD5C5733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CAE0D66-EB37-9BAC-2751-2C2725E05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2619C5-2061-D28B-3D4F-38F81A0C7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67CB-A0A9-4C21-BF18-E1942AA24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571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A4CBA6-C226-F68D-FB4F-3FC0DCC8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645E46B-4120-F555-1B49-35DBBE743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3E07-CDE1-473D-A63F-E628DD5C5733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86348B-66EF-7731-E11D-3DCF5828E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91B28F9-A609-23C0-A756-13D05ED0C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67CB-A0A9-4C21-BF18-E1942AA24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993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3231968-E8BA-569E-1479-1DB09A233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3E07-CDE1-473D-A63F-E628DD5C5733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F8C9D13-976D-E9FA-C062-9D1438916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466B9E-E3C7-6C8D-8BAE-0ABD5E465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67CB-A0A9-4C21-BF18-E1942AA24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653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E0F43-E47C-C9B6-2141-145136F47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5189BD-7C58-9908-174A-FD552E570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1C0276B-394C-B383-70CC-3CE1F3DA4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8D3E14-291F-32B2-2D8B-A1FFBD74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3E07-CDE1-473D-A63F-E628DD5C5733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0146A5-D2C0-6738-0F19-369E0D84B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3C9781-C623-811E-76F2-FAD40FA03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67CB-A0A9-4C21-BF18-E1942AA24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551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4AFE25-EBF6-20D6-FFDB-BBC68CB48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286A40-04A5-C9F0-DC18-6280ADA315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03F558-D6D6-952A-8E75-01D899D821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D43DBD-87B8-CF53-8A75-A680984EE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3E07-CDE1-473D-A63F-E628DD5C5733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941D88-0170-B39D-525D-0CDC20325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255F4E6-7E4C-3058-74D3-FC5A0AD74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67CB-A0A9-4C21-BF18-E1942AA24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781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F0633A-BE65-A888-5FB9-AA1C85A2C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828436-5C23-4853-CD99-3EBEF51D18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AB5BEF-4C6B-9AAA-8E53-C19798E0F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3E07-CDE1-473D-A63F-E628DD5C5733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D60B2B-AA47-9E3C-4E1E-8384B4424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EAA7AB-B723-958D-1225-EE3F52C8B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67CB-A0A9-4C21-BF18-E1942AA24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055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B088AD8-30B6-81B6-6B39-CB8C7A44F9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2AFA060-4D5B-CD3C-619F-BE0EBF2A3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8ADF15-9E91-66A1-B84A-232E3966B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3E07-CDE1-473D-A63F-E628DD5C5733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70140B-5725-E322-54ED-D9E76747B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3056F7-651F-9766-62A3-1B8E06A9B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467CB-A0A9-4C21-BF18-E1942AA24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86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7AE583-1160-396A-0860-04B75E332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23AEAE-19E2-4F2E-2D30-4B554D672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D42DF7-0B35-3F92-2931-E76B8D4603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513E07-CDE1-473D-A63F-E628DD5C5733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6B5B7E-E6B6-0409-EC63-F2679ECE6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E6CA33-7122-F08F-4583-CBA7DA60BD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6467CB-A0A9-4C21-BF18-E1942AA24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21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8DE35B8-AC30-C05D-E343-C8F0B7720E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759" y="0"/>
            <a:ext cx="970241" cy="970241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EE17336-7E75-6FEA-D5A8-AA551CA36F9F}"/>
              </a:ext>
            </a:extLst>
          </p:cNvPr>
          <p:cNvSpPr/>
          <p:nvPr/>
        </p:nvSpPr>
        <p:spPr>
          <a:xfrm>
            <a:off x="2711789" y="1486772"/>
            <a:ext cx="6768422" cy="2959584"/>
          </a:xfrm>
          <a:prstGeom prst="roundRect">
            <a:avLst/>
          </a:prstGeom>
          <a:solidFill>
            <a:srgbClr val="3E56A3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atin typeface="Comic Sans MS" panose="030F0702030302020204" pitchFamily="66" charset="0"/>
              </a:rPr>
              <a:t>Разделительный мягкий знак</a:t>
            </a:r>
          </a:p>
          <a:p>
            <a:pPr algn="ctr"/>
            <a:r>
              <a:rPr lang="ru-RU" sz="4400" b="1" dirty="0">
                <a:latin typeface="Comic Sans MS" panose="030F0702030302020204" pitchFamily="66" charset="0"/>
              </a:rPr>
              <a:t> Ь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Comic Sans MS" panose="030F0702030302020204" pitchFamily="66" charset="0"/>
              </a:rPr>
              <a:t>Учимся замечать знак, который разделяет звуки.</a:t>
            </a:r>
            <a:endParaRPr lang="ru-RU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Стрелка: вправо с вырезом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3F40922-F757-6785-84F4-847D457E6DCD}"/>
              </a:ext>
            </a:extLst>
          </p:cNvPr>
          <p:cNvSpPr/>
          <p:nvPr/>
        </p:nvSpPr>
        <p:spPr>
          <a:xfrm>
            <a:off x="11482351" y="6393820"/>
            <a:ext cx="642174" cy="328067"/>
          </a:xfrm>
          <a:prstGeom prst="notchedRightArrow">
            <a:avLst/>
          </a:prstGeom>
          <a:solidFill>
            <a:srgbClr val="3E56A3"/>
          </a:solidFill>
          <a:ln>
            <a:solidFill>
              <a:srgbClr val="9297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94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69C3D84-EDCF-615F-DB4A-2439CBFB4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759" y="0"/>
            <a:ext cx="970241" cy="970241"/>
          </a:xfrm>
          <a:prstGeom prst="rect">
            <a:avLst/>
          </a:prstGeom>
        </p:spPr>
      </p:pic>
      <p:sp>
        <p:nvSpPr>
          <p:cNvPr id="6" name="Стрелка: вправо с вырезом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FE7974C-EF2F-1371-A243-97289B90E198}"/>
              </a:ext>
            </a:extLst>
          </p:cNvPr>
          <p:cNvSpPr/>
          <p:nvPr/>
        </p:nvSpPr>
        <p:spPr>
          <a:xfrm>
            <a:off x="11482351" y="6393820"/>
            <a:ext cx="642174" cy="328067"/>
          </a:xfrm>
          <a:prstGeom prst="notchedRightArrow">
            <a:avLst/>
          </a:prstGeom>
          <a:solidFill>
            <a:srgbClr val="3E56A3"/>
          </a:solidFill>
          <a:ln>
            <a:solidFill>
              <a:srgbClr val="9297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96954A5-D6B5-37CD-9EFA-58522F912BF1}"/>
              </a:ext>
            </a:extLst>
          </p:cNvPr>
          <p:cNvSpPr/>
          <p:nvPr/>
        </p:nvSpPr>
        <p:spPr>
          <a:xfrm>
            <a:off x="1382070" y="704995"/>
            <a:ext cx="5933130" cy="4718584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Разделительный Ь пишется после согласной перед буквами:</a:t>
            </a: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/>
              <a:t> </a:t>
            </a:r>
          </a:p>
        </p:txBody>
      </p:sp>
      <p:sp>
        <p:nvSpPr>
          <p:cNvPr id="3" name="Блок-схема: узел 2">
            <a:extLst>
              <a:ext uri="{FF2B5EF4-FFF2-40B4-BE49-F238E27FC236}">
                <a16:creationId xmlns:a16="http://schemas.microsoft.com/office/drawing/2014/main" id="{79E33B93-EFE8-883F-E904-A2B164E08292}"/>
              </a:ext>
            </a:extLst>
          </p:cNvPr>
          <p:cNvSpPr/>
          <p:nvPr/>
        </p:nvSpPr>
        <p:spPr>
          <a:xfrm>
            <a:off x="1654296" y="2373252"/>
            <a:ext cx="844599" cy="816678"/>
          </a:xfrm>
          <a:prstGeom prst="flowChartConnector">
            <a:avLst/>
          </a:prstGeom>
          <a:solidFill>
            <a:srgbClr val="9297D4"/>
          </a:solidFill>
          <a:ln>
            <a:solidFill>
              <a:srgbClr val="3E56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</p:txBody>
      </p:sp>
      <p:sp>
        <p:nvSpPr>
          <p:cNvPr id="4" name="Блок-схема: узел 3">
            <a:extLst>
              <a:ext uri="{FF2B5EF4-FFF2-40B4-BE49-F238E27FC236}">
                <a16:creationId xmlns:a16="http://schemas.microsoft.com/office/drawing/2014/main" id="{F3B79813-FF79-5BD3-A59E-C3FE9F750EEA}"/>
              </a:ext>
            </a:extLst>
          </p:cNvPr>
          <p:cNvSpPr/>
          <p:nvPr/>
        </p:nvSpPr>
        <p:spPr>
          <a:xfrm>
            <a:off x="2694340" y="2373252"/>
            <a:ext cx="844599" cy="816678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Ё</a:t>
            </a:r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DCFAF181-E20A-2260-D9A9-53602358FF57}"/>
              </a:ext>
            </a:extLst>
          </p:cNvPr>
          <p:cNvSpPr/>
          <p:nvPr/>
        </p:nvSpPr>
        <p:spPr>
          <a:xfrm>
            <a:off x="3734384" y="2373252"/>
            <a:ext cx="844599" cy="816678"/>
          </a:xfrm>
          <a:prstGeom prst="flowChartConnector">
            <a:avLst/>
          </a:prstGeom>
          <a:solidFill>
            <a:srgbClr val="9297D4"/>
          </a:solidFill>
          <a:ln>
            <a:solidFill>
              <a:srgbClr val="3E56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</a:t>
            </a:r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BA006B50-513F-04EB-4BC3-87B7268B5ABC}"/>
              </a:ext>
            </a:extLst>
          </p:cNvPr>
          <p:cNvSpPr/>
          <p:nvPr/>
        </p:nvSpPr>
        <p:spPr>
          <a:xfrm>
            <a:off x="4774428" y="2387213"/>
            <a:ext cx="844599" cy="816678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</a:t>
            </a:r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5391184F-36F5-0B17-0728-E63B83C68F3C}"/>
              </a:ext>
            </a:extLst>
          </p:cNvPr>
          <p:cNvSpPr/>
          <p:nvPr/>
        </p:nvSpPr>
        <p:spPr>
          <a:xfrm>
            <a:off x="5814472" y="2387213"/>
            <a:ext cx="844599" cy="816678"/>
          </a:xfrm>
          <a:prstGeom prst="flowChartConnector">
            <a:avLst/>
          </a:prstGeom>
          <a:solidFill>
            <a:srgbClr val="9297D4"/>
          </a:solidFill>
          <a:ln>
            <a:solidFill>
              <a:srgbClr val="3E56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4FF3C1-30B4-84BB-A017-0B4F8765D136}"/>
              </a:ext>
            </a:extLst>
          </p:cNvPr>
          <p:cNvSpPr txBox="1"/>
          <p:nvPr/>
        </p:nvSpPr>
        <p:spPr>
          <a:xfrm>
            <a:off x="1689196" y="3344905"/>
            <a:ext cx="5318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S Text"/>
              </a:rPr>
              <a:t>При этом буквы е, ё, ю, я, и после разделительного ь обозначают по два звука: [й’] + гласный.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7D5951C-FE45-708C-386E-003356103E0E}"/>
              </a:ext>
            </a:extLst>
          </p:cNvPr>
          <p:cNvSpPr/>
          <p:nvPr/>
        </p:nvSpPr>
        <p:spPr>
          <a:xfrm>
            <a:off x="1895111" y="4302597"/>
            <a:ext cx="4837246" cy="646331"/>
          </a:xfrm>
          <a:prstGeom prst="roundRect">
            <a:avLst/>
          </a:prstGeom>
          <a:solidFill>
            <a:srgbClr val="9297D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Примеры: </a:t>
            </a:r>
            <a:r>
              <a:rPr lang="ru-RU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семья, вьюга, бельё, ручьи, листья.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63764D-8966-3480-73BD-22A035267328}"/>
              </a:ext>
            </a:extLst>
          </p:cNvPr>
          <p:cNvSpPr txBox="1"/>
          <p:nvPr/>
        </p:nvSpPr>
        <p:spPr>
          <a:xfrm>
            <a:off x="1469319" y="139603"/>
            <a:ext cx="5933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</a:rPr>
              <a:t>Когда пишем разделительный Ь? </a:t>
            </a:r>
          </a:p>
        </p:txBody>
      </p:sp>
    </p:spTree>
    <p:extLst>
      <p:ext uri="{BB962C8B-B14F-4D97-AF65-F5344CB8AC3E}">
        <p14:creationId xmlns:p14="http://schemas.microsoft.com/office/powerpoint/2010/main" val="640933172"/>
      </p:ext>
    </p:extLst>
  </p:cSld>
  <p:clrMapOvr>
    <a:masterClrMapping/>
  </p:clrMapOvr>
  <p:transition spd="slow" advClick="0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3B35F8-5739-489E-D708-09C4FB27E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759" y="0"/>
            <a:ext cx="970241" cy="970241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254FB01-7080-079B-578F-C3DEBD9686D6}"/>
              </a:ext>
            </a:extLst>
          </p:cNvPr>
          <p:cNvSpPr/>
          <p:nvPr/>
        </p:nvSpPr>
        <p:spPr>
          <a:xfrm>
            <a:off x="11482351" y="6393820"/>
            <a:ext cx="642174" cy="328067"/>
          </a:xfrm>
          <a:prstGeom prst="notchedRightArrow">
            <a:avLst/>
          </a:prstGeom>
          <a:solidFill>
            <a:srgbClr val="3E56A3"/>
          </a:solidFill>
          <a:ln>
            <a:solidFill>
              <a:srgbClr val="9297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0015339-6BA9-A423-AC37-F5057FFAD9B0}"/>
              </a:ext>
            </a:extLst>
          </p:cNvPr>
          <p:cNvSpPr/>
          <p:nvPr/>
        </p:nvSpPr>
        <p:spPr>
          <a:xfrm>
            <a:off x="1060982" y="1235487"/>
            <a:ext cx="6177435" cy="4188092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/>
              <a:t> 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E310CD8-3650-67CF-2C82-9C8CD9F5F72C}"/>
              </a:ext>
            </a:extLst>
          </p:cNvPr>
          <p:cNvSpPr/>
          <p:nvPr/>
        </p:nvSpPr>
        <p:spPr>
          <a:xfrm>
            <a:off x="1423951" y="162637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семья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6244337-E54F-A902-A947-68F1D8524C96}"/>
              </a:ext>
            </a:extLst>
          </p:cNvPr>
          <p:cNvSpPr/>
          <p:nvPr/>
        </p:nvSpPr>
        <p:spPr>
          <a:xfrm>
            <a:off x="3273693" y="162637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коньки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48E6F8A-304D-B783-E8E6-5A1D3896475E}"/>
              </a:ext>
            </a:extLst>
          </p:cNvPr>
          <p:cNvCxnSpPr>
            <a:cxnSpLocks/>
          </p:cNvCxnSpPr>
          <p:nvPr/>
        </p:nvCxnSpPr>
        <p:spPr>
          <a:xfrm>
            <a:off x="2474463" y="1750274"/>
            <a:ext cx="0" cy="3594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CE5C547-78C6-947D-E3D0-13464AE0A798}"/>
              </a:ext>
            </a:extLst>
          </p:cNvPr>
          <p:cNvSpPr/>
          <p:nvPr/>
        </p:nvSpPr>
        <p:spPr>
          <a:xfrm>
            <a:off x="5123435" y="162637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вьюга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0A257A6-5CD3-6397-EFF5-29E9E4A45815}"/>
              </a:ext>
            </a:extLst>
          </p:cNvPr>
          <p:cNvCxnSpPr>
            <a:cxnSpLocks/>
          </p:cNvCxnSpPr>
          <p:nvPr/>
        </p:nvCxnSpPr>
        <p:spPr>
          <a:xfrm>
            <a:off x="5749316" y="1750274"/>
            <a:ext cx="0" cy="3594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9351836-E10D-F876-A96E-4BC5A3943443}"/>
              </a:ext>
            </a:extLst>
          </p:cNvPr>
          <p:cNvSpPr/>
          <p:nvPr/>
        </p:nvSpPr>
        <p:spPr>
          <a:xfrm>
            <a:off x="1423950" y="260359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письмо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1895E960-4769-B11E-3E30-E9E757CD208B}"/>
              </a:ext>
            </a:extLst>
          </p:cNvPr>
          <p:cNvSpPr/>
          <p:nvPr/>
        </p:nvSpPr>
        <p:spPr>
          <a:xfrm>
            <a:off x="3273693" y="260359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варенье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08DB6A0-9851-6FAC-57CC-AF61A36C90BF}"/>
              </a:ext>
            </a:extLst>
          </p:cNvPr>
          <p:cNvCxnSpPr>
            <a:cxnSpLocks/>
          </p:cNvCxnSpPr>
          <p:nvPr/>
        </p:nvCxnSpPr>
        <p:spPr>
          <a:xfrm>
            <a:off x="4412619" y="2750761"/>
            <a:ext cx="0" cy="3594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2645EFA5-AE28-84CB-F32E-5C939D51EBC1}"/>
              </a:ext>
            </a:extLst>
          </p:cNvPr>
          <p:cNvSpPr/>
          <p:nvPr/>
        </p:nvSpPr>
        <p:spPr>
          <a:xfrm>
            <a:off x="5123434" y="2626862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пальто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055DFBAB-67C0-19A0-6620-4054E8FC4ACB}"/>
              </a:ext>
            </a:extLst>
          </p:cNvPr>
          <p:cNvSpPr/>
          <p:nvPr/>
        </p:nvSpPr>
        <p:spPr>
          <a:xfrm>
            <a:off x="1423949" y="358081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ручьи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9C82B1D-DDE3-753A-B62A-292C5CA389F3}"/>
              </a:ext>
            </a:extLst>
          </p:cNvPr>
          <p:cNvCxnSpPr>
            <a:cxnSpLocks/>
          </p:cNvCxnSpPr>
          <p:nvPr/>
        </p:nvCxnSpPr>
        <p:spPr>
          <a:xfrm>
            <a:off x="2374412" y="3758812"/>
            <a:ext cx="0" cy="3594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B9BB63E9-A691-3535-80AF-F59797177074}"/>
              </a:ext>
            </a:extLst>
          </p:cNvPr>
          <p:cNvSpPr/>
          <p:nvPr/>
        </p:nvSpPr>
        <p:spPr>
          <a:xfrm>
            <a:off x="3273693" y="358081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деньки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17D38EC8-72AD-DB99-4F7A-F307F12EB744}"/>
              </a:ext>
            </a:extLst>
          </p:cNvPr>
          <p:cNvSpPr/>
          <p:nvPr/>
        </p:nvSpPr>
        <p:spPr>
          <a:xfrm>
            <a:off x="5123434" y="358081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бельё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6B919B73-A274-243A-F8FF-504D970CFC1D}"/>
              </a:ext>
            </a:extLst>
          </p:cNvPr>
          <p:cNvCxnSpPr>
            <a:cxnSpLocks/>
          </p:cNvCxnSpPr>
          <p:nvPr/>
        </p:nvCxnSpPr>
        <p:spPr>
          <a:xfrm>
            <a:off x="6114611" y="3704714"/>
            <a:ext cx="0" cy="3594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9F2FDBD8-1CF6-24CA-7E1E-3946A7F8AF9F}"/>
              </a:ext>
            </a:extLst>
          </p:cNvPr>
          <p:cNvSpPr/>
          <p:nvPr/>
        </p:nvSpPr>
        <p:spPr>
          <a:xfrm>
            <a:off x="1423948" y="4571994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мальчик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B10F98FB-462D-70FA-5BF6-0C8EFFA3E4C9}"/>
              </a:ext>
            </a:extLst>
          </p:cNvPr>
          <p:cNvSpPr/>
          <p:nvPr/>
        </p:nvSpPr>
        <p:spPr>
          <a:xfrm>
            <a:off x="3273693" y="4571994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обезьяна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549107CF-8255-E7DB-1C08-29B1246A8FC3}"/>
              </a:ext>
            </a:extLst>
          </p:cNvPr>
          <p:cNvCxnSpPr>
            <a:cxnSpLocks/>
          </p:cNvCxnSpPr>
          <p:nvPr/>
        </p:nvCxnSpPr>
        <p:spPr>
          <a:xfrm>
            <a:off x="4149699" y="4699969"/>
            <a:ext cx="0" cy="3594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DBDED2D9-4074-28AA-9C1E-958DEA6BC542}"/>
              </a:ext>
            </a:extLst>
          </p:cNvPr>
          <p:cNvSpPr/>
          <p:nvPr/>
        </p:nvSpPr>
        <p:spPr>
          <a:xfrm>
            <a:off x="5123433" y="4571994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тетрадь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37F661-6E55-F344-6676-0E0D23E6991C}"/>
              </a:ext>
            </a:extLst>
          </p:cNvPr>
          <p:cNvSpPr txBox="1"/>
          <p:nvPr/>
        </p:nvSpPr>
        <p:spPr>
          <a:xfrm>
            <a:off x="1305288" y="229442"/>
            <a:ext cx="593312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</a:rPr>
              <a:t>Поставь черту </a:t>
            </a:r>
          </a:p>
          <a:p>
            <a:pPr algn="ctr"/>
            <a:r>
              <a:rPr lang="ru-RU" dirty="0">
                <a:solidFill>
                  <a:srgbClr val="00206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Поставь черту после Ь, если он разделительный.</a:t>
            </a:r>
            <a:endParaRPr lang="ru-RU" b="1" dirty="0">
              <a:solidFill>
                <a:srgbClr val="002060"/>
              </a:solidFill>
              <a:effectLst>
                <a:glow rad="127000">
                  <a:schemeClr val="tx2">
                    <a:lumMod val="10000"/>
                    <a:lumOff val="9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2869849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3B35F8-5739-489E-D708-09C4FB27E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759" y="0"/>
            <a:ext cx="970241" cy="970241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254FB01-7080-079B-578F-C3DEBD9686D6}"/>
              </a:ext>
            </a:extLst>
          </p:cNvPr>
          <p:cNvSpPr/>
          <p:nvPr/>
        </p:nvSpPr>
        <p:spPr>
          <a:xfrm>
            <a:off x="11482351" y="6393820"/>
            <a:ext cx="642174" cy="328067"/>
          </a:xfrm>
          <a:prstGeom prst="notchedRightArrow">
            <a:avLst/>
          </a:prstGeom>
          <a:solidFill>
            <a:srgbClr val="3E56A3"/>
          </a:solidFill>
          <a:ln>
            <a:solidFill>
              <a:srgbClr val="9297D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0015339-6BA9-A423-AC37-F5057FFAD9B0}"/>
              </a:ext>
            </a:extLst>
          </p:cNvPr>
          <p:cNvSpPr/>
          <p:nvPr/>
        </p:nvSpPr>
        <p:spPr>
          <a:xfrm>
            <a:off x="1060982" y="1235487"/>
            <a:ext cx="6177435" cy="4188092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/>
              <a:t> 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E310CD8-3650-67CF-2C82-9C8CD9F5F72C}"/>
              </a:ext>
            </a:extLst>
          </p:cNvPr>
          <p:cNvSpPr/>
          <p:nvPr/>
        </p:nvSpPr>
        <p:spPr>
          <a:xfrm>
            <a:off x="1423951" y="162637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платье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6244337-E54F-A902-A947-68F1D8524C96}"/>
              </a:ext>
            </a:extLst>
          </p:cNvPr>
          <p:cNvSpPr/>
          <p:nvPr/>
        </p:nvSpPr>
        <p:spPr>
          <a:xfrm>
            <a:off x="3273693" y="162637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сильный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CE5C547-78C6-947D-E3D0-13464AE0A798}"/>
              </a:ext>
            </a:extLst>
          </p:cNvPr>
          <p:cNvSpPr/>
          <p:nvPr/>
        </p:nvSpPr>
        <p:spPr>
          <a:xfrm>
            <a:off x="5123435" y="162637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соловьи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9351836-E10D-F876-A96E-4BC5A3943443}"/>
              </a:ext>
            </a:extLst>
          </p:cNvPr>
          <p:cNvSpPr/>
          <p:nvPr/>
        </p:nvSpPr>
        <p:spPr>
          <a:xfrm>
            <a:off x="1423950" y="260359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восемь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1895E960-4769-B11E-3E30-E9E757CD208B}"/>
              </a:ext>
            </a:extLst>
          </p:cNvPr>
          <p:cNvSpPr/>
          <p:nvPr/>
        </p:nvSpPr>
        <p:spPr>
          <a:xfrm>
            <a:off x="3273693" y="260359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пьеса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2645EFA5-AE28-84CB-F32E-5C939D51EBC1}"/>
              </a:ext>
            </a:extLst>
          </p:cNvPr>
          <p:cNvSpPr/>
          <p:nvPr/>
        </p:nvSpPr>
        <p:spPr>
          <a:xfrm>
            <a:off x="5123434" y="2626862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пальчик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055DFBAB-67C0-19A0-6620-4054E8FC4ACB}"/>
              </a:ext>
            </a:extLst>
          </p:cNvPr>
          <p:cNvSpPr/>
          <p:nvPr/>
        </p:nvSpPr>
        <p:spPr>
          <a:xfrm>
            <a:off x="1423949" y="358081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воробьи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B9BB63E9-A691-3535-80AF-F59797177074}"/>
              </a:ext>
            </a:extLst>
          </p:cNvPr>
          <p:cNvSpPr/>
          <p:nvPr/>
        </p:nvSpPr>
        <p:spPr>
          <a:xfrm>
            <a:off x="3273693" y="358081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шитьё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17D38EC8-72AD-DB99-4F7A-F307F12EB744}"/>
              </a:ext>
            </a:extLst>
          </p:cNvPr>
          <p:cNvSpPr/>
          <p:nvPr/>
        </p:nvSpPr>
        <p:spPr>
          <a:xfrm>
            <a:off x="5123434" y="3580816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ружьё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9F2FDBD8-1CF6-24CA-7E1E-3946A7F8AF9F}"/>
              </a:ext>
            </a:extLst>
          </p:cNvPr>
          <p:cNvSpPr/>
          <p:nvPr/>
        </p:nvSpPr>
        <p:spPr>
          <a:xfrm>
            <a:off x="1423948" y="4571994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больница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B10F98FB-462D-70FA-5BF6-0C8EFFA3E4C9}"/>
              </a:ext>
            </a:extLst>
          </p:cNvPr>
          <p:cNvSpPr/>
          <p:nvPr/>
        </p:nvSpPr>
        <p:spPr>
          <a:xfrm>
            <a:off x="3273693" y="4571994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листья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DBDED2D9-4074-28AA-9C1E-958DEA6BC542}"/>
              </a:ext>
            </a:extLst>
          </p:cNvPr>
          <p:cNvSpPr/>
          <p:nvPr/>
        </p:nvSpPr>
        <p:spPr>
          <a:xfrm>
            <a:off x="5123433" y="4571994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учитель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37F661-6E55-F344-6676-0E0D23E6991C}"/>
              </a:ext>
            </a:extLst>
          </p:cNvPr>
          <p:cNvSpPr txBox="1"/>
          <p:nvPr/>
        </p:nvSpPr>
        <p:spPr>
          <a:xfrm>
            <a:off x="1183134" y="179212"/>
            <a:ext cx="59331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</a:rPr>
              <a:t>Поставь черту – уровень 2.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Буль внимателен: не каждый мягкий знак – разделительный.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1028FBB9-B42D-0BAB-DA2A-930BC0CD3799}"/>
              </a:ext>
            </a:extLst>
          </p:cNvPr>
          <p:cNvCxnSpPr>
            <a:cxnSpLocks/>
          </p:cNvCxnSpPr>
          <p:nvPr/>
        </p:nvCxnSpPr>
        <p:spPr>
          <a:xfrm>
            <a:off x="2509364" y="1771215"/>
            <a:ext cx="0" cy="3594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178378C-CD4D-493E-DDEF-CE15DF65BC9E}"/>
              </a:ext>
            </a:extLst>
          </p:cNvPr>
          <p:cNvCxnSpPr>
            <a:cxnSpLocks/>
          </p:cNvCxnSpPr>
          <p:nvPr/>
        </p:nvCxnSpPr>
        <p:spPr>
          <a:xfrm>
            <a:off x="6256542" y="1771215"/>
            <a:ext cx="0" cy="3594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8C0EEECC-4A05-9093-EC4F-D23DF5A4DDEC}"/>
              </a:ext>
            </a:extLst>
          </p:cNvPr>
          <p:cNvCxnSpPr>
            <a:cxnSpLocks/>
          </p:cNvCxnSpPr>
          <p:nvPr/>
        </p:nvCxnSpPr>
        <p:spPr>
          <a:xfrm>
            <a:off x="3946112" y="2761233"/>
            <a:ext cx="0" cy="3594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26DDBF4-2C0F-93CD-11FC-CBDF8763E146}"/>
              </a:ext>
            </a:extLst>
          </p:cNvPr>
          <p:cNvCxnSpPr>
            <a:cxnSpLocks/>
          </p:cNvCxnSpPr>
          <p:nvPr/>
        </p:nvCxnSpPr>
        <p:spPr>
          <a:xfrm>
            <a:off x="2578002" y="3710534"/>
            <a:ext cx="0" cy="3594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84D77D97-6635-BA48-11DE-9C067F90673A}"/>
              </a:ext>
            </a:extLst>
          </p:cNvPr>
          <p:cNvCxnSpPr>
            <a:cxnSpLocks/>
          </p:cNvCxnSpPr>
          <p:nvPr/>
        </p:nvCxnSpPr>
        <p:spPr>
          <a:xfrm>
            <a:off x="4302100" y="3710534"/>
            <a:ext cx="0" cy="3594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4866714-6646-40B0-A660-49E8FEB1A2A3}"/>
              </a:ext>
            </a:extLst>
          </p:cNvPr>
          <p:cNvCxnSpPr>
            <a:cxnSpLocks/>
          </p:cNvCxnSpPr>
          <p:nvPr/>
        </p:nvCxnSpPr>
        <p:spPr>
          <a:xfrm>
            <a:off x="6105306" y="3710534"/>
            <a:ext cx="0" cy="3594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ACA0CA58-9514-2F6C-FCF4-6BAE7A526652}"/>
              </a:ext>
            </a:extLst>
          </p:cNvPr>
          <p:cNvCxnSpPr>
            <a:cxnSpLocks/>
          </p:cNvCxnSpPr>
          <p:nvPr/>
        </p:nvCxnSpPr>
        <p:spPr>
          <a:xfrm>
            <a:off x="4311406" y="4715676"/>
            <a:ext cx="0" cy="3594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215550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69C3D84-EDCF-615F-DB4A-2439CBFB4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759" y="0"/>
            <a:ext cx="970241" cy="970241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96954A5-D6B5-37CD-9EFA-58522F912BF1}"/>
              </a:ext>
            </a:extLst>
          </p:cNvPr>
          <p:cNvSpPr/>
          <p:nvPr/>
        </p:nvSpPr>
        <p:spPr>
          <a:xfrm>
            <a:off x="1750855" y="886479"/>
            <a:ext cx="8690290" cy="5311897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63764D-8966-3480-73BD-22A035267328}"/>
              </a:ext>
            </a:extLst>
          </p:cNvPr>
          <p:cNvSpPr txBox="1"/>
          <p:nvPr/>
        </p:nvSpPr>
        <p:spPr>
          <a:xfrm>
            <a:off x="1892201" y="899"/>
            <a:ext cx="84075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</a:rPr>
              <a:t>Проверим!</a:t>
            </a:r>
            <a:br>
              <a:rPr lang="ru-RU" sz="2800" b="1" dirty="0">
                <a:solidFill>
                  <a:srgbClr val="00206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</a:rPr>
            </a:br>
            <a:r>
              <a:rPr lang="ru-RU" sz="2000" b="1" dirty="0">
                <a:solidFill>
                  <a:srgbClr val="00206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</a:rPr>
              <a:t>Фиолетовым выделенные слова, где Ь – разделительный</a:t>
            </a:r>
            <a:r>
              <a:rPr lang="ru-RU" sz="2400" b="1" dirty="0">
                <a:solidFill>
                  <a:srgbClr val="00206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</a:rPr>
              <a:t>.</a:t>
            </a:r>
            <a:endParaRPr lang="ru-RU" sz="2800" b="1" dirty="0">
              <a:solidFill>
                <a:srgbClr val="002060"/>
              </a:solidFill>
              <a:effectLst>
                <a:glow rad="127000">
                  <a:schemeClr val="tx2">
                    <a:lumMod val="10000"/>
                    <a:lumOff val="90000"/>
                  </a:schemeClr>
                </a:glow>
              </a:effectLst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6C75A28-2B5C-B62E-3E9E-718C3E54BE0D}"/>
              </a:ext>
            </a:extLst>
          </p:cNvPr>
          <p:cNvSpPr/>
          <p:nvPr/>
        </p:nvSpPr>
        <p:spPr>
          <a:xfrm>
            <a:off x="2274367" y="1347170"/>
            <a:ext cx="1486773" cy="607274"/>
          </a:xfrm>
          <a:prstGeom prst="roundRect">
            <a:avLst/>
          </a:prstGeom>
          <a:solidFill>
            <a:srgbClr val="9297D4"/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семья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6A1D5C55-6B7C-3EB8-8C66-0EB90A53812D}"/>
              </a:ext>
            </a:extLst>
          </p:cNvPr>
          <p:cNvSpPr/>
          <p:nvPr/>
        </p:nvSpPr>
        <p:spPr>
          <a:xfrm>
            <a:off x="2274366" y="2111498"/>
            <a:ext cx="1486773" cy="607274"/>
          </a:xfrm>
          <a:prstGeom prst="roundRect">
            <a:avLst/>
          </a:prstGeom>
          <a:solidFill>
            <a:srgbClr val="9297D4"/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варенье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CE420A74-417C-A03D-B7DE-E857E4DA4754}"/>
              </a:ext>
            </a:extLst>
          </p:cNvPr>
          <p:cNvSpPr/>
          <p:nvPr/>
        </p:nvSpPr>
        <p:spPr>
          <a:xfrm>
            <a:off x="2274365" y="2896762"/>
            <a:ext cx="1486773" cy="607274"/>
          </a:xfrm>
          <a:prstGeom prst="roundRect">
            <a:avLst/>
          </a:prstGeom>
          <a:solidFill>
            <a:srgbClr val="9297D4"/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бельё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7FB9339-1425-6579-83C8-D1904A5FF00D}"/>
              </a:ext>
            </a:extLst>
          </p:cNvPr>
          <p:cNvSpPr/>
          <p:nvPr/>
        </p:nvSpPr>
        <p:spPr>
          <a:xfrm>
            <a:off x="2274365" y="3716933"/>
            <a:ext cx="1486773" cy="607274"/>
          </a:xfrm>
          <a:prstGeom prst="roundRect">
            <a:avLst/>
          </a:prstGeom>
          <a:solidFill>
            <a:srgbClr val="9297D4"/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платье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76F69D04-7849-943D-C477-6701B8DC964F}"/>
              </a:ext>
            </a:extLst>
          </p:cNvPr>
          <p:cNvSpPr/>
          <p:nvPr/>
        </p:nvSpPr>
        <p:spPr>
          <a:xfrm>
            <a:off x="2274364" y="4537104"/>
            <a:ext cx="1486773" cy="607274"/>
          </a:xfrm>
          <a:prstGeom prst="roundRect">
            <a:avLst/>
          </a:prstGeom>
          <a:solidFill>
            <a:srgbClr val="9297D4"/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пьеса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578DDFFB-B472-49C1-49D9-AEB3F19B4E3F}"/>
              </a:ext>
            </a:extLst>
          </p:cNvPr>
          <p:cNvSpPr/>
          <p:nvPr/>
        </p:nvSpPr>
        <p:spPr>
          <a:xfrm>
            <a:off x="2274364" y="5329349"/>
            <a:ext cx="1486773" cy="607274"/>
          </a:xfrm>
          <a:prstGeom prst="roundRect">
            <a:avLst/>
          </a:prstGeom>
          <a:solidFill>
            <a:srgbClr val="9297D4"/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ручьи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D26A969-703D-325C-906E-32D004B588D2}"/>
              </a:ext>
            </a:extLst>
          </p:cNvPr>
          <p:cNvSpPr/>
          <p:nvPr/>
        </p:nvSpPr>
        <p:spPr>
          <a:xfrm>
            <a:off x="4159009" y="1347170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коньки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690E340B-DFDD-5452-5B63-69E27C630948}"/>
              </a:ext>
            </a:extLst>
          </p:cNvPr>
          <p:cNvSpPr/>
          <p:nvPr/>
        </p:nvSpPr>
        <p:spPr>
          <a:xfrm>
            <a:off x="4159009" y="2111498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пальто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2BA0F82-6215-CA56-1FE5-C30DA5E3CC92}"/>
              </a:ext>
            </a:extLst>
          </p:cNvPr>
          <p:cNvSpPr/>
          <p:nvPr/>
        </p:nvSpPr>
        <p:spPr>
          <a:xfrm>
            <a:off x="4159009" y="2896762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мальчик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9BAC0495-3FB6-E0C3-11B1-A2F79C88A674}"/>
              </a:ext>
            </a:extLst>
          </p:cNvPr>
          <p:cNvSpPr/>
          <p:nvPr/>
        </p:nvSpPr>
        <p:spPr>
          <a:xfrm>
            <a:off x="4159009" y="3716933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сильный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28B2B9EA-3073-AC97-B747-B704554DD6FA}"/>
              </a:ext>
            </a:extLst>
          </p:cNvPr>
          <p:cNvSpPr/>
          <p:nvPr/>
        </p:nvSpPr>
        <p:spPr>
          <a:xfrm>
            <a:off x="4159008" y="4537104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пальчик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233CE057-95B2-5ED6-A942-6590537F2433}"/>
              </a:ext>
            </a:extLst>
          </p:cNvPr>
          <p:cNvSpPr/>
          <p:nvPr/>
        </p:nvSpPr>
        <p:spPr>
          <a:xfrm>
            <a:off x="4159008" y="5317132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больница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0C6E1C10-11BA-C2C1-E9A6-DF83A945BF64}"/>
              </a:ext>
            </a:extLst>
          </p:cNvPr>
          <p:cNvSpPr/>
          <p:nvPr/>
        </p:nvSpPr>
        <p:spPr>
          <a:xfrm>
            <a:off x="6636965" y="1347170"/>
            <a:ext cx="1486773" cy="607274"/>
          </a:xfrm>
          <a:prstGeom prst="roundRect">
            <a:avLst/>
          </a:prstGeom>
          <a:solidFill>
            <a:srgbClr val="9297D4"/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вьюга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9142F3E5-3DA2-B417-B5A2-995DA10296E7}"/>
              </a:ext>
            </a:extLst>
          </p:cNvPr>
          <p:cNvSpPr/>
          <p:nvPr/>
        </p:nvSpPr>
        <p:spPr>
          <a:xfrm>
            <a:off x="6636965" y="2111498"/>
            <a:ext cx="1486773" cy="607274"/>
          </a:xfrm>
          <a:prstGeom prst="roundRect">
            <a:avLst/>
          </a:prstGeom>
          <a:solidFill>
            <a:srgbClr val="9297D4"/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ручьи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F212E888-0BC9-7471-9EE1-2BD5E47B3A43}"/>
              </a:ext>
            </a:extLst>
          </p:cNvPr>
          <p:cNvSpPr/>
          <p:nvPr/>
        </p:nvSpPr>
        <p:spPr>
          <a:xfrm>
            <a:off x="6636965" y="2896762"/>
            <a:ext cx="1486773" cy="607274"/>
          </a:xfrm>
          <a:prstGeom prst="roundRect">
            <a:avLst/>
          </a:prstGeom>
          <a:solidFill>
            <a:srgbClr val="9297D4"/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обезьяна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9BC6E7B8-47A0-7939-5C0A-9FD4A6B0870C}"/>
              </a:ext>
            </a:extLst>
          </p:cNvPr>
          <p:cNvSpPr/>
          <p:nvPr/>
        </p:nvSpPr>
        <p:spPr>
          <a:xfrm>
            <a:off x="6636964" y="3716933"/>
            <a:ext cx="1486773" cy="607274"/>
          </a:xfrm>
          <a:prstGeom prst="roundRect">
            <a:avLst/>
          </a:prstGeom>
          <a:solidFill>
            <a:srgbClr val="9297D4"/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соловьи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308881CB-7F4E-5E21-4DB2-081A09E3853E}"/>
              </a:ext>
            </a:extLst>
          </p:cNvPr>
          <p:cNvSpPr/>
          <p:nvPr/>
        </p:nvSpPr>
        <p:spPr>
          <a:xfrm>
            <a:off x="6636964" y="4537104"/>
            <a:ext cx="1486773" cy="607274"/>
          </a:xfrm>
          <a:prstGeom prst="roundRect">
            <a:avLst/>
          </a:prstGeom>
          <a:solidFill>
            <a:srgbClr val="9297D4"/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воробьи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BC74E895-F192-E730-D877-D9B302E9A53F}"/>
              </a:ext>
            </a:extLst>
          </p:cNvPr>
          <p:cNvSpPr/>
          <p:nvPr/>
        </p:nvSpPr>
        <p:spPr>
          <a:xfrm>
            <a:off x="6636964" y="5317132"/>
            <a:ext cx="1486773" cy="607274"/>
          </a:xfrm>
          <a:prstGeom prst="roundRect">
            <a:avLst/>
          </a:prstGeom>
          <a:solidFill>
            <a:srgbClr val="9297D4"/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листья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A871312A-8D19-1C05-88D3-76D040EFB415}"/>
              </a:ext>
            </a:extLst>
          </p:cNvPr>
          <p:cNvSpPr/>
          <p:nvPr/>
        </p:nvSpPr>
        <p:spPr>
          <a:xfrm>
            <a:off x="8476234" y="1347170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письмо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60FA4EAB-96AA-DEBC-687B-E97C6AE9AF49}"/>
              </a:ext>
            </a:extLst>
          </p:cNvPr>
          <p:cNvSpPr/>
          <p:nvPr/>
        </p:nvSpPr>
        <p:spPr>
          <a:xfrm>
            <a:off x="8476234" y="2111498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деньки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E33DF8B2-1D63-D13B-ECAF-14425175AC2D}"/>
              </a:ext>
            </a:extLst>
          </p:cNvPr>
          <p:cNvSpPr/>
          <p:nvPr/>
        </p:nvSpPr>
        <p:spPr>
          <a:xfrm>
            <a:off x="8476233" y="2914217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тетрадь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161CA626-0E8F-9C19-9957-F51EECC0705F}"/>
              </a:ext>
            </a:extLst>
          </p:cNvPr>
          <p:cNvSpPr/>
          <p:nvPr/>
        </p:nvSpPr>
        <p:spPr>
          <a:xfrm>
            <a:off x="8476232" y="3716933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восемь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564C503F-A9EF-9E3B-2FD3-E17428BCBD7F}"/>
              </a:ext>
            </a:extLst>
          </p:cNvPr>
          <p:cNvSpPr/>
          <p:nvPr/>
        </p:nvSpPr>
        <p:spPr>
          <a:xfrm>
            <a:off x="8476231" y="4537104"/>
            <a:ext cx="1486773" cy="6072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учитель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81270C26-9EAD-D699-A0A0-28BFF46B9EF3}"/>
              </a:ext>
            </a:extLst>
          </p:cNvPr>
          <p:cNvSpPr/>
          <p:nvPr/>
        </p:nvSpPr>
        <p:spPr>
          <a:xfrm>
            <a:off x="8476230" y="5357275"/>
            <a:ext cx="1486773" cy="607274"/>
          </a:xfrm>
          <a:prstGeom prst="roundRect">
            <a:avLst/>
          </a:prstGeom>
          <a:solidFill>
            <a:srgbClr val="9297D4"/>
          </a:solidFill>
          <a:ln w="38100">
            <a:solidFill>
              <a:srgbClr val="9297D4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шитьё</a:t>
            </a:r>
          </a:p>
        </p:txBody>
      </p:sp>
    </p:spTree>
    <p:extLst>
      <p:ext uri="{BB962C8B-B14F-4D97-AF65-F5344CB8AC3E}">
        <p14:creationId xmlns:p14="http://schemas.microsoft.com/office/powerpoint/2010/main" val="3706181839"/>
      </p:ext>
    </p:extLst>
  </p:cSld>
  <p:clrMapOvr>
    <a:masterClrMapping/>
  </p:clrMapOvr>
  <p:transition spd="slow" advClick="0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160</Words>
  <Application>Microsoft Office PowerPoint</Application>
  <PresentationFormat>Широкоэкранный</PresentationFormat>
  <Paragraphs>109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Comic Sans MS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2026-09-23T15:16:41Z</dcterms:created>
  <dcterms:modified xsi:type="dcterms:W3CDTF">2026-09-24T16:44:15Z</dcterms:modified>
</cp:coreProperties>
</file>