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D2086D-3415-BE54-82A5-DD29FD7315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8BA5A5E-35F1-4BD6-15DC-B91A773DD9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33F1C7-37AC-7476-AF1D-4AF3142D1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AEAD-D987-414E-A3D2-62AC843CA010}" type="datetimeFigureOut">
              <a:rPr lang="ru-RU" smtClean="0"/>
              <a:t>04.09.2026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E40EA6-6AEE-79C4-B0D5-55FBE4C89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EB6B52-757A-C9DE-42C8-D140FE4C9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AF0F-AC69-4B2F-A8B3-C18191BAC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047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AFEEA5-EEC9-5CAD-A6FA-1FD0A95CC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F076F6-D4AE-2D12-2B76-B870110BD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ACE116-FA68-B573-4E07-DF21C6956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AEAD-D987-414E-A3D2-62AC843CA010}" type="datetimeFigureOut">
              <a:rPr lang="ru-RU" smtClean="0"/>
              <a:t>04.09.2026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1A6592-D977-BD1A-B6FB-8E0C8734C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7AD854-4851-E560-7D28-15AA53348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AF0F-AC69-4B2F-A8B3-C18191BAC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753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EB0A94-0F19-26B8-3929-BAEA50EE1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44440F-00E3-F12C-3164-02AAFDC09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46D8CA-AE73-A5E8-CB53-6A65ABB17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AEAD-D987-414E-A3D2-62AC843CA010}" type="datetimeFigureOut">
              <a:rPr lang="ru-RU" smtClean="0"/>
              <a:t>04.09.2026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130E2E-26AD-0B39-5FDD-7335881AE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E1FD3D-E27F-64F4-7E16-43331C375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AF0F-AC69-4B2F-A8B3-C18191BAC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65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62114-DDEB-5A43-EEE9-10D52A5E7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31BFB5-D484-18C0-8BC2-CED3C32695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A47CDC-C134-C3BB-28EB-2F6F0103E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6F71D0-729E-A79F-ACE9-7DD784885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AEAD-D987-414E-A3D2-62AC843CA010}" type="datetimeFigureOut">
              <a:rPr lang="ru-RU" smtClean="0"/>
              <a:t>04.09.2026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A0D71C-B19A-B753-2785-D84E20BAE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683B9A-24CD-846C-9DD9-1DB9ACFA0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AF0F-AC69-4B2F-A8B3-C18191BAC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332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0CC832-BA74-C654-CFA8-6841FAFE4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9A4D92-AE0A-C49E-A64B-DE277722D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FC9CE1-3B44-96DB-33E7-2E763C60BC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8DEA4A4-6506-1DE0-B614-0E75AACFC1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F839822-3F66-DB34-9BE1-9F36749B14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77D6A53-B8D4-2584-BE1C-104F7DF93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AEAD-D987-414E-A3D2-62AC843CA010}" type="datetimeFigureOut">
              <a:rPr lang="ru-RU" smtClean="0"/>
              <a:t>04.09.2026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87260BC-DA36-104D-D8F1-04FAFDBA9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C303967-DD94-E5FA-BF77-59F41495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AF0F-AC69-4B2F-A8B3-C18191BAC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883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E81C50-F5B9-1BA4-2175-7A88E5A96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72C8E73-FD5E-493B-7C09-B51936E0D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AEAD-D987-414E-A3D2-62AC843CA010}" type="datetimeFigureOut">
              <a:rPr lang="ru-RU" smtClean="0"/>
              <a:t>04.09.2026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1A38BFB-FACA-B50F-C933-7940EA029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FCB019B-2038-899F-E6E0-758B6595F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AF0F-AC69-4B2F-A8B3-C18191BAC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547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90F97F4-E53E-FDB1-5226-99BFD62A2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AEAD-D987-414E-A3D2-62AC843CA010}" type="datetimeFigureOut">
              <a:rPr lang="ru-RU" smtClean="0"/>
              <a:t>04.09.2026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FC020B8-48D0-E300-DE96-EE1A0AF7B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57A12D6-80D7-7AA2-2717-70C220106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AF0F-AC69-4B2F-A8B3-C18191BAC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2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FD9545-04FF-BBFC-1DBF-0ABAA1751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C40B3A-7620-C9DB-55EC-89A362F18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1E9F49-1C9B-D716-59AC-0699CAF08A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B610695-1EE5-6F2F-CE55-3FE0B98A2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AEAD-D987-414E-A3D2-62AC843CA010}" type="datetimeFigureOut">
              <a:rPr lang="ru-RU" smtClean="0"/>
              <a:t>04.09.2026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103874-1843-BA10-B4F1-B40F0D4BB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5B7E4F0-4E88-9820-7A0F-F125D5F4E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AF0F-AC69-4B2F-A8B3-C18191BAC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519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BE511B-E81F-FF24-3E21-E430999F0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3D9E3CD-6ABC-4B13-EFDB-9AE7D7B3D3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0B1E58-DBCC-B1B4-7554-015803C71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0FBC92-A110-4AB9-16F5-3946F3FA0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AEAD-D987-414E-A3D2-62AC843CA010}" type="datetimeFigureOut">
              <a:rPr lang="ru-RU" smtClean="0"/>
              <a:t>04.09.2026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7574C0-A5EC-318E-2ED8-783D7ED45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E26ACA-9BE9-629D-FCEE-5DF7AB6E0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AF0F-AC69-4B2F-A8B3-C18191BAC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399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9B2DAF-7431-3029-BF78-2B9CD2C3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D029354-FB78-3F9F-8627-24A26FE6FE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AF62BB-F41F-453D-94E3-242A46E7C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AEAD-D987-414E-A3D2-62AC843CA010}" type="datetimeFigureOut">
              <a:rPr lang="ru-RU" smtClean="0"/>
              <a:t>04.09.2026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8110F8-BFB2-31FE-5C6E-BCEBEB13A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157A81-6F98-12A0-D920-89BFA848F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AF0F-AC69-4B2F-A8B3-C18191BAC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357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6C5AB9D-8878-5282-D8D2-6A546BECD9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84CC3DC-4D1E-C6D9-DDFC-B8BFBF8A5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E8BE18-CAC4-EB22-BACE-44726EAAB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AEAD-D987-414E-A3D2-62AC843CA010}" type="datetimeFigureOut">
              <a:rPr lang="ru-RU" smtClean="0"/>
              <a:t>04.09.2026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E84B46-9142-E9D4-DF4E-BDD23FC25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B78BBA-090B-B605-7999-24F7D2658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AF0F-AC69-4B2F-A8B3-C18191BAC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79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29B5D-DD2A-29B0-7C64-BAD97E35D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837CF6-6018-B338-4130-60A4A67DB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40388B-CD92-B5C0-2B4E-288A3F251D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AFAEAD-D987-414E-A3D2-62AC843CA010}" type="datetimeFigureOut">
              <a:rPr lang="ru-RU" smtClean="0"/>
              <a:t>04.09.2026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26ABDF-284E-2BAF-E37B-69354D2B18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CFB8BE-2675-030E-6F56-43C8BBA79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C7AF0F-AC69-4B2F-A8B3-C18191BAC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819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9FA8AB-08C5-C4E7-160B-31978E0E496F}"/>
              </a:ext>
            </a:extLst>
          </p:cNvPr>
          <p:cNvSpPr txBox="1"/>
          <p:nvPr/>
        </p:nvSpPr>
        <p:spPr>
          <a:xfrm>
            <a:off x="90742" y="439749"/>
            <a:ext cx="60936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Batang" panose="02030600000101010101" pitchFamily="18" charset="-127"/>
                <a:ea typeface="Batang" panose="02030600000101010101" pitchFamily="18" charset="-127"/>
              </a:rPr>
              <a:t>Комплекс активизирующего логопедического массажа при сниженном тонусе артикуляционной мускулатуры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6C980F-F937-6135-5AFE-218678373754}"/>
              </a:ext>
            </a:extLst>
          </p:cNvPr>
          <p:cNvSpPr txBox="1"/>
          <p:nvPr/>
        </p:nvSpPr>
        <p:spPr>
          <a:xfrm>
            <a:off x="642174" y="5702785"/>
            <a:ext cx="46976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Приёмы, сила и продолжительность воздействия подбираются специалистом индивидуально с учётом состояния мышечного тонуса и неврологического статуса.</a:t>
            </a:r>
          </a:p>
        </p:txBody>
      </p:sp>
    </p:spTree>
    <p:extLst>
      <p:ext uri="{BB962C8B-B14F-4D97-AF65-F5344CB8AC3E}">
        <p14:creationId xmlns:p14="http://schemas.microsoft.com/office/powerpoint/2010/main" val="16195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71695C-10F3-2EEF-5603-EEE5A2BDDA82}"/>
              </a:ext>
            </a:extLst>
          </p:cNvPr>
          <p:cNvSpPr txBox="1"/>
          <p:nvPr/>
        </p:nvSpPr>
        <p:spPr>
          <a:xfrm>
            <a:off x="118663" y="62821"/>
            <a:ext cx="92417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1. Поглаживание лба</a:t>
            </a:r>
          </a:p>
          <a:p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Цель: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мягкая стимуляция и подготовка мышц лобной области к массажному воздействию.</a:t>
            </a:r>
          </a:p>
          <a:p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Описание: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поглаживание лба от середины к вискам.</a:t>
            </a:r>
          </a:p>
          <a:p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Методические рекомендации: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поглаживание выполняется подушечками указательных, средних и безымянных пальцев обеих рук. Движения плавные, симметричные, без сильного давления на кожу.</a:t>
            </a:r>
          </a:p>
        </p:txBody>
      </p:sp>
    </p:spTree>
    <p:extLst>
      <p:ext uri="{BB962C8B-B14F-4D97-AF65-F5344CB8AC3E}">
        <p14:creationId xmlns:p14="http://schemas.microsoft.com/office/powerpoint/2010/main" val="2516235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577D04-D95F-8591-6BAA-9B3DFB5C12B2}"/>
              </a:ext>
            </a:extLst>
          </p:cNvPr>
          <p:cNvSpPr txBox="1"/>
          <p:nvPr/>
        </p:nvSpPr>
        <p:spPr>
          <a:xfrm>
            <a:off x="7647921" y="865540"/>
            <a:ext cx="454407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2. Разминание лба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Цель: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активизация и укрепление мышц лобной области.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Описание: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разминание лба от середины к вискам.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Методические рекомендации: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разминание выполняется вторыми фалангами указательных, средних и безымянных пальцев, слегка согнутых в кулак. Движения ритмичные, умеренной интенсивности, направляются от центра лба к вискам.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9722DD-B860-332E-2422-D62CE7252D0E}"/>
              </a:ext>
            </a:extLst>
          </p:cNvPr>
          <p:cNvSpPr txBox="1"/>
          <p:nvPr/>
        </p:nvSpPr>
        <p:spPr>
          <a:xfrm>
            <a:off x="8397124" y="6393820"/>
            <a:ext cx="36296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</a:rPr>
              <a:t>Интенсивность и продолжительность воздействия подбираются индивидуально специалистом.</a:t>
            </a:r>
          </a:p>
        </p:txBody>
      </p:sp>
    </p:spTree>
    <p:extLst>
      <p:ext uri="{BB962C8B-B14F-4D97-AF65-F5344CB8AC3E}">
        <p14:creationId xmlns:p14="http://schemas.microsoft.com/office/powerpoint/2010/main" val="2229468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F07554-A3C4-6F90-564F-83610F000CC5}"/>
              </a:ext>
            </a:extLst>
          </p:cNvPr>
          <p:cNvSpPr txBox="1"/>
          <p:nvPr/>
        </p:nvSpPr>
        <p:spPr>
          <a:xfrm>
            <a:off x="7371041" y="1166842"/>
            <a:ext cx="39437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3. Растирание лба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Цель: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стимуляция мышц и повышение активности тканей лобной области.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Описание: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растирание лба от середины к вискам.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Методические рекомендации: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растирание выполняется первыми фалангами указательных, средних и безымянных пальцев обеих рук. При выполнении движения кожа слегка смещается и натягивается. Воздействие должно быть активным, но комфортным.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5A0D9B-ABF0-DEF4-0CF7-10C73C7158FE}"/>
              </a:ext>
            </a:extLst>
          </p:cNvPr>
          <p:cNvSpPr txBox="1"/>
          <p:nvPr/>
        </p:nvSpPr>
        <p:spPr>
          <a:xfrm>
            <a:off x="8397124" y="6393820"/>
            <a:ext cx="36296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</a:rPr>
              <a:t>Интенсивность и продолжительность воздействия подбираются индивидуально специалистом.</a:t>
            </a:r>
          </a:p>
        </p:txBody>
      </p:sp>
    </p:spTree>
    <p:extLst>
      <p:ext uri="{BB962C8B-B14F-4D97-AF65-F5344CB8AC3E}">
        <p14:creationId xmlns:p14="http://schemas.microsoft.com/office/powerpoint/2010/main" val="2284137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224E5B-90DA-7191-CA1A-393A6E5407A5}"/>
              </a:ext>
            </a:extLst>
          </p:cNvPr>
          <p:cNvSpPr txBox="1"/>
          <p:nvPr/>
        </p:nvSpPr>
        <p:spPr>
          <a:xfrm>
            <a:off x="7340794" y="1582340"/>
            <a:ext cx="48512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4. Спиралевидные движения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Цель: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активизация мышц лобной области и усиление тактильной стимуляции.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Описание: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спиралевидные движения от середины лба к вискам.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Методические рекомендации: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движения выполняются подушечками указательных, средних и безымянных пальцев обеих рук. Небольшие спиралевидные движения постепенно перемещаются от центральной части лба к вискам.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E9B092-E532-8FBC-6FFE-4FD5CF4018F9}"/>
              </a:ext>
            </a:extLst>
          </p:cNvPr>
          <p:cNvSpPr txBox="1"/>
          <p:nvPr/>
        </p:nvSpPr>
        <p:spPr>
          <a:xfrm>
            <a:off x="8397124" y="6393820"/>
            <a:ext cx="36296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</a:rPr>
              <a:t>Интенсивность и продолжительность воздействия подбираются индивидуально специалистом.</a:t>
            </a:r>
          </a:p>
        </p:txBody>
      </p:sp>
    </p:spTree>
    <p:extLst>
      <p:ext uri="{BB962C8B-B14F-4D97-AF65-F5344CB8AC3E}">
        <p14:creationId xmlns:p14="http://schemas.microsoft.com/office/powerpoint/2010/main" val="2331828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2CC050-9F79-D2EE-A021-820C1FF1DC6A}"/>
              </a:ext>
            </a:extLst>
          </p:cNvPr>
          <p:cNvSpPr txBox="1"/>
          <p:nvPr/>
        </p:nvSpPr>
        <p:spPr>
          <a:xfrm>
            <a:off x="7838712" y="1443841"/>
            <a:ext cx="404848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5. Постукивание лба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Цель: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активизация мышц лобной области и повышение чувствительности тканей к массажному воздействию.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Описание: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лёгкое ритмичное постукивание лба от середины к вискам.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Методические рекомендации: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постукивание выполняется подушечками пальцев обеих рук. Движения лёгкие, ритмичные, симметричные, без болезненного воздействия.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488D26-0140-EA6D-A01D-D56233AFB16A}"/>
              </a:ext>
            </a:extLst>
          </p:cNvPr>
          <p:cNvSpPr txBox="1"/>
          <p:nvPr/>
        </p:nvSpPr>
        <p:spPr>
          <a:xfrm>
            <a:off x="8397124" y="6393820"/>
            <a:ext cx="36296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</a:rPr>
              <a:t>Интенсивность и продолжительность воздействия подбираются индивидуально специалистом.</a:t>
            </a:r>
          </a:p>
        </p:txBody>
      </p:sp>
    </p:spTree>
    <p:extLst>
      <p:ext uri="{BB962C8B-B14F-4D97-AF65-F5344CB8AC3E}">
        <p14:creationId xmlns:p14="http://schemas.microsoft.com/office/powerpoint/2010/main" val="2037602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C4DB3B-BA80-FD4D-465D-9151AF77E5AB}"/>
              </a:ext>
            </a:extLst>
          </p:cNvPr>
          <p:cNvSpPr txBox="1"/>
          <p:nvPr/>
        </p:nvSpPr>
        <p:spPr>
          <a:xfrm>
            <a:off x="7838711" y="1465832"/>
            <a:ext cx="397170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6. Пощипывание лба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Цель: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стимуляция мышц и повышение тонуса тканей лобной области.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Описание: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мягкое пощипывание лба от середины к вискам.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Методические рекомендации: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кожа мягко захватывается большим, указательным и средним пальцами. Пощипывающие движения выполняются последовательно и симметрично, постепенно перемещаясь от центра лба к вискам.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F79E16-FD15-A372-205F-DEB32D8C4927}"/>
              </a:ext>
            </a:extLst>
          </p:cNvPr>
          <p:cNvSpPr txBox="1"/>
          <p:nvPr/>
        </p:nvSpPr>
        <p:spPr>
          <a:xfrm>
            <a:off x="8397124" y="6393820"/>
            <a:ext cx="36296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</a:rPr>
              <a:t>Интенсивность и продолжительность воздействия подбираются индивидуально специалистом.</a:t>
            </a:r>
          </a:p>
        </p:txBody>
      </p:sp>
    </p:spTree>
    <p:extLst>
      <p:ext uri="{BB962C8B-B14F-4D97-AF65-F5344CB8AC3E}">
        <p14:creationId xmlns:p14="http://schemas.microsoft.com/office/powerpoint/2010/main" val="2911284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D07BA0-50FC-57D9-9214-87C5F4E25DE9}"/>
              </a:ext>
            </a:extLst>
          </p:cNvPr>
          <p:cNvSpPr txBox="1"/>
          <p:nvPr/>
        </p:nvSpPr>
        <p:spPr>
          <a:xfrm>
            <a:off x="7168617" y="1443841"/>
            <a:ext cx="47883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7. Растирание от бровей к волосистой части головы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Цель: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активизация мышц лобной области.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Описание: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растирание от области бровей вверх, к волосистой части головы.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Методические рекомендации: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растирающие движения выполняются указательными, средними и безымянными пальцами обеих рук. Движение направлено снизу вверх. Воздействие умеренное, без чрезмерного давления.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599BD0-978D-547E-A79E-9786F8C9C9C8}"/>
              </a:ext>
            </a:extLst>
          </p:cNvPr>
          <p:cNvSpPr txBox="1"/>
          <p:nvPr/>
        </p:nvSpPr>
        <p:spPr>
          <a:xfrm>
            <a:off x="8655389" y="6351939"/>
            <a:ext cx="36296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</a:rPr>
              <a:t>Интенсивность и продолжительность воздействия подбираются индивидуально специалистом.</a:t>
            </a:r>
          </a:p>
        </p:txBody>
      </p:sp>
    </p:spTree>
    <p:extLst>
      <p:ext uri="{BB962C8B-B14F-4D97-AF65-F5344CB8AC3E}">
        <p14:creationId xmlns:p14="http://schemas.microsoft.com/office/powerpoint/2010/main" val="78591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846C62-0786-4172-35AC-183840684431}"/>
              </a:ext>
            </a:extLst>
          </p:cNvPr>
          <p:cNvSpPr txBox="1"/>
          <p:nvPr/>
        </p:nvSpPr>
        <p:spPr>
          <a:xfrm>
            <a:off x="6540403" y="1859339"/>
            <a:ext cx="522115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8. Продольное поглаживание языка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Цель: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стимуляция продольных мышц языка.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Описание: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поглаживание поверхности языка от средней части к кончику.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Методические рекомендации: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язык аккуратно фиксируется через чистую марлевую салфетку. Массажное движение выполняется мягко, по средней части и продольной оси языка, от середины к кончику.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B32582-036D-095C-E724-FA311F3920AA}"/>
              </a:ext>
            </a:extLst>
          </p:cNvPr>
          <p:cNvSpPr txBox="1"/>
          <p:nvPr/>
        </p:nvSpPr>
        <p:spPr>
          <a:xfrm>
            <a:off x="8397124" y="6393820"/>
            <a:ext cx="36296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</a:rPr>
              <a:t>Интенсивность и продолжительность воздействия подбираются индивидуально специалистом.</a:t>
            </a:r>
          </a:p>
        </p:txBody>
      </p:sp>
    </p:spTree>
    <p:extLst>
      <p:ext uri="{BB962C8B-B14F-4D97-AF65-F5344CB8AC3E}">
        <p14:creationId xmlns:p14="http://schemas.microsoft.com/office/powerpoint/2010/main" val="1781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E5938D-9257-B4D0-E2AD-4A0A7742DB10}"/>
              </a:ext>
            </a:extLst>
          </p:cNvPr>
          <p:cNvSpPr txBox="1"/>
          <p:nvPr/>
        </p:nvSpPr>
        <p:spPr>
          <a:xfrm>
            <a:off x="6861489" y="1859339"/>
            <a:ext cx="506061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9. Поперечное воздействие на язык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Цель: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стимуляция поперечных мышц языка.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Описание: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массажные движения от средней линии языка к боковым краям.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Методические рекомендации: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движения выполняются мягко и последовательно, сначала в одну, затем в другую сторону. Особое внимание уделяется равномерности воздействия на правую и левую стороны языка.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928F3E-F4E4-98D0-1929-7424667782DE}"/>
              </a:ext>
            </a:extLst>
          </p:cNvPr>
          <p:cNvSpPr txBox="1"/>
          <p:nvPr/>
        </p:nvSpPr>
        <p:spPr>
          <a:xfrm>
            <a:off x="8397124" y="6393820"/>
            <a:ext cx="36296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</a:rPr>
              <a:t>Интенсивность и продолжительность воздействия подбираются индивидуально специалистом.</a:t>
            </a:r>
          </a:p>
        </p:txBody>
      </p:sp>
    </p:spTree>
    <p:extLst>
      <p:ext uri="{BB962C8B-B14F-4D97-AF65-F5344CB8AC3E}">
        <p14:creationId xmlns:p14="http://schemas.microsoft.com/office/powerpoint/2010/main" val="4135668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46183-3396-44B4-AD95-49927A8B8B0F}"/>
              </a:ext>
            </a:extLst>
          </p:cNvPr>
          <p:cNvSpPr txBox="1"/>
          <p:nvPr/>
        </p:nvSpPr>
        <p:spPr>
          <a:xfrm>
            <a:off x="97722" y="795737"/>
            <a:ext cx="337141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11. Ритмичное надавливание на язык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Цель: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стимуляция вертикальных мышц языка.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Описание: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короткие ритмичные надавливающие движения на поверхность языка.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Методические рекомендации: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воздействие выполняется мягко, с небольшим контролируемым нажатием. Движения ритмичные, последовательные, без чрезмерного давления.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FA118A-EE5A-DC16-72D9-0AC7903D62F3}"/>
              </a:ext>
            </a:extLst>
          </p:cNvPr>
          <p:cNvSpPr txBox="1"/>
          <p:nvPr/>
        </p:nvSpPr>
        <p:spPr>
          <a:xfrm>
            <a:off x="8397124" y="6393820"/>
            <a:ext cx="36296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</a:rPr>
              <a:t>Интенсивность и продолжительность воздействия подбираются индивидуально специалистом.</a:t>
            </a:r>
          </a:p>
        </p:txBody>
      </p:sp>
    </p:spTree>
    <p:extLst>
      <p:ext uri="{BB962C8B-B14F-4D97-AF65-F5344CB8AC3E}">
        <p14:creationId xmlns:p14="http://schemas.microsoft.com/office/powerpoint/2010/main" val="572816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7E6557-6E1B-A751-01C8-8F9F68B0A512}"/>
              </a:ext>
            </a:extLst>
          </p:cNvPr>
          <p:cNvSpPr txBox="1"/>
          <p:nvPr/>
        </p:nvSpPr>
        <p:spPr>
          <a:xfrm>
            <a:off x="7035994" y="1997839"/>
            <a:ext cx="50745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11. Спиралевидный массаж языка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Цель: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комплексная тактильная стимуляция мышц языка.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Описание: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небольшие спиралевидные движения по поверхности языка.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Методические рекомендации: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движения выполняются подушечкой пальца мягко и ритмично. Спиралевидная траектория постепенно перемещается по различным участкам поверхности языка.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536F21-4B3D-BF25-8264-32C2650EA6D5}"/>
              </a:ext>
            </a:extLst>
          </p:cNvPr>
          <p:cNvSpPr txBox="1"/>
          <p:nvPr/>
        </p:nvSpPr>
        <p:spPr>
          <a:xfrm>
            <a:off x="8397124" y="6393820"/>
            <a:ext cx="36296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</a:rPr>
              <a:t>Интенсивность и продолжительность воздействия подбираются индивидуально специалистом.</a:t>
            </a:r>
          </a:p>
        </p:txBody>
      </p:sp>
    </p:spTree>
    <p:extLst>
      <p:ext uri="{BB962C8B-B14F-4D97-AF65-F5344CB8AC3E}">
        <p14:creationId xmlns:p14="http://schemas.microsoft.com/office/powerpoint/2010/main" val="3892608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2F66BE-BB84-018B-6EF0-9E6D59A6E80F}"/>
              </a:ext>
            </a:extLst>
          </p:cNvPr>
          <p:cNvSpPr txBox="1"/>
          <p:nvPr/>
        </p:nvSpPr>
        <p:spPr>
          <a:xfrm>
            <a:off x="7284952" y="1496371"/>
            <a:ext cx="480932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12. Разминание языка через салфетку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Цель: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активизация мышц языка и усиление проприоцептивной стимуляции.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Описание: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мягкое разминание языка через марлевую салфетку.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Методические рекомендации: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язык аккуратно фиксируется через чистую салфетку. Разминающие движения выполняются дозированно, без резкого давления и травмирования слизистой.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F22267-5302-6C84-F573-C319DB83A516}"/>
              </a:ext>
            </a:extLst>
          </p:cNvPr>
          <p:cNvSpPr txBox="1"/>
          <p:nvPr/>
        </p:nvSpPr>
        <p:spPr>
          <a:xfrm>
            <a:off x="8397124" y="6393820"/>
            <a:ext cx="36296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</a:rPr>
              <a:t>Интенсивность и продолжительность воздействия подбираются индивидуально специалистом.</a:t>
            </a:r>
          </a:p>
        </p:txBody>
      </p:sp>
    </p:spTree>
    <p:extLst>
      <p:ext uri="{BB962C8B-B14F-4D97-AF65-F5344CB8AC3E}">
        <p14:creationId xmlns:p14="http://schemas.microsoft.com/office/powerpoint/2010/main" val="1471125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DC8C1D-46EA-4305-406D-C44F2BD3A874}"/>
              </a:ext>
            </a:extLst>
          </p:cNvPr>
          <p:cNvSpPr txBox="1"/>
          <p:nvPr/>
        </p:nvSpPr>
        <p:spPr>
          <a:xfrm>
            <a:off x="6980152" y="1443841"/>
            <a:ext cx="50117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13. Вибрационная стимуляция языка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Цель: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активизация мышц языка и повышение его двигательной активности.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Описание: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кратковременная мягкая вибрационная стимуляция отдельных участков языка.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Методические рекомендации: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вибрационное воздействие выполняется короткими ритмичными движениями. Интенсивность подбирается индивидуально и не должна вызывать болезненных или неприятных ощущений.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70810A-DF4E-E75C-B4D6-5E4A7BBCC870}"/>
              </a:ext>
            </a:extLst>
          </p:cNvPr>
          <p:cNvSpPr txBox="1"/>
          <p:nvPr/>
        </p:nvSpPr>
        <p:spPr>
          <a:xfrm>
            <a:off x="8397124" y="6393820"/>
            <a:ext cx="36296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</a:rPr>
              <a:t>Интенсивность и продолжительность воздействия подбираются индивидуально специалистом.</a:t>
            </a:r>
          </a:p>
        </p:txBody>
      </p:sp>
    </p:spTree>
    <p:extLst>
      <p:ext uri="{BB962C8B-B14F-4D97-AF65-F5344CB8AC3E}">
        <p14:creationId xmlns:p14="http://schemas.microsoft.com/office/powerpoint/2010/main" val="1418082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BE0BD2-E612-7A83-1048-854ABA47F2E5}"/>
              </a:ext>
            </a:extLst>
          </p:cNvPr>
          <p:cNvSpPr txBox="1"/>
          <p:nvPr/>
        </p:nvSpPr>
        <p:spPr>
          <a:xfrm>
            <a:off x="7629307" y="1582340"/>
            <a:ext cx="43974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14. Массаж боковых краёв языка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Цель: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стимуляция мышц боковых отделов языка и повышение его двигательной активности.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Описание: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массажные движения вдоль правого и левого краёв языка.</a:t>
            </a:r>
          </a:p>
          <a:p>
            <a:pPr algn="ctr"/>
            <a:r>
              <a:rPr lang="ru-RU" b="1" dirty="0">
                <a:latin typeface="Batang" panose="02030600000101010101" pitchFamily="18" charset="-127"/>
                <a:ea typeface="Batang" panose="02030600000101010101" pitchFamily="18" charset="-127"/>
              </a:rPr>
              <a:t>Методические рекомендации:</a:t>
            </a:r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 движения выполняются мягко, последовательно и симметрично. Необходимо избегать грубого захвата и чрезмерного натяжения языка.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5A1219-0A07-3BC2-1FF0-7FDC7C04CDD2}"/>
              </a:ext>
            </a:extLst>
          </p:cNvPr>
          <p:cNvSpPr txBox="1"/>
          <p:nvPr/>
        </p:nvSpPr>
        <p:spPr>
          <a:xfrm>
            <a:off x="8397124" y="6393820"/>
            <a:ext cx="36296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</a:rPr>
              <a:t>Интенсивность и продолжительность воздействия подбираются индивидуально специалистом.</a:t>
            </a:r>
          </a:p>
        </p:txBody>
      </p:sp>
    </p:spTree>
    <p:extLst>
      <p:ext uri="{BB962C8B-B14F-4D97-AF65-F5344CB8AC3E}">
        <p14:creationId xmlns:p14="http://schemas.microsoft.com/office/powerpoint/2010/main" val="41875907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844</Words>
  <Application>Microsoft Office PowerPoint</Application>
  <PresentationFormat>Широкоэкранный</PresentationFormat>
  <Paragraphs>71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Batang</vt:lpstr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1</cp:revision>
  <dcterms:created xsi:type="dcterms:W3CDTF">2026-09-04T12:59:30Z</dcterms:created>
  <dcterms:modified xsi:type="dcterms:W3CDTF">2026-09-04T13:16:33Z</dcterms:modified>
</cp:coreProperties>
</file>