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CCF3"/>
    <a:srgbClr val="E050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90C74-C27D-45FB-A44A-41D50DFB6C45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AFB339-5664-4AA8-886D-80F5D96BA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609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AFB339-5664-4AA8-886D-80F5D96BA4D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206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AFB339-5664-4AA8-886D-80F5D96BA4D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819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3D5D59-71B7-46E9-B905-E93A279A39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BAC7FE-DE15-48AB-A205-8CE0E8AAE8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195488-FD55-45C3-A52A-6BE6303BD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65F80-AA72-4E1D-8709-4A9A94C4C6DB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CB43B6-24E8-4379-932A-1830435CE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596BDD-73DB-470D-AC6B-636EB1667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5CCC-BCCC-455B-8234-F456A4B24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628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9C8479-3213-4B83-9A69-AFCA4006F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29D38E-665D-4F92-AB19-BE5475B0F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AA258C-B895-4613-978C-761E0C87F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65F80-AA72-4E1D-8709-4A9A94C4C6DB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F77DDD-BB43-4376-85A5-0E33F10F8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2CFFAD-8A17-4B9B-84C8-796374752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5CCC-BCCC-455B-8234-F456A4B24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144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98B216-FAD3-45B9-9983-0CC75602C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FEA4E1-3D09-4DED-A831-20FA31691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174411-F6CD-4F91-9CBD-9165A2E4C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65F80-AA72-4E1D-8709-4A9A94C4C6DB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259CD0-1D15-43AE-ABEE-4494E6B83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3DAE02-E583-4656-ACA3-57EFA4122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5CCC-BCCC-455B-8234-F456A4B24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903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0FCC4-C1FE-436A-B3E6-28EAB5024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D39326-DFCF-4D59-B56D-1B16490DC0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6835646-28BD-4129-A45B-8C22738412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B32887E-CDF4-4009-B8AD-10E78B092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65F80-AA72-4E1D-8709-4A9A94C4C6DB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233F5A1-5AAD-4418-8F2B-9010A797D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7B76AAF-BBEF-4BDC-9B3A-39EF219F3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5CCC-BCCC-455B-8234-F456A4B24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394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E977D3-E80E-41A5-8051-23334AD1B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079794-8A7F-4848-BE37-6D03A1148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29B44B-57BA-4BEC-987D-89BCD11599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AE5152C-699C-404A-BE1E-1024D33F44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A7FB367-7A37-43E0-92A2-AE32FF702A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AAE0C96-39E3-4E0C-B1E5-07602E903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65F80-AA72-4E1D-8709-4A9A94C4C6DB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0C56430-4E6D-4330-8F18-E99474844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546B1D6-CBE0-4B99-9923-DAA91FF73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5CCC-BCCC-455B-8234-F456A4B24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686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94E517-CD95-4738-B20C-1B5689656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998FE13-47CC-4861-BB6D-4268F8EC5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65F80-AA72-4E1D-8709-4A9A94C4C6DB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E48EAD7-5024-4FBD-9A2B-FEF578DC5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81D3DEB-B509-4C5B-9437-230469C3C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5CCC-BCCC-455B-8234-F456A4B24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549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13E401C-9E80-43FA-B70C-579B89B73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65F80-AA72-4E1D-8709-4A9A94C4C6DB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44717D9-8471-40A9-8A6E-A3E2E3D36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BCDB3ED-B81F-43E9-8194-4DAC61395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5CCC-BCCC-455B-8234-F456A4B24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856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C6A3D6-B527-4B5C-AA04-CAD85728A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5FE285-C6E5-4805-851D-DE244195B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2C029FD-F95F-4C76-AC3C-B768CC97B6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18A30DA-C9EF-435D-8DAB-906F38888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65F80-AA72-4E1D-8709-4A9A94C4C6DB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F4E37E5-B5C6-494F-A01E-BA8E016D8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38E200C-DA21-4028-947F-4DF7B3B65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5CCC-BCCC-455B-8234-F456A4B24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011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09437E-1356-412C-9011-0EAB66899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7F7BDDE-B4DF-4342-85CC-F99A39921F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4F54A73-3B7F-42EC-89F5-F8B819DAED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BA9688-022A-4C5F-B705-B5B4174B3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65F80-AA72-4E1D-8709-4A9A94C4C6DB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7165D1-EFDB-4B73-B4FA-049815EF3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6EE860-643B-4731-ACD0-0006CFBC8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5CCC-BCCC-455B-8234-F456A4B24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378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A2AED7-EEAC-4533-835A-6C9AF241B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A1A0AE2-F3E7-4EB7-BC6C-AE3CDBAAA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FCE041-742D-4D96-82D6-25F340B31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65F80-AA72-4E1D-8709-4A9A94C4C6DB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57BD0C-6CDF-4B67-BED0-452CCDDB7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D1C355-B85F-44AC-88CF-72DA5FFE6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5CCC-BCCC-455B-8234-F456A4B24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016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078F73D-4F80-46CD-A963-D39FD75005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DBFA19-83DB-4FBD-83AB-3C34DC65F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BD30CA-F3D7-4AD4-8F81-0457F2101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65F80-AA72-4E1D-8709-4A9A94C4C6DB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9E8161-FF48-42CB-8DFE-3F3FBFBBA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567284-D751-43FD-827D-664A79BF7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5CCC-BCCC-455B-8234-F456A4B24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575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041657-F7B1-47AF-87D5-074EB0531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7AF981-0354-42E1-9F4B-69C7136EF5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1404EF-D0D0-4B49-B948-5279EEA5D7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65F80-AA72-4E1D-8709-4A9A94C4C6DB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C62932-ECC9-4CF5-8A47-C8EEDE1DC6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7E67F4-88F7-4039-ABA8-B7DA6E3E04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35CCC-BCCC-455B-8234-F456A4B24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208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BBEC23-9BF7-455B-AF6B-457E78783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887" y="-522514"/>
            <a:ext cx="7776734" cy="74527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EE1BAB-F23D-4165-82DC-7D9BCDAFD014}"/>
              </a:ext>
            </a:extLst>
          </p:cNvPr>
          <p:cNvSpPr txBox="1"/>
          <p:nvPr/>
        </p:nvSpPr>
        <p:spPr>
          <a:xfrm>
            <a:off x="3820611" y="2701949"/>
            <a:ext cx="411136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Обучение грамоте.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Урок 8. </a:t>
            </a:r>
          </a:p>
        </p:txBody>
      </p:sp>
      <p:pic>
        <p:nvPicPr>
          <p:cNvPr id="6" name="Рисунок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2D1045E-819A-4F0D-B496-678D26CBF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094" y="4764052"/>
            <a:ext cx="1577873" cy="74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1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D561A3CC-B59E-4949-9D38-FCE7FEC875C4}"/>
              </a:ext>
            </a:extLst>
          </p:cNvPr>
          <p:cNvSpPr/>
          <p:nvPr/>
        </p:nvSpPr>
        <p:spPr>
          <a:xfrm>
            <a:off x="7668679" y="80143"/>
            <a:ext cx="4223227" cy="2879441"/>
          </a:xfrm>
          <a:prstGeom prst="cloudCallout">
            <a:avLst/>
          </a:prstGeom>
          <a:solidFill>
            <a:srgbClr val="E0509B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Потому что они звучат сами по себе, поют! Попробуй сказать «А», «О», «И» — ведь можно произнести, не закрывая рот и не мешая языком!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Пузырек для мыслей: облако 9">
            <a:extLst>
              <a:ext uri="{FF2B5EF4-FFF2-40B4-BE49-F238E27FC236}">
                <a16:creationId xmlns:a16="http://schemas.microsoft.com/office/drawing/2014/main" id="{4AE5665B-2FE5-4F63-BBAF-03AB35929C1D}"/>
              </a:ext>
            </a:extLst>
          </p:cNvPr>
          <p:cNvSpPr/>
          <p:nvPr/>
        </p:nvSpPr>
        <p:spPr>
          <a:xfrm>
            <a:off x="300094" y="369948"/>
            <a:ext cx="3224631" cy="2100295"/>
          </a:xfrm>
          <a:prstGeom prst="cloudCallout">
            <a:avLst/>
          </a:prstGeom>
          <a:solidFill>
            <a:srgbClr val="3DCCF3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Гласинка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, я уже знаю несколько букв, но почему их называют </a:t>
            </a:r>
            <a:r>
              <a:rPr lang="ru-RU" i="1" dirty="0">
                <a:solidFill>
                  <a:srgbClr val="C00000"/>
                </a:solidFill>
                <a:latin typeface="Comic Sans MS" panose="030F0702030302020204" pitchFamily="66" charset="0"/>
              </a:rPr>
              <a:t>гласными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?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CB84C19-7BF0-4268-AA2B-A0FEB3B952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763" y="6341183"/>
            <a:ext cx="843939" cy="3984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2FB175-ED06-4AE4-B159-D7DF88CA4C30}"/>
              </a:ext>
            </a:extLst>
          </p:cNvPr>
          <p:cNvSpPr txBox="1"/>
          <p:nvPr/>
        </p:nvSpPr>
        <p:spPr>
          <a:xfrm>
            <a:off x="3086959" y="158129"/>
            <a:ext cx="54795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«Волшебные звуки, которые поют!»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C740D31-92FE-4CC4-A0BA-7F2B67EA23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8787" y="1331570"/>
            <a:ext cx="5614372" cy="561437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17D2487-F508-44BA-93AE-0BFAE5E5E1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304" y="1868602"/>
            <a:ext cx="6581973" cy="467178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D41319-A0E4-470A-9BF5-46DCCCD3A89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2" r="25326"/>
          <a:stretch/>
        </p:blipFill>
        <p:spPr>
          <a:xfrm>
            <a:off x="6162089" y="1807859"/>
            <a:ext cx="4091755" cy="52521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C180B7B-FF86-4520-934D-62F9EF3C9D65}"/>
              </a:ext>
            </a:extLst>
          </p:cNvPr>
          <p:cNvSpPr txBox="1"/>
          <p:nvPr/>
        </p:nvSpPr>
        <p:spPr>
          <a:xfrm>
            <a:off x="2701319" y="2177808"/>
            <a:ext cx="643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5E6A8A-BC06-46C3-9560-FE744519B108}"/>
              </a:ext>
            </a:extLst>
          </p:cNvPr>
          <p:cNvSpPr txBox="1"/>
          <p:nvPr/>
        </p:nvSpPr>
        <p:spPr>
          <a:xfrm>
            <a:off x="3487100" y="2897226"/>
            <a:ext cx="6954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О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0ED5CF-2DD3-44EE-A196-9AAF4088D626}"/>
              </a:ext>
            </a:extLst>
          </p:cNvPr>
          <p:cNvSpPr txBox="1"/>
          <p:nvPr/>
        </p:nvSpPr>
        <p:spPr>
          <a:xfrm>
            <a:off x="6033696" y="2663523"/>
            <a:ext cx="6954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Ё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BFA53E-DAA2-478A-B8AE-C65637538B6A}"/>
              </a:ext>
            </a:extLst>
          </p:cNvPr>
          <p:cNvSpPr txBox="1"/>
          <p:nvPr/>
        </p:nvSpPr>
        <p:spPr>
          <a:xfrm>
            <a:off x="7181119" y="2834649"/>
            <a:ext cx="6954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9346F5-DE19-4051-A285-7FEA4BF7B1CE}"/>
              </a:ext>
            </a:extLst>
          </p:cNvPr>
          <p:cNvSpPr txBox="1"/>
          <p:nvPr/>
        </p:nvSpPr>
        <p:spPr>
          <a:xfrm>
            <a:off x="7005082" y="4570136"/>
            <a:ext cx="6954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130B60-4FB6-438C-B742-03D5DC7E5937}"/>
              </a:ext>
            </a:extLst>
          </p:cNvPr>
          <p:cNvSpPr txBox="1"/>
          <p:nvPr/>
        </p:nvSpPr>
        <p:spPr>
          <a:xfrm>
            <a:off x="2766071" y="3703615"/>
            <a:ext cx="6954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B25005-7403-43DD-BCD8-16C1BEC73471}"/>
              </a:ext>
            </a:extLst>
          </p:cNvPr>
          <p:cNvSpPr txBox="1"/>
          <p:nvPr/>
        </p:nvSpPr>
        <p:spPr>
          <a:xfrm>
            <a:off x="4214399" y="4138756"/>
            <a:ext cx="6954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Э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D795BEE-8ACC-4A0B-9436-0AD11154C56B}"/>
              </a:ext>
            </a:extLst>
          </p:cNvPr>
          <p:cNvSpPr txBox="1"/>
          <p:nvPr/>
        </p:nvSpPr>
        <p:spPr>
          <a:xfrm>
            <a:off x="3123351" y="4816419"/>
            <a:ext cx="6954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У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F48E58-8F33-43DF-8A6E-D8AB27A41DE7}"/>
              </a:ext>
            </a:extLst>
          </p:cNvPr>
          <p:cNvSpPr txBox="1"/>
          <p:nvPr/>
        </p:nvSpPr>
        <p:spPr>
          <a:xfrm>
            <a:off x="4478838" y="2334523"/>
            <a:ext cx="6954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95AC09A-F8CA-4CDD-810E-7BF2D4AD2108}"/>
              </a:ext>
            </a:extLst>
          </p:cNvPr>
          <p:cNvSpPr txBox="1"/>
          <p:nvPr/>
        </p:nvSpPr>
        <p:spPr>
          <a:xfrm>
            <a:off x="6020184" y="3982092"/>
            <a:ext cx="6954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Ю</a:t>
            </a:r>
          </a:p>
        </p:txBody>
      </p:sp>
    </p:spTree>
    <p:extLst>
      <p:ext uri="{BB962C8B-B14F-4D97-AF65-F5344CB8AC3E}">
        <p14:creationId xmlns:p14="http://schemas.microsoft.com/office/powerpoint/2010/main" val="3450331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8E4CDF06-AFA1-4747-8E38-6D880D6972A2}"/>
              </a:ext>
            </a:extLst>
          </p:cNvPr>
          <p:cNvSpPr/>
          <p:nvPr/>
        </p:nvSpPr>
        <p:spPr>
          <a:xfrm>
            <a:off x="5560945" y="863653"/>
            <a:ext cx="3112076" cy="2334990"/>
          </a:xfrm>
          <a:prstGeom prst="cloudCallout">
            <a:avLst/>
          </a:prstGeom>
          <a:solidFill>
            <a:srgbClr val="E0509B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А я попробую спеть все гласные как песенку! Давай со мной.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145C8B8-575D-457E-81F7-C38DD6AFB3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763" y="6341183"/>
            <a:ext cx="843939" cy="3984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821053-964F-464C-A024-51C713D5FFBA}"/>
              </a:ext>
            </a:extLst>
          </p:cNvPr>
          <p:cNvSpPr txBox="1"/>
          <p:nvPr/>
        </p:nvSpPr>
        <p:spPr>
          <a:xfrm>
            <a:off x="4327695" y="90743"/>
            <a:ext cx="4160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Упражнение «Пой звуки!»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EAF39D-ED78-4719-904E-24D0BB9178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6" t="8674" r="23535"/>
          <a:stretch/>
        </p:blipFill>
        <p:spPr>
          <a:xfrm>
            <a:off x="4608422" y="2700089"/>
            <a:ext cx="2778100" cy="4268362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BA58505-C88D-4A35-B8CC-411BD0EDBE44}"/>
              </a:ext>
            </a:extLst>
          </p:cNvPr>
          <p:cNvGrpSpPr/>
          <p:nvPr/>
        </p:nvGrpSpPr>
        <p:grpSpPr>
          <a:xfrm>
            <a:off x="5571873" y="4838456"/>
            <a:ext cx="1349319" cy="811443"/>
            <a:chOff x="5637814" y="4851205"/>
            <a:chExt cx="1349319" cy="811443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BAEBB34F-911D-416E-87EC-2216E2AC2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7814" y="4851205"/>
              <a:ext cx="1065279" cy="81144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4C30A71-75B6-4416-82C6-5A020657ECD9}"/>
                </a:ext>
              </a:extLst>
            </p:cNvPr>
            <p:cNvSpPr txBox="1"/>
            <p:nvPr/>
          </p:nvSpPr>
          <p:spPr>
            <a:xfrm>
              <a:off x="5835408" y="5004769"/>
              <a:ext cx="11517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latin typeface="Comic Sans MS" panose="030F0702030302020204" pitchFamily="66" charset="0"/>
                </a:rPr>
                <a:t>ЖМИ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80516AFC-201B-4FD3-AB2C-C1B53FC17FA3}"/>
              </a:ext>
            </a:extLst>
          </p:cNvPr>
          <p:cNvGrpSpPr/>
          <p:nvPr/>
        </p:nvGrpSpPr>
        <p:grpSpPr>
          <a:xfrm>
            <a:off x="0" y="-193410"/>
            <a:ext cx="2778100" cy="2831909"/>
            <a:chOff x="226229" y="495590"/>
            <a:chExt cx="2778100" cy="2831909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3C48FF24-1932-453F-A31D-6169F5439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229" y="1211368"/>
              <a:ext cx="2778100" cy="2116131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7E767B-573F-4B4E-A1E5-60A80EEBB24F}"/>
                </a:ext>
              </a:extLst>
            </p:cNvPr>
            <p:cNvSpPr txBox="1"/>
            <p:nvPr/>
          </p:nvSpPr>
          <p:spPr>
            <a:xfrm>
              <a:off x="977222" y="495590"/>
              <a:ext cx="1451871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3800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А</a:t>
              </a: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A863BF98-0CC7-440A-AA71-8BAD2781249B}"/>
              </a:ext>
            </a:extLst>
          </p:cNvPr>
          <p:cNvGrpSpPr/>
          <p:nvPr/>
        </p:nvGrpSpPr>
        <p:grpSpPr>
          <a:xfrm>
            <a:off x="2092883" y="1782053"/>
            <a:ext cx="2778100" cy="2831909"/>
            <a:chOff x="226229" y="495590"/>
            <a:chExt cx="2778100" cy="2831909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6677F336-BDF3-44D1-B66D-D6772AFAE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229" y="1211368"/>
              <a:ext cx="2778100" cy="2116131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349A891-CC51-43DC-9EC4-80355ECBBFD0}"/>
                </a:ext>
              </a:extLst>
            </p:cNvPr>
            <p:cNvSpPr txBox="1"/>
            <p:nvPr/>
          </p:nvSpPr>
          <p:spPr>
            <a:xfrm>
              <a:off x="977222" y="495590"/>
              <a:ext cx="1451871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3800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О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5B5AA8F7-4810-4F05-B7EE-A32D0557BF2E}"/>
              </a:ext>
            </a:extLst>
          </p:cNvPr>
          <p:cNvGrpSpPr/>
          <p:nvPr/>
        </p:nvGrpSpPr>
        <p:grpSpPr>
          <a:xfrm>
            <a:off x="8797319" y="-118124"/>
            <a:ext cx="2778100" cy="2831909"/>
            <a:chOff x="226229" y="495590"/>
            <a:chExt cx="2778100" cy="2831909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258FD0A6-A7AD-47F2-9174-D68B89EF6B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229" y="1211368"/>
              <a:ext cx="2778100" cy="2116131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6DF69FE-9418-4CA5-B6E2-185653F08466}"/>
                </a:ext>
              </a:extLst>
            </p:cNvPr>
            <p:cNvSpPr txBox="1"/>
            <p:nvPr/>
          </p:nvSpPr>
          <p:spPr>
            <a:xfrm>
              <a:off x="977222" y="495590"/>
              <a:ext cx="1451871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3800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У</a:t>
              </a: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C71D6A56-6166-4FE0-B725-6C6B1E17F722}"/>
              </a:ext>
            </a:extLst>
          </p:cNvPr>
          <p:cNvGrpSpPr/>
          <p:nvPr/>
        </p:nvGrpSpPr>
        <p:grpSpPr>
          <a:xfrm>
            <a:off x="7629039" y="1802675"/>
            <a:ext cx="2778100" cy="2831909"/>
            <a:chOff x="226229" y="495590"/>
            <a:chExt cx="2778100" cy="2831909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5B0007B9-0DBD-42A1-A542-928673BA8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229" y="1211368"/>
              <a:ext cx="2778100" cy="2116131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BC647C2-C49E-4664-ABDC-ACEAE8D9788D}"/>
                </a:ext>
              </a:extLst>
            </p:cNvPr>
            <p:cNvSpPr txBox="1"/>
            <p:nvPr/>
          </p:nvSpPr>
          <p:spPr>
            <a:xfrm>
              <a:off x="977222" y="495590"/>
              <a:ext cx="1451871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500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Ы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A6E1A87B-7FFD-4038-BF8E-E59C75BA9CDF}"/>
              </a:ext>
            </a:extLst>
          </p:cNvPr>
          <p:cNvGrpSpPr/>
          <p:nvPr/>
        </p:nvGrpSpPr>
        <p:grpSpPr>
          <a:xfrm>
            <a:off x="8494514" y="3919036"/>
            <a:ext cx="2778100" cy="2831909"/>
            <a:chOff x="226229" y="495590"/>
            <a:chExt cx="2778100" cy="2831909"/>
          </a:xfrm>
        </p:grpSpPr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018FA232-BC12-4032-A589-50A52E4DB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229" y="1211368"/>
              <a:ext cx="2778100" cy="2116131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4BF4004-30F0-4F66-B070-E909C27F8BD4}"/>
                </a:ext>
              </a:extLst>
            </p:cNvPr>
            <p:cNvSpPr txBox="1"/>
            <p:nvPr/>
          </p:nvSpPr>
          <p:spPr>
            <a:xfrm>
              <a:off x="977222" y="495590"/>
              <a:ext cx="1451871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3800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И</a:t>
              </a: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E1A75FD1-52CD-449A-A97A-ED09712B4E79}"/>
              </a:ext>
            </a:extLst>
          </p:cNvPr>
          <p:cNvGrpSpPr/>
          <p:nvPr/>
        </p:nvGrpSpPr>
        <p:grpSpPr>
          <a:xfrm>
            <a:off x="328337" y="3762446"/>
            <a:ext cx="2778100" cy="2831909"/>
            <a:chOff x="226229" y="495590"/>
            <a:chExt cx="2778100" cy="2831909"/>
          </a:xfrm>
        </p:grpSpPr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349B61A6-A2B6-4C99-907A-03D459CC0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229" y="1211368"/>
              <a:ext cx="2778100" cy="2116131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D9AA534-67E1-4A12-97DC-5493C7C2C63D}"/>
                </a:ext>
              </a:extLst>
            </p:cNvPr>
            <p:cNvSpPr txBox="1"/>
            <p:nvPr/>
          </p:nvSpPr>
          <p:spPr>
            <a:xfrm>
              <a:off x="977222" y="495590"/>
              <a:ext cx="1451871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3800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871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9F557A50-FE65-46FC-94D5-EE9CC08AEA09}"/>
              </a:ext>
            </a:extLst>
          </p:cNvPr>
          <p:cNvGrpSpPr/>
          <p:nvPr/>
        </p:nvGrpSpPr>
        <p:grpSpPr>
          <a:xfrm>
            <a:off x="1535633" y="5184397"/>
            <a:ext cx="1153491" cy="1362993"/>
            <a:chOff x="10679834" y="1521672"/>
            <a:chExt cx="1153491" cy="1362993"/>
          </a:xfrm>
        </p:grpSpPr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7364A086-8F62-4DBB-BB41-3FC3C28F4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9834" y="1521672"/>
              <a:ext cx="1153491" cy="1362993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7BFCD01-2644-4E44-A971-EE68D966C6C5}"/>
                </a:ext>
              </a:extLst>
            </p:cNvPr>
            <p:cNvSpPr txBox="1"/>
            <p:nvPr/>
          </p:nvSpPr>
          <p:spPr>
            <a:xfrm>
              <a:off x="10964372" y="1626374"/>
              <a:ext cx="71895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И</a:t>
              </a:r>
              <a:endParaRPr lang="ru-RU" sz="4400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FEDC8D3-06B1-41A0-A37A-48F934436DE6}"/>
              </a:ext>
            </a:extLst>
          </p:cNvPr>
          <p:cNvGrpSpPr/>
          <p:nvPr/>
        </p:nvGrpSpPr>
        <p:grpSpPr>
          <a:xfrm>
            <a:off x="2657233" y="1569645"/>
            <a:ext cx="1153491" cy="1362993"/>
            <a:chOff x="10679834" y="1521672"/>
            <a:chExt cx="1153491" cy="1362993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28A9D6D3-171E-4559-885E-1039210CA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9834" y="1521672"/>
              <a:ext cx="1153491" cy="136299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76ED7A1-A208-4C47-B9C5-184F5054A71D}"/>
                </a:ext>
              </a:extLst>
            </p:cNvPr>
            <p:cNvSpPr txBox="1"/>
            <p:nvPr/>
          </p:nvSpPr>
          <p:spPr>
            <a:xfrm>
              <a:off x="10882059" y="1521672"/>
              <a:ext cx="71895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Э</a:t>
              </a:r>
              <a:endParaRPr lang="ru-RU" sz="5400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60BAC1F3-9841-45B3-A808-22F8D03E5D7C}"/>
              </a:ext>
            </a:extLst>
          </p:cNvPr>
          <p:cNvGrpSpPr/>
          <p:nvPr/>
        </p:nvGrpSpPr>
        <p:grpSpPr>
          <a:xfrm>
            <a:off x="9326585" y="4930195"/>
            <a:ext cx="1153491" cy="1362993"/>
            <a:chOff x="10679834" y="1521672"/>
            <a:chExt cx="1153491" cy="1362993"/>
          </a:xfrm>
        </p:grpSpPr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437BA4CC-A3FC-4502-A1DC-89DC0663E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9834" y="1521672"/>
              <a:ext cx="1153491" cy="1362993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C78622C-304B-47CA-8CB6-9F3D19CE4A51}"/>
                </a:ext>
              </a:extLst>
            </p:cNvPr>
            <p:cNvSpPr txBox="1"/>
            <p:nvPr/>
          </p:nvSpPr>
          <p:spPr>
            <a:xfrm>
              <a:off x="10964372" y="1626374"/>
              <a:ext cx="71895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Ы</a:t>
              </a:r>
              <a:endParaRPr lang="ru-RU" sz="4400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5D15FBBC-0C90-4B98-9505-512BDF3340D9}"/>
              </a:ext>
            </a:extLst>
          </p:cNvPr>
          <p:cNvGrpSpPr/>
          <p:nvPr/>
        </p:nvGrpSpPr>
        <p:grpSpPr>
          <a:xfrm>
            <a:off x="9611123" y="3200991"/>
            <a:ext cx="1153491" cy="1362993"/>
            <a:chOff x="10679834" y="1521672"/>
            <a:chExt cx="1153491" cy="1362993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E19BE567-FF4C-45C5-8CE7-089D8B644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9834" y="1521672"/>
              <a:ext cx="1153491" cy="136299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2D37001-F5D7-4C73-A438-0001BF64D739}"/>
                </a:ext>
              </a:extLst>
            </p:cNvPr>
            <p:cNvSpPr txBox="1"/>
            <p:nvPr/>
          </p:nvSpPr>
          <p:spPr>
            <a:xfrm>
              <a:off x="10882059" y="1521672"/>
              <a:ext cx="71895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О</a:t>
              </a:r>
              <a:endParaRPr lang="ru-RU" sz="5400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4E921F2A-01AF-461E-A169-9F53150DF763}"/>
              </a:ext>
            </a:extLst>
          </p:cNvPr>
          <p:cNvGrpSpPr/>
          <p:nvPr/>
        </p:nvGrpSpPr>
        <p:grpSpPr>
          <a:xfrm>
            <a:off x="10679834" y="1521672"/>
            <a:ext cx="1153491" cy="1362993"/>
            <a:chOff x="10679834" y="1521672"/>
            <a:chExt cx="1153491" cy="1362993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FAC02CF1-C86F-4C33-98FC-6620E25B1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9834" y="1521672"/>
              <a:ext cx="1153491" cy="136299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065220D-0AFD-410E-866C-F176430F3BDF}"/>
                </a:ext>
              </a:extLst>
            </p:cNvPr>
            <p:cNvSpPr txBox="1"/>
            <p:nvPr/>
          </p:nvSpPr>
          <p:spPr>
            <a:xfrm>
              <a:off x="10882059" y="1521672"/>
              <a:ext cx="71895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А</a:t>
              </a:r>
              <a:endParaRPr lang="ru-RU" sz="5400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</p:grp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8EE357D-0D61-4AA1-A94F-C63CCF97444E}"/>
              </a:ext>
            </a:extLst>
          </p:cNvPr>
          <p:cNvSpPr/>
          <p:nvPr/>
        </p:nvSpPr>
        <p:spPr>
          <a:xfrm>
            <a:off x="2778101" y="564812"/>
            <a:ext cx="7378021" cy="686822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0" dirty="0">
                <a:solidFill>
                  <a:srgbClr val="3DCCF3"/>
                </a:solidFill>
                <a:effectLst/>
                <a:latin typeface="Comic Sans MS" panose="030F0702030302020204" pitchFamily="66" charset="0"/>
              </a:rPr>
              <a:t>Гласные звуки</a:t>
            </a:r>
            <a:r>
              <a:rPr lang="ru-RU" sz="1600" b="0" i="0" dirty="0">
                <a:solidFill>
                  <a:srgbClr val="3DCCF3"/>
                </a:solidFill>
                <a:effectLst/>
                <a:latin typeface="Comic Sans MS" panose="030F0702030302020204" pitchFamily="66" charset="0"/>
              </a:rPr>
              <a:t> — это те, при произнесении которых губы, зубы и язык не мешают проходить воздуху. К ним относятся [а], [о], [у], [ы], [э], [и].</a:t>
            </a:r>
          </a:p>
        </p:txBody>
      </p:sp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B6452B0E-518D-4FA2-A28C-3383241DB9D9}"/>
              </a:ext>
            </a:extLst>
          </p:cNvPr>
          <p:cNvSpPr/>
          <p:nvPr/>
        </p:nvSpPr>
        <p:spPr>
          <a:xfrm>
            <a:off x="62821" y="88265"/>
            <a:ext cx="2945625" cy="2486679"/>
          </a:xfrm>
          <a:prstGeom prst="cloudCallout">
            <a:avLst/>
          </a:prstGeom>
          <a:solidFill>
            <a:srgbClr val="3DCCF3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Посмотри это домик для гласных звуков, надо выбрать только гласные звуки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145C8B8-575D-457E-81F7-C38DD6AFB3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763" y="6341183"/>
            <a:ext cx="843939" cy="3984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FEE488-C3E5-4714-BDEB-BBB16419B0F3}"/>
              </a:ext>
            </a:extLst>
          </p:cNvPr>
          <p:cNvSpPr txBox="1"/>
          <p:nvPr/>
        </p:nvSpPr>
        <p:spPr>
          <a:xfrm>
            <a:off x="3867006" y="88265"/>
            <a:ext cx="4851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Игра «Домики для звуков»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34C521-F24A-4557-9C2C-7EA7F03318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5" t="6743" r="41190" b="-1"/>
          <a:stretch/>
        </p:blipFill>
        <p:spPr>
          <a:xfrm>
            <a:off x="128661" y="1731217"/>
            <a:ext cx="2282509" cy="52358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4931778-1E1B-4276-A727-BBE3916E61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413" y="1100549"/>
            <a:ext cx="5346798" cy="6046974"/>
          </a:xfrm>
          <a:prstGeom prst="rect">
            <a:avLst/>
          </a:prstGeom>
        </p:spPr>
      </p:pic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AC7FD044-27E4-498E-AA8F-DD73E912A859}"/>
              </a:ext>
            </a:extLst>
          </p:cNvPr>
          <p:cNvGrpSpPr/>
          <p:nvPr/>
        </p:nvGrpSpPr>
        <p:grpSpPr>
          <a:xfrm>
            <a:off x="1966172" y="2983000"/>
            <a:ext cx="1107747" cy="1398885"/>
            <a:chOff x="2138622" y="2800693"/>
            <a:chExt cx="1107747" cy="1398885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7A5E6736-B072-4399-AE37-64C4D8E6F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8622" y="2800693"/>
              <a:ext cx="1107747" cy="1398885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9125D61-D5A3-494F-8968-0ABF21BEFF88}"/>
                </a:ext>
              </a:extLst>
            </p:cNvPr>
            <p:cNvSpPr txBox="1"/>
            <p:nvPr/>
          </p:nvSpPr>
          <p:spPr>
            <a:xfrm>
              <a:off x="2310778" y="3051491"/>
              <a:ext cx="7398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dirty="0">
                  <a:solidFill>
                    <a:schemeClr val="accent5">
                      <a:lumMod val="75000"/>
                    </a:schemeClr>
                  </a:solidFill>
                  <a:latin typeface="Comic Sans MS" panose="030F0702030302020204" pitchFamily="66" charset="0"/>
                </a:rPr>
                <a:t>Б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C9FCB06A-E7EA-438A-B4B4-C6D2D44A33FF}"/>
              </a:ext>
            </a:extLst>
          </p:cNvPr>
          <p:cNvGrpSpPr/>
          <p:nvPr/>
        </p:nvGrpSpPr>
        <p:grpSpPr>
          <a:xfrm>
            <a:off x="8591275" y="1461102"/>
            <a:ext cx="1107747" cy="1398885"/>
            <a:chOff x="2138622" y="2800693"/>
            <a:chExt cx="1107747" cy="1398885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B3F659F2-9A52-4BBB-B82F-6E6A848AA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8622" y="2800693"/>
              <a:ext cx="1107747" cy="1398885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B3FA869-6A2F-4C58-A539-96FD5B73FC5F}"/>
                </a:ext>
              </a:extLst>
            </p:cNvPr>
            <p:cNvSpPr txBox="1"/>
            <p:nvPr/>
          </p:nvSpPr>
          <p:spPr>
            <a:xfrm>
              <a:off x="2310778" y="3051491"/>
              <a:ext cx="7398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dirty="0">
                  <a:solidFill>
                    <a:schemeClr val="accent5">
                      <a:lumMod val="75000"/>
                    </a:schemeClr>
                  </a:solidFill>
                  <a:latin typeface="Comic Sans MS" panose="030F0702030302020204" pitchFamily="66" charset="0"/>
                </a:rPr>
                <a:t>В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49E71702-4DA0-4C74-A736-E47416BADA56}"/>
              </a:ext>
            </a:extLst>
          </p:cNvPr>
          <p:cNvGrpSpPr/>
          <p:nvPr/>
        </p:nvGrpSpPr>
        <p:grpSpPr>
          <a:xfrm>
            <a:off x="4181117" y="1176059"/>
            <a:ext cx="1107747" cy="1398885"/>
            <a:chOff x="2138622" y="2800693"/>
            <a:chExt cx="1107747" cy="1398885"/>
          </a:xfrm>
        </p:grpSpPr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EAF8F390-716C-41CB-AEF4-27C0B94DF7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8622" y="2800693"/>
              <a:ext cx="1107747" cy="1398885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1DF2ACF-C77D-4BF2-9305-DC5FCA077AC7}"/>
                </a:ext>
              </a:extLst>
            </p:cNvPr>
            <p:cNvSpPr txBox="1"/>
            <p:nvPr/>
          </p:nvSpPr>
          <p:spPr>
            <a:xfrm>
              <a:off x="2310778" y="3051491"/>
              <a:ext cx="7398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dirty="0">
                  <a:solidFill>
                    <a:schemeClr val="accent5">
                      <a:lumMod val="75000"/>
                    </a:schemeClr>
                  </a:solidFill>
                  <a:latin typeface="Comic Sans MS" panose="030F0702030302020204" pitchFamily="66" charset="0"/>
                </a:rPr>
                <a:t>Г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B7CC646-50CB-45AA-8322-4F1E347A938E}"/>
              </a:ext>
            </a:extLst>
          </p:cNvPr>
          <p:cNvGrpSpPr/>
          <p:nvPr/>
        </p:nvGrpSpPr>
        <p:grpSpPr>
          <a:xfrm>
            <a:off x="2724149" y="4389497"/>
            <a:ext cx="1107747" cy="1398885"/>
            <a:chOff x="2138622" y="2800693"/>
            <a:chExt cx="1107747" cy="1398885"/>
          </a:xfrm>
        </p:grpSpPr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5B0EB1E1-AA28-48BE-8EAC-2CB5055F9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8622" y="2800693"/>
              <a:ext cx="1107747" cy="1398885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82EF173-5509-40AC-BA5D-FA46A6DED1EA}"/>
                </a:ext>
              </a:extLst>
            </p:cNvPr>
            <p:cNvSpPr txBox="1"/>
            <p:nvPr/>
          </p:nvSpPr>
          <p:spPr>
            <a:xfrm>
              <a:off x="2310778" y="3051491"/>
              <a:ext cx="7398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dirty="0">
                  <a:solidFill>
                    <a:schemeClr val="accent5">
                      <a:lumMod val="75000"/>
                    </a:schemeClr>
                  </a:solidFill>
                  <a:latin typeface="Comic Sans MS" panose="030F0702030302020204" pitchFamily="66" charset="0"/>
                </a:rPr>
                <a:t>Р</a:t>
              </a: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4AEA9467-46D5-4DE6-87F2-EF70D3AB3FB7}"/>
              </a:ext>
            </a:extLst>
          </p:cNvPr>
          <p:cNvGrpSpPr/>
          <p:nvPr/>
        </p:nvGrpSpPr>
        <p:grpSpPr>
          <a:xfrm>
            <a:off x="10993858" y="4098322"/>
            <a:ext cx="1107747" cy="1398885"/>
            <a:chOff x="2138622" y="2800693"/>
            <a:chExt cx="1107747" cy="1398885"/>
          </a:xfrm>
        </p:grpSpPr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9433CC7B-BDEC-488F-81A6-3018589C35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8622" y="2800693"/>
              <a:ext cx="1107747" cy="1398885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9E4A525-3406-4F83-830B-DA7BC9F4EABB}"/>
                </a:ext>
              </a:extLst>
            </p:cNvPr>
            <p:cNvSpPr txBox="1"/>
            <p:nvPr/>
          </p:nvSpPr>
          <p:spPr>
            <a:xfrm>
              <a:off x="2310778" y="3051491"/>
              <a:ext cx="7398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dirty="0">
                  <a:solidFill>
                    <a:schemeClr val="accent5">
                      <a:lumMod val="75000"/>
                    </a:schemeClr>
                  </a:solidFill>
                  <a:latin typeface="Comic Sans MS" panose="030F0702030302020204" pitchFamily="66" charset="0"/>
                </a:rPr>
                <a:t>З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64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62 0.00532 L -0.01862 0.00532 C -0.02995 0.0118 -0.02552 0.00972 -0.04558 0.01527 C -0.06485 0.02083 -0.08425 0.02384 -0.10339 0.03055 C -0.125 0.03842 -0.14662 0.04699 -0.16745 0.05926 C -0.22279 0.0912 -0.26081 0.14676 -0.31172 0.2037 C -0.32123 0.21435 -0.33138 0.22314 -0.34037 0.23518 C -0.37279 0.2787 -0.35703 0.25972 -0.38737 0.29328 C -0.39349 0.31018 -0.39909 0.32407 -0.40339 0.34328 C -0.40508 0.35092 -0.40495 0.35995 -0.40677 0.36759 C -0.41094 0.38541 -0.41628 0.40231 -0.4211 0.41944 C -0.42617 0.4375 -0.4237 0.42453 -0.428 0.44814 C -0.42917 0.45486 -0.42904 0.45393 -0.42904 0.45833 L -0.42904 0.45833 " pathEditMode="relative" ptsTypes="AAAAAAAAAAAA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07 -0.00254 L -0.01107 -0.00231 C -0.01667 -0.00393 -0.02227 -0.00463 -0.02774 -0.00648 C -0.0293 -0.00717 -0.03073 -0.00972 -0.03229 -0.00949 L -0.24649 0.00047 C -0.27644 0.02222 -0.28933 0.02709 -0.31407 0.05764 C -0.3155 0.05949 -0.31602 0.06297 -0.3168 0.06574 C -0.32058 0.07847 -0.32357 0.0919 -0.32774 0.1044 C -0.33073 0.1132 -0.3349 0.12014 -0.33802 0.12871 C -0.34167 0.13866 -0.34427 0.14931 -0.34779 0.15926 C -0.35196 0.17107 -0.35651 0.18241 -0.36094 0.19398 C -0.36172 0.20209 -0.36263 0.21019 -0.36328 0.21829 C -0.36459 0.23611 -0.36433 0.23588 -0.36433 0.25 L -0.36433 0.25023 " pathEditMode="relative" rAng="0" ptsTypes="AAAAAAAAAAAAAA"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69" y="12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03 0.01157 L 0.01003 0.01181 C 0.01537 0.03287 0.01276 0.02778 0.03568 0.04097 C 0.07735 0.06482 0.16159 0.10602 0.16159 0.10625 C 0.17123 0.11806 0.18191 0.12732 0.19024 0.14167 C 0.19506 0.15023 0.19727 0.16227 0.2 0.17338 C 0.21355 0.22894 0.21368 0.2382 0.22175 0.29352 C 0.22292 0.31111 0.22435 0.3287 0.22513 0.3463 C 0.22644 0.37593 0.22618 0.40556 0.228 0.43495 C 0.22865 0.44375 0.23125 0.45185 0.23269 0.46042 C 0.23334 0.46482 0.23373 0.46921 0.23438 0.47361 C 0.23555 0.48241 0.23542 0.47801 0.23542 0.48287 L 0.23542 0.4831 " pathEditMode="relative" rAng="0" ptsTypes="AAAAAAAAAAAAA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63" y="2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00903 L -0.00729 -0.00903 C -0.03919 -0.02269 -0.14427 -0.07107 -0.18711 -0.07732 C -0.22175 -0.08241 -0.25651 -0.0794 -0.29128 -0.08033 C -0.31107 -0.0706 -0.30885 -0.07685 -0.32279 -0.05 C -0.328 -0.03959 -0.32786 -0.04098 -0.32786 -0.03449 L -0.32786 -0.03449 " pathEditMode="relative" ptsTypes="AAAAAAA">
                                      <p:cBhvr>
                                        <p:cTn id="6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94 0.01158 L -0.01394 0.01181 C 0.05638 -0.00486 0.00117 0.00649 0.1194 -0.00694 C 0.19088 -0.01481 0.19049 -0.01527 0.24987 -0.02407 C 0.27031 -0.02176 0.27435 -0.02361 0.29231 -0.01412 C 0.29492 -0.0125 0.29713 -0.00902 0.29974 -0.00787 C 0.31679 -0.00069 0.31575 -0.00069 0.325 -0.00069 L 0.325 -0.00046 " pathEditMode="relative" rAng="0" ptsTypes="AAAAAAAA">
                                      <p:cBhvr>
                                        <p:cTn id="7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40" y="-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95E39547-9831-4939-B155-AAD916550A66}"/>
              </a:ext>
            </a:extLst>
          </p:cNvPr>
          <p:cNvSpPr/>
          <p:nvPr/>
        </p:nvSpPr>
        <p:spPr>
          <a:xfrm>
            <a:off x="7953841" y="462000"/>
            <a:ext cx="3112076" cy="2334990"/>
          </a:xfrm>
          <a:prstGeom prst="cloudCallout">
            <a:avLst/>
          </a:prstGeom>
          <a:solidFill>
            <a:srgbClr val="E0509B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Я очень люблю шары, дай мне шарики с гласными буквами.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145C8B8-575D-457E-81F7-C38DD6AFB3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763" y="6341183"/>
            <a:ext cx="843939" cy="3984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25EA75E-88A7-4CF9-AA55-3AE9058A2EE4}"/>
              </a:ext>
            </a:extLst>
          </p:cNvPr>
          <p:cNvSpPr txBox="1"/>
          <p:nvPr/>
        </p:nvSpPr>
        <p:spPr>
          <a:xfrm>
            <a:off x="3485719" y="233757"/>
            <a:ext cx="4482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Игра «Найди гласную»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AE5059-F578-4672-9066-947D7309D9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3" t="4668" r="23613" b="2425"/>
          <a:stretch/>
        </p:blipFill>
        <p:spPr>
          <a:xfrm>
            <a:off x="7693444" y="1853665"/>
            <a:ext cx="2629261" cy="5004335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D0E261A-C5B1-4214-89FC-CF08FDF75279}"/>
              </a:ext>
            </a:extLst>
          </p:cNvPr>
          <p:cNvGrpSpPr/>
          <p:nvPr/>
        </p:nvGrpSpPr>
        <p:grpSpPr>
          <a:xfrm>
            <a:off x="-459296" y="-120834"/>
            <a:ext cx="2781014" cy="2781014"/>
            <a:chOff x="-227455" y="125002"/>
            <a:chExt cx="2781014" cy="2781014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E5F40C1A-C428-4C54-B16A-3BA282E478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07637">
              <a:off x="-227455" y="125002"/>
              <a:ext cx="2781014" cy="278101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E2D7A01-BFAB-48D3-9DEF-2A413BD81B0B}"/>
                </a:ext>
              </a:extLst>
            </p:cNvPr>
            <p:cNvSpPr txBox="1"/>
            <p:nvPr/>
          </p:nvSpPr>
          <p:spPr>
            <a:xfrm>
              <a:off x="499929" y="233757"/>
              <a:ext cx="1045029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800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Я</a:t>
              </a: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4A37660D-C42C-467B-AA95-13DE75928FCB}"/>
              </a:ext>
            </a:extLst>
          </p:cNvPr>
          <p:cNvGrpSpPr/>
          <p:nvPr/>
        </p:nvGrpSpPr>
        <p:grpSpPr>
          <a:xfrm>
            <a:off x="2370802" y="970991"/>
            <a:ext cx="2157913" cy="2445232"/>
            <a:chOff x="2370802" y="970991"/>
            <a:chExt cx="2157913" cy="2445232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BE67B410-5EBC-4C87-ABE0-D799D08D2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90607">
              <a:off x="2370802" y="970991"/>
              <a:ext cx="2157913" cy="244523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A8CEDA6-C526-4B58-8406-23D8AB7AE3C4}"/>
                </a:ext>
              </a:extLst>
            </p:cNvPr>
            <p:cNvSpPr txBox="1"/>
            <p:nvPr/>
          </p:nvSpPr>
          <p:spPr>
            <a:xfrm>
              <a:off x="2774404" y="1216909"/>
              <a:ext cx="100827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П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D78CF7E3-FB45-4125-9CA5-88A2502ACC4D}"/>
              </a:ext>
            </a:extLst>
          </p:cNvPr>
          <p:cNvGrpSpPr/>
          <p:nvPr/>
        </p:nvGrpSpPr>
        <p:grpSpPr>
          <a:xfrm>
            <a:off x="40797" y="2766522"/>
            <a:ext cx="2447935" cy="2773869"/>
            <a:chOff x="223276" y="2833584"/>
            <a:chExt cx="2447935" cy="2773869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17A9862-DB49-454E-B5C7-974F011BE3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276" y="2833584"/>
              <a:ext cx="2447935" cy="2773869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0BA0CF-5F1C-423E-9A61-BC7248DDBF7E}"/>
                </a:ext>
              </a:extLst>
            </p:cNvPr>
            <p:cNvSpPr txBox="1"/>
            <p:nvPr/>
          </p:nvSpPr>
          <p:spPr>
            <a:xfrm>
              <a:off x="581119" y="3186911"/>
              <a:ext cx="116386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Ю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588F0132-0010-477B-AAFB-A793A0C414A1}"/>
              </a:ext>
            </a:extLst>
          </p:cNvPr>
          <p:cNvGrpSpPr/>
          <p:nvPr/>
        </p:nvGrpSpPr>
        <p:grpSpPr>
          <a:xfrm>
            <a:off x="1596124" y="2633159"/>
            <a:ext cx="2781014" cy="2781014"/>
            <a:chOff x="-227455" y="125002"/>
            <a:chExt cx="2781014" cy="2781014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9B12CBCD-5E2D-4BC6-8086-577D0334E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07637">
              <a:off x="-227455" y="125002"/>
              <a:ext cx="2781014" cy="278101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AE4270C-675C-4E34-B409-A017E36D63E5}"/>
                </a:ext>
              </a:extLst>
            </p:cNvPr>
            <p:cNvSpPr txBox="1"/>
            <p:nvPr/>
          </p:nvSpPr>
          <p:spPr>
            <a:xfrm>
              <a:off x="529205" y="444511"/>
              <a:ext cx="104502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Ё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E9DA1014-8F93-4E53-A239-370831190865}"/>
              </a:ext>
            </a:extLst>
          </p:cNvPr>
          <p:cNvGrpSpPr/>
          <p:nvPr/>
        </p:nvGrpSpPr>
        <p:grpSpPr>
          <a:xfrm>
            <a:off x="4202440" y="4355832"/>
            <a:ext cx="2157913" cy="2445232"/>
            <a:chOff x="2370802" y="970991"/>
            <a:chExt cx="2157913" cy="2445232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A8AC2483-5D3D-4483-819C-06AC29CA1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90607">
              <a:off x="2370802" y="970991"/>
              <a:ext cx="2157913" cy="2445232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8BDE0E6-39F8-491C-81B3-1352D16FA18B}"/>
                </a:ext>
              </a:extLst>
            </p:cNvPr>
            <p:cNvSpPr txBox="1"/>
            <p:nvPr/>
          </p:nvSpPr>
          <p:spPr>
            <a:xfrm>
              <a:off x="2774404" y="1216909"/>
              <a:ext cx="100827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Х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89F59A75-2D25-47A9-8043-21E3F6CB8881}"/>
              </a:ext>
            </a:extLst>
          </p:cNvPr>
          <p:cNvGrpSpPr/>
          <p:nvPr/>
        </p:nvGrpSpPr>
        <p:grpSpPr>
          <a:xfrm rot="20579522">
            <a:off x="1098225" y="4534515"/>
            <a:ext cx="2781014" cy="2781014"/>
            <a:chOff x="-227455" y="125002"/>
            <a:chExt cx="2781014" cy="2781014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8CAB4AA1-3842-40B9-8737-7C197A834C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07637">
              <a:off x="-227455" y="125002"/>
              <a:ext cx="2781014" cy="2781014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B9F1C3B-4038-4666-91EB-019B774AE09F}"/>
                </a:ext>
              </a:extLst>
            </p:cNvPr>
            <p:cNvSpPr txBox="1"/>
            <p:nvPr/>
          </p:nvSpPr>
          <p:spPr>
            <a:xfrm>
              <a:off x="529205" y="444511"/>
              <a:ext cx="104502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Е</a:t>
              </a: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89E30291-C1E8-464B-9AF5-5979685461D3}"/>
              </a:ext>
            </a:extLst>
          </p:cNvPr>
          <p:cNvGrpSpPr/>
          <p:nvPr/>
        </p:nvGrpSpPr>
        <p:grpSpPr>
          <a:xfrm>
            <a:off x="4711725" y="638814"/>
            <a:ext cx="2157913" cy="2445232"/>
            <a:chOff x="2370802" y="970991"/>
            <a:chExt cx="2157913" cy="2445232"/>
          </a:xfrm>
        </p:grpSpPr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41FE132F-EEF8-4C66-8814-3D93AAEB76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90607">
              <a:off x="2370802" y="970991"/>
              <a:ext cx="2157913" cy="2445232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BCD90C1-A857-4F42-A9FB-542B4970E704}"/>
                </a:ext>
              </a:extLst>
            </p:cNvPr>
            <p:cNvSpPr txBox="1"/>
            <p:nvPr/>
          </p:nvSpPr>
          <p:spPr>
            <a:xfrm>
              <a:off x="2774404" y="1216909"/>
              <a:ext cx="100827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Я</a:t>
              </a: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FE98DDF1-D612-4AB4-9598-632AAF79EBE6}"/>
              </a:ext>
            </a:extLst>
          </p:cNvPr>
          <p:cNvGrpSpPr/>
          <p:nvPr/>
        </p:nvGrpSpPr>
        <p:grpSpPr>
          <a:xfrm>
            <a:off x="3874886" y="2452992"/>
            <a:ext cx="2781014" cy="2781014"/>
            <a:chOff x="-227455" y="125002"/>
            <a:chExt cx="2781014" cy="2781014"/>
          </a:xfrm>
        </p:grpSpPr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2472ED5E-2970-44D0-BDF8-2844B7EA2C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07637">
              <a:off x="-227455" y="125002"/>
              <a:ext cx="2781014" cy="2781014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154A36F-B383-4A00-9271-B7FAED8111BF}"/>
                </a:ext>
              </a:extLst>
            </p:cNvPr>
            <p:cNvSpPr txBox="1"/>
            <p:nvPr/>
          </p:nvSpPr>
          <p:spPr>
            <a:xfrm>
              <a:off x="529205" y="444511"/>
              <a:ext cx="104502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4717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12 0.00555 L 0.00612 0.00578 C 0.00755 0.0074 0.00899 0.00972 0.01055 0.01134 C 0.02018 0.02245 0.02787 0.02893 0.03933 0.03541 C 0.04805 0.0405 0.05703 0.04305 0.06589 0.04745 C 0.07188 0.05069 0.07774 0.05555 0.08386 0.05856 C 0.09974 0.06643 0.11589 0.07268 0.13177 0.08055 L 0.17865 0.1037 L 0.20625 0.11666 C 0.21849 0.12268 0.2306 0.12962 0.24284 0.13472 C 0.26094 0.14236 0.27188 0.14652 0.28906 0.15578 C 0.29727 0.16018 0.30508 0.16597 0.31341 0.1699 C 0.31849 0.17222 0.32357 0.17407 0.32865 0.17685 C 0.33763 0.18171 0.34649 0.18819 0.3556 0.19282 C 0.36159 0.19583 0.36771 0.19722 0.37357 0.2 C 0.39011 0.20717 0.35925 0.19837 0.3918 0.20601 C 0.39883 0.20925 0.40599 0.21296 0.41302 0.21597 C 0.41758 0.21782 0.42227 0.21875 0.42669 0.22106 C 0.42943 0.22245 0.4319 0.22523 0.43464 0.22708 C 0.43776 0.22893 0.4461 0.23217 0.44987 0.23611 C 0.45287 0.23935 0.45573 0.24375 0.45886 0.24699 C 0.46107 0.2493 0.48893 0.278 0.49831 0.28518 C 0.50104 0.28726 0.50391 0.28842 0.50677 0.29004 C 0.5138 0.29907 0.51341 0.29745 0.52031 0.31712 C 0.52149 0.32037 0.52396 0.32731 0.52487 0.33125 C 0.52552 0.33495 0.52591 0.33865 0.52656 0.34236 C 0.52709 0.35509 0.52656 0.353 0.52826 0.36342 C 0.52904 0.36898 0.53021 0.37453 0.53099 0.38032 C 0.53138 0.3831 0.53203 0.38564 0.53216 0.38842 C 0.53242 0.39699 0.53216 0.40578 0.53216 0.41458 L 0.53334 0.41458 " pathEditMode="relative" rAng="0" ptsTypes="AAAAAAAAAAAAAAAAAAAAAAAAAAAAA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54" y="20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55 0.03518 L 0.00755 0.03541 C 0.04544 4.44444E-6 0.04218 -0.0007 0.07578 -0.02084 C 0.09961 -0.03519 0.10703 -0.03658 0.1332 -0.04908 C 0.14179 -0.05301 0.15039 -0.05672 0.15859 -0.06204 C 0.16432 -0.06575 0.1694 -0.07176 0.175 -0.07616 C 0.18151 -0.08125 0.18828 -0.08542 0.19466 -0.09121 C 0.19778 -0.09375 0.2 -0.09885 0.20312 -0.10116 C 0.2125 -0.10857 0.2375 -0.11968 0.24544 -0.12223 C 0.25286 -0.12454 0.26054 -0.12431 0.26796 -0.12616 C 0.32278 -0.14005 0.27968 -0.13565 0.33619 -0.13727 C 0.34362 -0.13866 0.35091 -0.13959 0.3582 -0.14121 C 0.36145 -0.14213 0.36458 -0.14445 0.36783 -0.14422 C 0.40664 -0.14144 0.44531 -0.13635 0.48398 -0.13218 C 0.48567 -0.12987 0.4875 -0.12801 0.48906 -0.12524 C 0.49349 -0.11737 0.50455 -0.08774 0.50546 -0.08519 C 0.5082 -0.07616 0.51224 -0.06806 0.51393 -0.05811 C 0.51875 -0.02917 0.5138 -0.05996 0.51614 -0.04306 C 0.51757 -0.03264 0.5207 -0.01181 0.5207 -0.01158 C 0.52031 0.01018 0.51953 0.03217 0.51953 0.05439 L 0.51953 0.05463 " pathEditMode="relative" rAng="0" ptsTypes="AAAAAAAAAAAAAAAAAAAAA">
                                      <p:cBhvr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51" y="-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85 0.11435 L 0.01485 0.11458 C 0.01979 0.10763 0.02448 0.09953 0.02995 0.09421 C 0.03581 0.08865 0.04232 0.08541 0.04857 0.08217 C 0.0655 0.07314 0.08229 0.06412 0.09935 0.05694 C 0.11393 0.05115 0.12878 0.04791 0.14336 0.04305 C 0.17409 0.03263 0.14375 0.0405 0.17669 0.0331 L 0.19922 0.03402 L 0.24154 0.03703 L 0.26016 0.03796 C 0.26276 0.03958 0.26537 0.04143 0.26797 0.04305 C 0.26875 0.04351 0.26953 0.04351 0.27031 0.04398 C 0.27084 0.04444 0.27136 0.0456 0.27201 0.04606 C 0.27396 0.04745 0.27604 0.04884 0.27813 0.05 C 0.28242 0.05254 0.28698 0.05416 0.29115 0.05694 C 0.29597 0.06041 0.30039 0.06574 0.30521 0.06921 C 0.30703 0.07037 0.30899 0.07037 0.31094 0.07106 C 0.31198 0.07152 0.31432 0.07199 0.31432 0.07222 L 0.31432 0.07199 " pathEditMode="relative" rAng="0" ptsTypes="AAAAAAAAAAAAAAAAAAA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74" y="-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49 0.02361 L 0.01549 0.02384 C 0.02877 -0.00185 0.04075 -0.02986 0.05547 -0.05278 C 0.07851 -0.08866 0.0931 -0.11435 0.11914 -0.14283 C 0.14375 -0.16968 0.16627 -0.20625 0.19414 -0.21898 L 0.26185 -0.25 C 0.28346 -0.24676 0.30534 -0.24676 0.32669 -0.24005 C 0.37617 -0.22477 0.3569 -0.23171 0.38476 -0.22107 C 0.38971 -0.20232 0.38958 -0.20671 0.39036 -0.18287 C 0.39049 -0.17986 0.38984 -0.17384 0.38984 -0.17361 L 0.38984 -0.17384 " pathEditMode="relative" rAng="0" ptsTypes="AAAAAAAAAAA">
                                      <p:cBhvr>
                                        <p:cTn id="3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37" y="-1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45 0.08518 L 0.01445 0.08541 C 0.01628 0.09051 0.01771 0.09629 0.02005 0.10115 C 0.02396 0.10972 0.02513 0.10717 0.03021 0.11111 C 0.05273 0.12847 0.03099 0.11666 0.06406 0.13032 L 0.07982 0.14722 C 0.08398 0.15185 0.08802 0.15671 0.09219 0.16134 C 0.09674 0.1662 0.10143 0.17037 0.10573 0.17546 C 0.11237 0.1831 0.11732 0.18819 0.12331 0.19652 C 0.12461 0.19838 0.12617 0.2 0.12721 0.20254 C 0.1319 0.21481 0.14023 0.24051 0.14023 0.24074 L 0.14362 0.2618 L 0.14362 0.26203 " pathEditMode="relative" rAng="0" ptsTypes="AAAAAAAAAAAAA">
                                      <p:cBhvr>
                                        <p:cTn id="3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58" y="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18EDBB1-E33E-4DF3-A4BC-4F4657394F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911" y="665746"/>
            <a:ext cx="10987728" cy="5995725"/>
          </a:xfrm>
          <a:prstGeom prst="rect">
            <a:avLst/>
          </a:prstGeom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F46601C2-7167-4A8C-9D7C-C814D8FCD42B}"/>
              </a:ext>
            </a:extLst>
          </p:cNvPr>
          <p:cNvSpPr/>
          <p:nvPr/>
        </p:nvSpPr>
        <p:spPr>
          <a:xfrm>
            <a:off x="262492" y="233756"/>
            <a:ext cx="2941636" cy="2141807"/>
          </a:xfrm>
          <a:prstGeom prst="cloudCallout">
            <a:avLst/>
          </a:prstGeom>
          <a:solidFill>
            <a:srgbClr val="3DCCF3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Когда все гласные поют вместе — рождается радуга слов! 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145C8B8-575D-457E-81F7-C38DD6AFB3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763" y="6341183"/>
            <a:ext cx="843939" cy="39840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2D36EA-EE81-442F-B0C5-CCDF43A421E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5" t="6743" r="41190" b="-1"/>
          <a:stretch/>
        </p:blipFill>
        <p:spPr>
          <a:xfrm>
            <a:off x="-162721" y="1772468"/>
            <a:ext cx="2282509" cy="523580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86F8BEC-EDC7-4304-B34E-C4F575FBC12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029" y="-261257"/>
            <a:ext cx="10700479" cy="83017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630AF4-59A7-4CD9-A9EF-FDB3FF078651}"/>
              </a:ext>
            </a:extLst>
          </p:cNvPr>
          <p:cNvSpPr txBox="1"/>
          <p:nvPr/>
        </p:nvSpPr>
        <p:spPr>
          <a:xfrm>
            <a:off x="3134548" y="4258023"/>
            <a:ext cx="753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5050EF-E7AC-4F58-8DDC-DBDBF5F8AE0C}"/>
              </a:ext>
            </a:extLst>
          </p:cNvPr>
          <p:cNvSpPr txBox="1"/>
          <p:nvPr/>
        </p:nvSpPr>
        <p:spPr>
          <a:xfrm>
            <a:off x="9063789" y="4316944"/>
            <a:ext cx="753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У</a:t>
            </a:r>
            <a:endParaRPr lang="ru-RU" sz="28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7911FC-20B2-4324-B113-148598852981}"/>
              </a:ext>
            </a:extLst>
          </p:cNvPr>
          <p:cNvSpPr txBox="1"/>
          <p:nvPr/>
        </p:nvSpPr>
        <p:spPr>
          <a:xfrm>
            <a:off x="2717364" y="3902795"/>
            <a:ext cx="753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A73060-C133-4A6F-BAC9-BB846CC1A817}"/>
              </a:ext>
            </a:extLst>
          </p:cNvPr>
          <p:cNvSpPr txBox="1"/>
          <p:nvPr/>
        </p:nvSpPr>
        <p:spPr>
          <a:xfrm>
            <a:off x="9482665" y="3919161"/>
            <a:ext cx="753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9842A2-39F9-47FF-B35E-FC7907FDABA0}"/>
              </a:ext>
            </a:extLst>
          </p:cNvPr>
          <p:cNvSpPr txBox="1"/>
          <p:nvPr/>
        </p:nvSpPr>
        <p:spPr>
          <a:xfrm>
            <a:off x="2450149" y="3429000"/>
            <a:ext cx="753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Е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D63A11-8610-4B7E-B81E-6BB4BA830DEF}"/>
              </a:ext>
            </a:extLst>
          </p:cNvPr>
          <p:cNvSpPr txBox="1"/>
          <p:nvPr/>
        </p:nvSpPr>
        <p:spPr>
          <a:xfrm>
            <a:off x="9817768" y="3429000"/>
            <a:ext cx="753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Ю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F52F32-51AF-4496-98BC-AA0139492A39}"/>
              </a:ext>
            </a:extLst>
          </p:cNvPr>
          <p:cNvSpPr txBox="1"/>
          <p:nvPr/>
        </p:nvSpPr>
        <p:spPr>
          <a:xfrm>
            <a:off x="2284968" y="2763362"/>
            <a:ext cx="753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399B7C-A6B7-4622-A082-68574AA21ED6}"/>
              </a:ext>
            </a:extLst>
          </p:cNvPr>
          <p:cNvSpPr txBox="1"/>
          <p:nvPr/>
        </p:nvSpPr>
        <p:spPr>
          <a:xfrm>
            <a:off x="10064658" y="2955723"/>
            <a:ext cx="753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У</a:t>
            </a:r>
          </a:p>
        </p:txBody>
      </p:sp>
      <p:pic>
        <p:nvPicPr>
          <p:cNvPr id="19" name="Рисунок 18" descr="Лампочка">
            <a:extLst>
              <a:ext uri="{FF2B5EF4-FFF2-40B4-BE49-F238E27FC236}">
                <a16:creationId xmlns:a16="http://schemas.microsoft.com/office/drawing/2014/main" id="{08C99938-4938-431D-86FC-217CBBCD8B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96024" y="-97676"/>
            <a:ext cx="803251" cy="803251"/>
          </a:xfrm>
          <a:prstGeom prst="rect">
            <a:avLst/>
          </a:prstGeom>
        </p:spPr>
      </p:pic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E3F28181-067B-4603-BC93-185E39CC6D46}"/>
              </a:ext>
            </a:extLst>
          </p:cNvPr>
          <p:cNvSpPr/>
          <p:nvPr/>
        </p:nvSpPr>
        <p:spPr>
          <a:xfrm>
            <a:off x="625642" y="151254"/>
            <a:ext cx="3513221" cy="514492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В конце, нажмите на радугу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247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59 -0.02777 L 0.00859 -0.02777 C 0.00938 -0.03078 0.01654 -0.0574 0.01862 -0.06203 C 0.02578 -0.07731 0.02826 -0.0824 0.03555 -0.10301 C 0.04167 -0.12037 0.05065 -0.14745 0.0582 -0.16342 C 0.06211 -0.17176 0.06615 -0.17986 0.07005 -0.18842 C 0.07448 -0.19861 0.07969 -0.20787 0.08294 -0.21944 C 0.08386 -0.22291 0.08464 -0.22639 0.08581 -0.22963 C 0.08737 -0.23379 0.08958 -0.2375 0.09141 -0.24143 C 0.09219 -0.24328 0.09544 -0.25301 0.09701 -0.25555 C 0.09792 -0.25694 0.09896 -0.2574 0.09987 -0.25856 C 0.11263 -0.27546 0.09414 -0.25347 0.10886 -0.26967 C 0.1112 -0.27222 0.11315 -0.27569 0.11563 -0.27777 C 0.11979 -0.28101 0.12435 -0.28287 0.12865 -0.28564 C 0.13216 -0.28796 0.13568 -0.29074 0.13932 -0.29282 C 0.14232 -0.29421 0.14544 -0.29444 0.14831 -0.2956 C 0.18633 -0.31134 0.16367 -0.30486 0.19297 -0.3118 C 0.21432 -0.32546 0.18242 -0.30601 0.2155 -0.32083 C 0.2168 -0.32129 0.21758 -0.3243 0.21888 -0.32476 C 0.22487 -0.32754 0.23646 -0.33009 0.24362 -0.33171 L 0.29102 -0.32986 C 0.2974 -0.32939 0.30378 -0.32777 0.31016 -0.32685 C 0.3181 -0.32546 0.31836 -0.32523 0.32826 -0.32268 C 0.32878 -0.32245 0.33776 -0.31805 0.33958 -0.31574 C 0.34076 -0.31412 0.34115 -0.31134 0.34232 -0.30972 C 0.34518 -0.30625 0.34844 -0.30393 0.35143 -0.30069 C 0.35365 -0.29814 0.35586 -0.29537 0.35807 -0.29282 C 0.35964 -0.29074 0.36107 -0.28842 0.36263 -0.2868 C 0.36484 -0.28449 0.36719 -0.28287 0.3694 -0.28078 C 0.37018 -0.27986 0.37096 -0.2787 0.37162 -0.27777 C 0.37435 -0.27361 0.37695 -0.26967 0.37956 -0.26574 C 0.38073 -0.26365 0.38203 -0.2618 0.38294 -0.25972 C 0.38412 -0.25694 0.38503 -0.25393 0.38633 -0.25162 C 0.38698 -0.25046 0.38789 -0.25023 0.38854 -0.24953 C 0.38958 -0.24861 0.3905 -0.24768 0.39141 -0.24652 C 0.39414 -0.24282 0.39662 -0.23842 0.39935 -0.23449 C 0.40091 -0.23217 0.40274 -0.22986 0.40443 -0.22754 C 0.40534 -0.22615 0.40625 -0.22476 0.40716 -0.22361 C 0.40794 -0.22245 0.40886 -0.22176 0.40951 -0.22037 C 0.41263 -0.21319 0.4138 -0.20995 0.41732 -0.20347 C 0.43203 -0.17569 0.41302 -0.21226 0.42578 -0.18935 C 0.42708 -0.18726 0.42787 -0.18449 0.42917 -0.1824 C 0.43112 -0.17916 0.43359 -0.17685 0.43542 -0.17338 C 0.43854 -0.16736 0.4388 -0.16296 0.44102 -0.15625 C 0.44427 -0.14652 0.44727 -0.13634 0.45117 -0.12731 L 0.46471 -0.09514 L 0.47318 -0.075 C 0.47396 -0.06967 0.47474 -0.06435 0.47539 -0.05902 C 0.47578 -0.05601 0.47604 -0.05301 0.47656 -0.05 C 0.47695 -0.04722 0.47774 -0.04467 0.47826 -0.04189 C 0.47878 -0.03889 0.4793 -0.03588 0.47995 -0.03287 C 0.48047 -0.03032 0.48112 -0.02754 0.48164 -0.025 C 0.4819 -0.02314 0.48151 -0.02106 0.48216 -0.0199 C 0.48399 -0.01689 0.48633 -0.01527 0.48841 -0.01273 C 0.49141 -0.00416 0.48997 -0.00972 0.49128 0.00533 L 0.49128 0.00533 " pathEditMode="relative" ptsTypes="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77 -0.01829 L 0.00677 -0.01829 C 0.02031 -0.04421 0.01028 -0.02153 0.02083 -0.06041 C 0.0233 -0.06944 0.02682 -0.07778 0.02812 -0.0875 C 0.02851 -0.09004 0.0289 -0.09282 0.02929 -0.09537 C 0.02942 -0.09722 0.02955 -0.09884 0.02981 -0.10046 C 0.03033 -0.10324 0.03086 -0.10579 0.03151 -0.10856 C 0.03203 -0.11088 0.03255 -0.11319 0.0332 -0.11551 C 0.03398 -0.11805 0.03515 -0.12014 0.03606 -0.12245 C 0.03711 -0.12569 0.03763 -0.1294 0.0388 -0.13264 C 0.04049 -0.13657 0.04283 -0.13958 0.04453 -0.14352 C 0.04583 -0.14699 0.04661 -0.15092 0.04791 -0.15463 C 0.04895 -0.15764 0.05013 -0.16065 0.0513 -0.16366 C 0.05325 -0.16944 0.05846 -0.18657 0.0608 -0.19074 C 0.06289 -0.19398 0.06588 -0.19491 0.0681 -0.19768 C 0.07018 -0.2 0.07174 -0.20347 0.07382 -0.20579 C 0.07786 -0.21041 0.08255 -0.2118 0.08619 -0.21782 C 0.08997 -0.22384 0.09283 -0.23148 0.09635 -0.23773 C 0.09752 -0.23981 0.09869 -0.24166 0.09974 -0.24375 C 0.10104 -0.24629 0.10208 -0.24977 0.10364 -0.25185 C 0.10755 -0.25717 0.11158 -0.26227 0.11614 -0.26574 C 0.11992 -0.26898 0.12929 -0.27569 0.13359 -0.28079 C 0.13502 -0.28264 0.13619 -0.28495 0.1375 -0.2868 C 0.13932 -0.28935 0.1414 -0.29143 0.1431 -0.29398 C 0.14987 -0.30324 0.1483 -0.30532 0.15898 -0.31296 C 0.1638 -0.31643 0.16914 -0.31713 0.17421 -0.31991 C 0.17747 -0.32176 0.18033 -0.32569 0.18372 -0.32685 C 0.19648 -0.33194 0.20533 -0.33194 0.21757 -0.33287 C 0.22304 -0.33472 0.22877 -0.33449 0.23398 -0.33796 C 0.23632 -0.33958 0.2388 -0.3412 0.24127 -0.34305 C 0.24205 -0.34352 0.2427 -0.34467 0.24349 -0.34491 C 0.24479 -0.3456 0.24609 -0.34583 0.24752 -0.34606 C 0.25416 -0.34676 0.26093 -0.34722 0.2677 -0.34791 L 0.2858 -0.35 C 0.29765 -0.35602 0.29075 -0.35324 0.31562 -0.35 C 0.31705 -0.34977 0.31823 -0.34838 0.31966 -0.34791 C 0.32617 -0.34583 0.33294 -0.34514 0.33932 -0.3419 L 0.35742 -0.33287 C 0.36263 -0.33055 0.36796 -0.32824 0.37317 -0.32592 C 0.37448 -0.32546 0.37591 -0.32477 0.37708 -0.32384 C 0.37929 -0.32268 0.38125 -0.32129 0.38333 -0.31991 C 0.38502 -0.31759 0.38645 -0.31435 0.38841 -0.31296 C 0.40299 -0.30254 0.39088 -0.31041 0.40364 -0.30393 C 0.40846 -0.30139 0.40872 -0.30069 0.41328 -0.29791 C 0.41718 -0.29537 0.42122 -0.29352 0.42513 -0.29097 C 0.43346 -0.28495 0.43177 -0.28541 0.43802 -0.27893 C 0.43971 -0.27708 0.44153 -0.27569 0.4431 -0.27384 C 0.4457 -0.27083 0.44791 -0.2669 0.45039 -0.26389 C 0.45299 -0.26088 0.45573 -0.25879 0.45833 -0.25579 C 0.45937 -0.25463 0.46015 -0.25301 0.46119 -0.25185 C 0.46341 -0.24907 0.46575 -0.24653 0.46796 -0.24375 C 0.4832 -0.22477 0.46093 -0.25139 0.47747 -0.23171 C 0.48099 -0.22245 0.48724 -0.20532 0.49049 -0.19977 C 0.50013 -0.18264 0.49101 -0.2 0.49726 -0.18472 C 0.4983 -0.18217 0.49961 -0.18009 0.50065 -0.17754 C 0.50156 -0.17523 0.50195 -0.17199 0.50286 -0.16967 C 0.50377 -0.16736 0.50533 -0.16597 0.50625 -0.16366 C 0.5082 -0.15926 0.50937 -0.15393 0.51132 -0.14954 C 0.52786 -0.11296 0.50494 -0.16481 0.51927 -0.12963 C 0.52044 -0.12662 0.52187 -0.1243 0.52317 -0.12153 C 0.52539 -0.1118 0.52304 -0.12083 0.52773 -0.10856 C 0.52851 -0.10625 0.52916 -0.1037 0.52994 -0.10139 C 0.53138 -0.09745 0.53307 -0.09352 0.5345 -0.08935 C 0.53658 -0.08287 0.53854 -0.07616 0.54062 -0.06944 C 0.54179 -0.06574 0.54244 -0.06157 0.54401 -0.05833 L 0.54739 -0.05139 C 0.54778 -0.04907 0.54817 -0.04676 0.54856 -0.04444 C 0.54882 -0.04259 0.54935 -0.04097 0.54974 -0.03935 C 0.55039 -0.03565 0.5513 -0.03217 0.55195 -0.02824 C 0.5526 -0.02477 0.55286 -0.02083 0.55364 -0.01736 C 0.55442 -0.01389 0.55651 -0.00717 0.55651 -0.00717 L 0.55651 -0.00717 " pathEditMode="relative" ptsTypes="AAAAAAAAAAAAAAAAAAAAAAAAAAAAAAAAAAAAAAAAAAAAAAAAAAAAAAAAAAAAAAAAAAAAAAAA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29 -0.00926 L 0.00729 -0.00926 C 0.01042 -0.02037 0.01237 -0.03287 0.0168 -0.04236 C 0.01979 -0.04884 0.02331 -0.05463 0.02578 -0.06157 C 0.02839 -0.06875 0.03034 -0.07662 0.03203 -0.08449 C 0.03255 -0.08727 0.03281 -0.09005 0.03372 -0.09259 C 0.04427 -0.12222 0.03372 -0.08472 0.04271 -0.11574 C 0.04401 -0.11991 0.04492 -0.12454 0.04609 -0.1287 C 0.04753 -0.1331 0.04935 -0.13704 0.05065 -0.14167 C 0.05195 -0.14653 0.05261 -0.15208 0.05404 -0.15671 C 0.05521 -0.16065 0.05703 -0.16412 0.05859 -0.16782 C 0.0625 -0.17801 0.06641 -0.18843 0.07044 -0.19884 C 0.07188 -0.20255 0.07292 -0.20694 0.07487 -0.20995 C 0.08399 -0.22315 0.07865 -0.21667 0.09128 -0.22801 C 0.09258 -0.23102 0.09375 -0.23403 0.09518 -0.23681 C 0.09622 -0.23889 0.0974 -0.24051 0.09857 -0.2419 C 0.10378 -0.24792 0.10886 -0.25417 0.11432 -0.25903 C 0.1155 -0.25995 0.12487 -0.26852 0.12734 -0.26991 C 0.13255 -0.27292 0.13776 -0.27616 0.1431 -0.27801 C 0.14961 -0.28032 0.15625 -0.28079 0.16289 -0.28194 C 0.16537 -0.2831 0.16784 -0.28333 0.17018 -0.28495 C 0.17149 -0.28611 0.1724 -0.28843 0.17357 -0.29005 C 0.17669 -0.29421 0.17995 -0.29815 0.1832 -0.30208 C 0.1849 -0.30417 0.1862 -0.30718 0.18828 -0.3081 C 0.19063 -0.30903 0.19323 -0.30972 0.19557 -0.31111 C 0.19961 -0.31343 0.20326 -0.31759 0.20742 -0.31921 C 0.21823 -0.32338 0.22292 -0.32546 0.23503 -0.32917 C 0.23893 -0.33032 0.24297 -0.33079 0.24688 -0.33218 C 0.25274 -0.33426 0.25846 -0.33796 0.26432 -0.34028 C 0.27162 -0.34282 0.2681 -0.3419 0.27513 -0.34306 L 0.36029 -0.3412 C 0.36185 -0.34097 0.36315 -0.33889 0.36471 -0.33819 C 0.36641 -0.33727 0.3681 -0.33681 0.36979 -0.33611 C 0.37865 -0.3331 0.3793 -0.3338 0.38789 -0.32824 C 0.40925 -0.31389 0.38425 -0.32778 0.40651 -0.3162 C 0.40951 -0.3081 0.40521 -0.31806 0.41497 -0.30903 C 0.41706 -0.30718 0.41849 -0.30324 0.42057 -0.30116 C 0.43203 -0.28981 0.43073 -0.29074 0.43802 -0.28796 C 0.44388 -0.275 0.43581 -0.29143 0.45208 -0.27407 C 0.45925 -0.26643 0.45039 -0.27569 0.45833 -0.26806 C 0.45977 -0.26667 0.4612 -0.26435 0.46289 -0.26389 C 0.46901 -0.2625 0.47526 -0.26134 0.48151 -0.25995 C 0.48412 -0.25532 0.48659 -0.25023 0.48932 -0.24583 C 0.49037 -0.24444 0.4918 -0.24444 0.49271 -0.24282 C 0.49609 -0.23773 0.49909 -0.23148 0.50234 -0.22593 C 0.50456 -0.22199 0.50625 -0.21667 0.50912 -0.21389 C 0.51289 -0.21018 0.5155 -0.2081 0.51862 -0.20278 C 0.52513 -0.19213 0.51706 -0.19861 0.52878 -0.1838 L 0.53451 -0.17685 C 0.53529 -0.17477 0.53607 -0.17292 0.53672 -0.17083 C 0.53724 -0.16921 0.53724 -0.16713 0.53789 -0.16574 C 0.53932 -0.16273 0.54128 -0.16042 0.54297 -0.15764 C 0.55404 -0.13889 0.54609 -0.15046 0.55534 -0.13773 C 0.55612 -0.13426 0.55638 -0.13056 0.55755 -0.12755 C 0.55859 -0.12546 0.56029 -0.12523 0.56159 -0.12361 C 0.5625 -0.12245 0.56354 -0.1213 0.56432 -0.11968 C 0.56576 -0.1169 0.56693 -0.11343 0.56836 -0.11065 C 0.56992 -0.10718 0.57175 -0.10417 0.57344 -0.10069 C 0.57422 -0.09861 0.57487 -0.09653 0.57565 -0.09468 C 0.57669 -0.09213 0.578 -0.09005 0.57904 -0.0875 C 0.58034 -0.08449 0.58125 -0.08079 0.58242 -0.07755 C 0.58477 -0.07106 0.58971 -0.05856 0.58971 -0.05856 C 0.59024 -0.05116 0.59011 -0.04722 0.59193 -0.04051 C 0.59271 -0.03796 0.59388 -0.03588 0.59479 -0.03333 C 0.5957 -0.03102 0.59688 -0.02731 0.59766 -0.02431 C 0.59896 -0.01944 0.5987 -0.02106 0.5987 -0.01736 L 0.5987 -0.01736 L 0.59531 -0.01435 L 0.59258 -0.01435 " pathEditMode="relative" ptsTypes="AAAAAAAAAA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63 -0.01551 L 0.00963 -0.01551 C 0.01094 -0.01829 0.01198 -0.0213 0.01354 -0.02361 C 0.01797 -0.03009 0.02357 -0.03426 0.0276 -0.04167 C 0.03411 -0.05347 0.03841 -0.06898 0.04505 -0.08079 C 0.05534 -0.09907 0.05547 -0.09769 0.06367 -0.11898 C 0.06588 -0.12477 0.06797 -0.13079 0.06992 -0.13704 C 0.0707 -0.13935 0.0707 -0.14259 0.07161 -0.14491 C 0.07279 -0.14792 0.07474 -0.14954 0.07617 -0.15185 C 0.08073 -0.16019 0.07695 -0.15694 0.08346 -0.16389 C 0.0888 -0.16991 0.09974 -0.18102 0.09974 -0.18102 C 0.10039 -0.18264 0.10065 -0.18472 0.10143 -0.18611 C 0.10794 -0.19607 0.11367 -0.19838 0.12122 -0.20718 C 0.13112 -0.21852 0.12773 -0.21968 0.13815 -0.22917 C 0.14101 -0.23171 0.14414 -0.2331 0.14713 -0.23519 C 0.16289 -0.25764 0.14896 -0.23912 0.16185 -0.25324 C 0.16471 -0.25648 0.17617 -0.27176 0.18268 -0.27523 C 0.18633 -0.27732 0.19023 -0.2787 0.19401 -0.28032 C 0.19661 -0.28148 0.19922 -0.28287 0.20182 -0.28333 C 0.21536 -0.28519 0.22891 -0.28588 0.24245 -0.28727 C 0.24414 -0.28796 0.24596 -0.28819 0.24753 -0.28935 C 0.24844 -0.28982 0.24896 -0.29144 0.24974 -0.29236 C 0.2513 -0.29398 0.25273 -0.29583 0.2543 -0.29745 C 0.25495 -0.29792 0.25586 -0.29792 0.25651 -0.29838 C 0.26628 -0.3037 0.25794 -0.30093 0.27344 -0.30232 C 0.27799 -0.30347 0.28242 -0.30463 0.28698 -0.30532 C 0.28984 -0.30579 0.29271 -0.30556 0.29544 -0.30648 C 0.29792 -0.30694 0.30039 -0.30833 0.30273 -0.30926 C 0.32005 -0.3088 0.33737 -0.3088 0.35469 -0.30741 C 0.35742 -0.30718 0.36003 -0.30579 0.3625 -0.3044 C 0.37031 -0.30023 0.37799 -0.2956 0.38568 -0.29144 C 0.38906 -0.28958 0.39245 -0.28796 0.39583 -0.28634 C 0.40482 -0.28194 0.40156 -0.2831 0.40768 -0.28125 C 0.4207 -0.27292 0.41055 -0.27917 0.42122 -0.27338 C 0.4224 -0.27269 0.42344 -0.27176 0.42461 -0.2713 C 0.43581 -0.2662 0.43073 -0.26968 0.44427 -0.26528 C 0.45651 -0.26134 0.4457 -0.26366 0.45781 -0.25718 C 0.45937 -0.25648 0.46081 -0.25648 0.46237 -0.25625 C 0.47305 -0.2456 0.46133 -0.25648 0.47422 -0.24722 C 0.47708 -0.24514 0.47969 -0.24213 0.48268 -0.24028 C 0.48594 -0.23796 0.48945 -0.23727 0.49284 -0.23519 C 0.49401 -0.23449 0.49505 -0.2331 0.49622 -0.23218 C 0.49844 -0.23056 0.50065 -0.2294 0.50299 -0.22824 C 0.50677 -0.22315 0.51029 -0.21759 0.51419 -0.21319 C 0.51992 -0.20671 0.52656 -0.20278 0.53177 -0.19514 C 0.53307 -0.19306 0.53437 -0.1912 0.53568 -0.18912 C 0.53633 -0.18819 0.53672 -0.18681 0.53737 -0.18611 C 0.53893 -0.18426 0.54075 -0.18264 0.54245 -0.18102 C 0.54479 -0.17616 0.54818 -0.16898 0.55091 -0.16505 C 0.55495 -0.15903 0.55911 -0.1537 0.56328 -0.14792 C 0.56406 -0.14699 0.57057 -0.13819 0.57174 -0.13588 C 0.57591 -0.12847 0.57552 -0.12963 0.57969 -0.11991 C 0.58021 -0.11875 0.59284 -0.0875 0.59596 -0.08079 C 0.59922 -0.07407 0.60104 -0.0706 0.60391 -0.06273 C 0.60703 -0.05394 0.60976 -0.03982 0.61458 -0.03357 C 0.61588 -0.03194 0.61745 -0.03079 0.61862 -0.0287 C 0.62318 -0.01991 0.62604 -0.0081 0.63151 -0.00162 C 0.63763 0.00556 0.63281 -0.00116 0.63659 0.00648 C 0.64075 0.01435 0.64049 0.01018 0.64049 0.01458 L 0.64049 0.01458 " pathEditMode="relative" ptsTypes="AAAAAAAAAAAAAAAAAAAAAAAAAAAAAAAAAAAAAAAAAAAAAAAAAAAAAAAAAAAA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  <p:bldP spid="14" grpId="0"/>
      <p:bldP spid="20" grpId="0" animBg="1"/>
      <p:bldP spid="2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526D6CF7-533C-4BFE-B5EC-0302CBD6FD7B}"/>
              </a:ext>
            </a:extLst>
          </p:cNvPr>
          <p:cNvSpPr/>
          <p:nvPr/>
        </p:nvSpPr>
        <p:spPr>
          <a:xfrm>
            <a:off x="179989" y="625642"/>
            <a:ext cx="2682382" cy="1832423"/>
          </a:xfrm>
          <a:prstGeom prst="cloudCallout">
            <a:avLst/>
          </a:prstGeom>
          <a:solidFill>
            <a:srgbClr val="3DCCF3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Угадай, какой звук показывает зайка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145C8B8-575D-457E-81F7-C38DD6AFB3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763" y="6341183"/>
            <a:ext cx="843939" cy="39840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78E609-2D17-4DB5-8857-D0356EE083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620" y="-31511"/>
            <a:ext cx="6889511" cy="688951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1D2EB9-7579-4EDA-BB48-32D1AB314E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5" t="6743" r="41190" b="-1"/>
          <a:stretch/>
        </p:blipFill>
        <p:spPr>
          <a:xfrm>
            <a:off x="-162721" y="1772468"/>
            <a:ext cx="2282509" cy="523580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590BF28-646C-4DE1-831E-A6AD4046CF0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4" t="12787" r="21110"/>
          <a:stretch/>
        </p:blipFill>
        <p:spPr>
          <a:xfrm>
            <a:off x="5067014" y="4491314"/>
            <a:ext cx="1890676" cy="30988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501082F-CD8B-4977-84F3-464F5F5E97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894" y="4654502"/>
            <a:ext cx="2306962" cy="21425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B4F4AEB-DE62-4179-B2AD-EDA6343283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221" y="4855134"/>
            <a:ext cx="3100262" cy="1741314"/>
          </a:xfrm>
          <a:prstGeom prst="rect">
            <a:avLst/>
          </a:prstGeom>
        </p:spPr>
      </p:pic>
      <p:pic>
        <p:nvPicPr>
          <p:cNvPr id="11" name="Рисунок 10" descr="Лампочка">
            <a:extLst>
              <a:ext uri="{FF2B5EF4-FFF2-40B4-BE49-F238E27FC236}">
                <a16:creationId xmlns:a16="http://schemas.microsoft.com/office/drawing/2014/main" id="{23329ADA-3FA6-4042-8D41-061A029728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96024" y="-97676"/>
            <a:ext cx="803251" cy="803251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61C8D716-58EC-4EFB-AB5F-CDF375AC2EDC}"/>
              </a:ext>
            </a:extLst>
          </p:cNvPr>
          <p:cNvSpPr/>
          <p:nvPr/>
        </p:nvSpPr>
        <p:spPr>
          <a:xfrm>
            <a:off x="625642" y="151254"/>
            <a:ext cx="3513221" cy="514492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Звуки: О, А, 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923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750F195C-483C-4338-ADCF-DC5B3ABDADD5}"/>
              </a:ext>
            </a:extLst>
          </p:cNvPr>
          <p:cNvSpPr/>
          <p:nvPr/>
        </p:nvSpPr>
        <p:spPr>
          <a:xfrm>
            <a:off x="7956101" y="378134"/>
            <a:ext cx="2936457" cy="2150722"/>
          </a:xfrm>
          <a:prstGeom prst="cloudCallout">
            <a:avLst/>
          </a:prstGeom>
          <a:solidFill>
            <a:srgbClr val="E0509B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А значит, ты можешь петь любые слова!</a:t>
            </a:r>
          </a:p>
        </p:txBody>
      </p:sp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A5026938-6F2D-4DD2-B662-F2EA41AB94E9}"/>
              </a:ext>
            </a:extLst>
          </p:cNvPr>
          <p:cNvSpPr/>
          <p:nvPr/>
        </p:nvSpPr>
        <p:spPr>
          <a:xfrm>
            <a:off x="1687474" y="537284"/>
            <a:ext cx="2682382" cy="1832423"/>
          </a:xfrm>
          <a:prstGeom prst="cloudCallout">
            <a:avLst/>
          </a:prstGeom>
          <a:solidFill>
            <a:srgbClr val="3DCCF3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Теперь я знаю всех гласных!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5036FF2-6BCD-4532-94A2-C36B3E3B0F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5" t="6743" r="41190" b="-1"/>
          <a:stretch/>
        </p:blipFill>
        <p:spPr>
          <a:xfrm>
            <a:off x="1049206" y="1819315"/>
            <a:ext cx="2282509" cy="523580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941736-C349-4716-9E57-046BCAA595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3" t="4668" r="23613" b="2425"/>
          <a:stretch/>
        </p:blipFill>
        <p:spPr>
          <a:xfrm>
            <a:off x="7545656" y="1853665"/>
            <a:ext cx="2629261" cy="50043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8966B3-F5D8-4A53-9DC4-75AD4814C1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455" y="1675517"/>
            <a:ext cx="5108861" cy="510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355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244</Words>
  <Application>Microsoft Office PowerPoint</Application>
  <PresentationFormat>Широкоэкранный</PresentationFormat>
  <Paragraphs>63</Paragraphs>
  <Slides>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15</cp:revision>
  <dcterms:created xsi:type="dcterms:W3CDTF">2025-10-09T08:49:50Z</dcterms:created>
  <dcterms:modified xsi:type="dcterms:W3CDTF">2025-10-13T10:25:03Z</dcterms:modified>
</cp:coreProperties>
</file>