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0" r:id="rId7"/>
    <p:sldId id="262" r:id="rId8"/>
    <p:sldId id="263" r:id="rId9"/>
    <p:sldId id="264" r:id="rId10"/>
    <p:sldId id="267" r:id="rId11"/>
    <p:sldId id="268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1" d="100"/>
          <a:sy n="91" d="100"/>
        </p:scale>
        <p:origin x="76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E741061-D22F-32B4-D105-943D42BD99B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FA4E968-98E0-3E29-9202-985674A204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E20A3F2-155B-FEDA-84C2-CA25518E41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9610AD-09AA-4921-852F-5CA20E5C693F}" type="datetimeFigureOut">
              <a:rPr lang="ru-RU" smtClean="0"/>
              <a:t>15.05.2026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2D374F3-ABDC-97BB-60DD-53D8B4BD2C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392C74E-FFF9-FAA6-7947-7AEE6CEED4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A0987-8301-4336-A5EE-B60703F143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48403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8934403-143A-0D30-0E41-05F7F25CCE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3410EFD-28D7-0E5A-D95A-1DB3B6F2BE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DE5FCE6-F4AE-1105-5DB9-FE9C5B07AB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9610AD-09AA-4921-852F-5CA20E5C693F}" type="datetimeFigureOut">
              <a:rPr lang="ru-RU" smtClean="0"/>
              <a:t>15.05.2026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1DFB97A-629F-057B-8917-E1208C2D76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2057EBC-9C0F-07A6-331B-0671D48657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A0987-8301-4336-A5EE-B60703F143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15215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A1F35A3-806D-08F4-7BE9-680CC71FF0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75CA761-4473-28CD-AE96-A67386EF0B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DEC4659-7CBB-F9B4-2370-462F196C95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9610AD-09AA-4921-852F-5CA20E5C693F}" type="datetimeFigureOut">
              <a:rPr lang="ru-RU" smtClean="0"/>
              <a:t>15.05.2026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A652336-6001-C799-A0AF-8D826621FB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5CA5084-0F63-6905-FC66-9B08383EBE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A0987-8301-4336-A5EE-B60703F143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03674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E04812B-15CE-ED1A-6196-2A47B78067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731144A-3F18-2D99-CFDE-818C17F49E6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0C43866-8FD5-65A6-7E30-06BD7C82E8C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F260FC5-4B2A-F130-0697-4021B90CA1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9610AD-09AA-4921-852F-5CA20E5C693F}" type="datetimeFigureOut">
              <a:rPr lang="ru-RU" smtClean="0"/>
              <a:t>15.05.2026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187F2C2-8DEB-8D3B-7C91-B63ABDC2E1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451A76E-0420-540E-9965-31FC85293F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A0987-8301-4336-A5EE-B60703F143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51374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A2B4F8E-99F4-D76C-D8D7-5E132D010F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0B3DC85-9556-FBC4-C4DA-83AED24D42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57513F44-123A-CA7E-4417-9CA8629012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C99525DA-5193-3FDC-BAD5-41E74F55A23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6E2D01FB-B824-3489-BFC6-85E05254091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C302F399-EDF7-1340-15D0-8B7520C6F4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9610AD-09AA-4921-852F-5CA20E5C693F}" type="datetimeFigureOut">
              <a:rPr lang="ru-RU" smtClean="0"/>
              <a:t>15.05.2026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0887B9AF-E9B3-C1F0-C1E5-F4470B8A03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A40F3504-900D-5C6D-BADD-4BCDBC7D37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A0987-8301-4336-A5EE-B60703F143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5806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9D3592E-4904-5C95-7B62-7EC4CD34BF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AE0AD4DC-F373-0E38-579D-A89EB30881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9610AD-09AA-4921-852F-5CA20E5C693F}" type="datetimeFigureOut">
              <a:rPr lang="ru-RU" smtClean="0"/>
              <a:t>15.05.2026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66C1EE93-17C9-9215-32E8-A9B5587B2B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FB0F6A79-0B1B-D0D0-4DEB-7580E03E96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A0987-8301-4336-A5EE-B60703F143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02239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4CE060E8-1F23-1E5A-886E-BA113F223D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9610AD-09AA-4921-852F-5CA20E5C693F}" type="datetimeFigureOut">
              <a:rPr lang="ru-RU" smtClean="0"/>
              <a:t>15.05.2026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BEFF298F-134A-F4C8-C84B-579F3E370B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169EAF44-E99B-1443-BAED-9216541387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A0987-8301-4336-A5EE-B60703F143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68178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2E8540B-3CA1-7655-DDF6-A9D444E642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0596BC0-C8A7-7858-390D-3C973481F2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DCAB35C-CB25-870F-0C72-26B1EAE20A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65D9F66-51D6-BF77-1CD4-8E49F81F11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9610AD-09AA-4921-852F-5CA20E5C693F}" type="datetimeFigureOut">
              <a:rPr lang="ru-RU" smtClean="0"/>
              <a:t>15.05.2026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D75E5BA-2D0D-BCF3-1E6F-F0B0F10AB0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49446A2-8B80-F53F-912F-C277BE33D4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A0987-8301-4336-A5EE-B60703F143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10026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C33470C-EB07-8929-7456-3E68552C1D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A00FE8F5-E518-BE05-F20E-3817636A3C5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DF872E0-FD72-2568-8090-86F8CF9E18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A298407-2578-6C00-0BA5-BC91AB28A9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9610AD-09AA-4921-852F-5CA20E5C693F}" type="datetimeFigureOut">
              <a:rPr lang="ru-RU" smtClean="0"/>
              <a:t>15.05.2026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B83B0D1-B840-F658-00EF-97DDB90542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8468D20-78AE-3557-59CA-41D2DC7835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A0987-8301-4336-A5EE-B60703F143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03203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C4FE127-B713-25A2-E65A-EA8AF4A193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90325454-B6CD-5976-6081-E81F01F822B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744952B-5453-ABA4-07D5-FD873558BA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9610AD-09AA-4921-852F-5CA20E5C693F}" type="datetimeFigureOut">
              <a:rPr lang="ru-RU" smtClean="0"/>
              <a:t>15.05.2026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F2D123A-64D9-B135-3B6A-8E230F6D4F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559A5E5-FD14-089D-3FBE-7DB22CE32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A0987-8301-4336-A5EE-B60703F143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29729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1FE27B4E-8C5B-C5F9-C658-ABA2745EDE6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55C89166-7BF8-83DE-BB7A-D49F5DDDDE1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F4C43D3-D1B0-5638-4E67-13A52D5532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9610AD-09AA-4921-852F-5CA20E5C693F}" type="datetimeFigureOut">
              <a:rPr lang="ru-RU" smtClean="0"/>
              <a:t>15.05.2026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57EDEE0-94D8-57D4-5132-CE57E89E42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FB305A7-421A-FA66-7658-262EDCB71E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A0987-8301-4336-A5EE-B60703F143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58123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9D6E612-0A98-3F9C-5009-F29D7BB6B7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AAC188E-ADED-5201-E8C9-DB3E1409C8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5CB9F3C-FE60-F623-F122-BF3DFD8BC06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C9610AD-09AA-4921-852F-5CA20E5C693F}" type="datetimeFigureOut">
              <a:rPr lang="ru-RU" smtClean="0"/>
              <a:t>15.05.2026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7A324D1-B8A3-3810-D24B-2CCD0BA6F4B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5678790-E352-09D1-A23F-273CA76E9D8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62A0987-8301-4336-A5EE-B60703F143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0090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7.png"/><Relationship Id="rId7" Type="http://schemas.openxmlformats.org/officeDocument/2006/relationships/image" Target="../media/image10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9.png"/><Relationship Id="rId10" Type="http://schemas.openxmlformats.org/officeDocument/2006/relationships/image" Target="../media/image13.png"/><Relationship Id="rId4" Type="http://schemas.openxmlformats.org/officeDocument/2006/relationships/image" Target="../media/image8.png"/><Relationship Id="rId9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6.gif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3.png"/><Relationship Id="rId7" Type="http://schemas.openxmlformats.org/officeDocument/2006/relationships/image" Target="../media/image19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11" Type="http://schemas.openxmlformats.org/officeDocument/2006/relationships/image" Target="../media/image7.png"/><Relationship Id="rId5" Type="http://schemas.openxmlformats.org/officeDocument/2006/relationships/image" Target="../media/image11.png"/><Relationship Id="rId10" Type="http://schemas.openxmlformats.org/officeDocument/2006/relationships/image" Target="../media/image13.png"/><Relationship Id="rId4" Type="http://schemas.openxmlformats.org/officeDocument/2006/relationships/image" Target="../media/image8.png"/><Relationship Id="rId9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microsoft.com/office/2007/relationships/hdphoto" Target="../media/hdphoto5.wdp"/><Relationship Id="rId3" Type="http://schemas.openxmlformats.org/officeDocument/2006/relationships/image" Target="../media/image22.png"/><Relationship Id="rId7" Type="http://schemas.microsoft.com/office/2007/relationships/hdphoto" Target="../media/hdphoto2.wdp"/><Relationship Id="rId12" Type="http://schemas.openxmlformats.org/officeDocument/2006/relationships/image" Target="../media/image27.png"/><Relationship Id="rId2" Type="http://schemas.openxmlformats.org/officeDocument/2006/relationships/image" Target="../media/image6.jpg"/><Relationship Id="rId16" Type="http://schemas.openxmlformats.org/officeDocument/2006/relationships/image" Target="../media/image29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11" Type="http://schemas.microsoft.com/office/2007/relationships/hdphoto" Target="../media/hdphoto4.wdp"/><Relationship Id="rId5" Type="http://schemas.openxmlformats.org/officeDocument/2006/relationships/image" Target="../media/image3.png"/><Relationship Id="rId15" Type="http://schemas.microsoft.com/office/2007/relationships/hdphoto" Target="../media/hdphoto6.wdp"/><Relationship Id="rId10" Type="http://schemas.openxmlformats.org/officeDocument/2006/relationships/image" Target="../media/image26.png"/><Relationship Id="rId4" Type="http://schemas.openxmlformats.org/officeDocument/2006/relationships/image" Target="../media/image23.png"/><Relationship Id="rId9" Type="http://schemas.microsoft.com/office/2007/relationships/hdphoto" Target="../media/hdphoto3.wdp"/><Relationship Id="rId14" Type="http://schemas.openxmlformats.org/officeDocument/2006/relationships/image" Target="../media/image2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g"/><Relationship Id="rId3" Type="http://schemas.openxmlformats.org/officeDocument/2006/relationships/image" Target="../media/image3.png"/><Relationship Id="rId7" Type="http://schemas.openxmlformats.org/officeDocument/2006/relationships/image" Target="../media/image35.jpg"/><Relationship Id="rId12" Type="http://schemas.openxmlformats.org/officeDocument/2006/relationships/image" Target="../media/image40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jpg"/><Relationship Id="rId11" Type="http://schemas.openxmlformats.org/officeDocument/2006/relationships/image" Target="../media/image39.jpg"/><Relationship Id="rId5" Type="http://schemas.openxmlformats.org/officeDocument/2006/relationships/image" Target="../media/image33.jpg"/><Relationship Id="rId10" Type="http://schemas.openxmlformats.org/officeDocument/2006/relationships/image" Target="../media/image38.jpg"/><Relationship Id="rId4" Type="http://schemas.openxmlformats.org/officeDocument/2006/relationships/image" Target="../media/image32.jpg"/><Relationship Id="rId9" Type="http://schemas.openxmlformats.org/officeDocument/2006/relationships/image" Target="../media/image37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77C87BC9-1526-54C1-302B-D6C17CE2E3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5283" y="-72483"/>
            <a:ext cx="1146717" cy="1146717"/>
          </a:xfrm>
          <a:prstGeom prst="rect">
            <a:avLst/>
          </a:prstGeom>
          <a:effectLst>
            <a:glow rad="127000">
              <a:schemeClr val="bg1"/>
            </a:glow>
          </a:effectLst>
        </p:spPr>
      </p:pic>
      <p:pic>
        <p:nvPicPr>
          <p:cNvPr id="10" name="Рисунок 9" descr="Изображение выглядит как типография, Шрифт, Графика, графический дизайн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AF5033C4-BC2B-F397-F6D0-077EA1FEA14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948" y="1548975"/>
            <a:ext cx="12192000" cy="4067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4226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Человеческое лицо, одежда, мультфильм, человек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7C440815-BE32-2D30-2498-8989BB0E1F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59" r="23633"/>
          <a:stretch/>
        </p:blipFill>
        <p:spPr>
          <a:xfrm>
            <a:off x="3629679" y="1934738"/>
            <a:ext cx="4369576" cy="4371830"/>
          </a:xfrm>
          <a:prstGeom prst="rect">
            <a:avLst/>
          </a:prstGeom>
        </p:spPr>
      </p:pic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93BDD4B0-6E9F-2EF9-5B41-84F7374AAD0F}"/>
              </a:ext>
            </a:extLst>
          </p:cNvPr>
          <p:cNvSpPr/>
          <p:nvPr/>
        </p:nvSpPr>
        <p:spPr>
          <a:xfrm>
            <a:off x="202424" y="5374718"/>
            <a:ext cx="4020568" cy="1409990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glow rad="101600">
              <a:srgbClr val="FFC000">
                <a:alpha val="60000"/>
              </a:srgbClr>
            </a:glow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/>
                </a:solidFill>
                <a:latin typeface="Plovdiv Display Bold" panose="00000800000000000000" pitchFamily="2" charset="-52"/>
              </a:rPr>
              <a:t>Сегодня девочка Мила познакомит нас со своей семьёй.</a:t>
            </a:r>
            <a:br>
              <a:rPr lang="ru-RU" sz="1600" dirty="0">
                <a:solidFill>
                  <a:schemeClr val="tx1"/>
                </a:solidFill>
                <a:latin typeface="Plovdiv Display Bold" panose="00000800000000000000" pitchFamily="2" charset="-52"/>
              </a:rPr>
            </a:br>
            <a:r>
              <a:rPr lang="ru-RU" sz="1600" dirty="0">
                <a:solidFill>
                  <a:schemeClr val="tx1"/>
                </a:solidFill>
                <a:latin typeface="Plovdiv Display Bold" panose="00000800000000000000" pitchFamily="2" charset="-52"/>
              </a:rPr>
              <a:t>Мы узнаем, кто живёт в семье, чем помогают друг другу близкие и почему семья так важна.</a:t>
            </a:r>
          </a:p>
        </p:txBody>
      </p:sp>
      <p:sp>
        <p:nvSpPr>
          <p:cNvPr id="5" name="Облачко с текстом: прямоугольное со скругленными углами 4">
            <a:extLst>
              <a:ext uri="{FF2B5EF4-FFF2-40B4-BE49-F238E27FC236}">
                <a16:creationId xmlns:a16="http://schemas.microsoft.com/office/drawing/2014/main" id="{E71AD039-D4C1-DE6D-6D62-DF4F9E325632}"/>
              </a:ext>
            </a:extLst>
          </p:cNvPr>
          <p:cNvSpPr/>
          <p:nvPr/>
        </p:nvSpPr>
        <p:spPr>
          <a:xfrm>
            <a:off x="6184415" y="656133"/>
            <a:ext cx="3343494" cy="1223018"/>
          </a:xfrm>
          <a:prstGeom prst="wedgeRoundRectCallout">
            <a:avLst/>
          </a:prstGeom>
          <a:solidFill>
            <a:schemeClr val="bg1"/>
          </a:solidFill>
          <a:ln>
            <a:noFill/>
          </a:ln>
          <a:effectLst>
            <a:glow rad="101600">
              <a:srgbClr val="FFC000">
                <a:alpha val="60000"/>
              </a:srgbClr>
            </a:glow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/>
                </a:solidFill>
                <a:latin typeface="Plovdiv Display Bold" panose="00000800000000000000" pitchFamily="2" charset="-52"/>
              </a:rPr>
              <a:t>Привет! Я Мила, я очень люблю свою семью, и хочу вам о ней рассказать. А у тебя есть семья? Расскажи о ней.</a:t>
            </a:r>
          </a:p>
        </p:txBody>
      </p:sp>
      <p:sp>
        <p:nvSpPr>
          <p:cNvPr id="6" name="Стрелка: вправо с вырезом 5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05DAFD5B-4535-D08C-52F2-CD52DAEF6F04}"/>
              </a:ext>
            </a:extLst>
          </p:cNvPr>
          <p:cNvSpPr/>
          <p:nvPr/>
        </p:nvSpPr>
        <p:spPr>
          <a:xfrm>
            <a:off x="11621954" y="6428721"/>
            <a:ext cx="446730" cy="307126"/>
          </a:xfrm>
          <a:prstGeom prst="notchedRightArrow">
            <a:avLst/>
          </a:prstGeom>
          <a:solidFill>
            <a:schemeClr val="bg1"/>
          </a:solidFill>
          <a:ln>
            <a:noFill/>
          </a:ln>
          <a:effectLst>
            <a:glow rad="101600">
              <a:srgbClr val="FFC000">
                <a:alpha val="60000"/>
              </a:srgbClr>
            </a:glow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43230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>
        <p159:morph option="byObject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8000"/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Рисунок 18" descr="Изображение выглядит как одежда, Человеческое лицо, человек, улыб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77148131-8A5F-2F05-4E7E-C3340D2122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33485">
            <a:off x="3258510" y="3705353"/>
            <a:ext cx="2341186" cy="2926483"/>
          </a:xfrm>
          <a:prstGeom prst="rect">
            <a:avLst/>
          </a:prstGeom>
        </p:spPr>
      </p:pic>
      <p:pic>
        <p:nvPicPr>
          <p:cNvPr id="11" name="Рисунок 10" descr="Изображение выглядит как Человеческое лицо, улыбка, одежда, очки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A9DC30F5-37F3-8B32-048E-7C649436D8E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96" t="8213" r="10919" b="11275"/>
          <a:stretch/>
        </p:blipFill>
        <p:spPr>
          <a:xfrm rot="880056">
            <a:off x="9789363" y="911751"/>
            <a:ext cx="1863701" cy="2364865"/>
          </a:xfrm>
          <a:prstGeom prst="rect">
            <a:avLst/>
          </a:prstGeom>
        </p:spPr>
      </p:pic>
      <p:pic>
        <p:nvPicPr>
          <p:cNvPr id="9" name="Рисунок 8" descr="Изображение выглядит как Человеческое лицо, улыбка, одежда, очки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A25B76B1-4300-FF94-AD7C-C256ACD4449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49688">
            <a:off x="388298" y="327671"/>
            <a:ext cx="2637150" cy="3295262"/>
          </a:xfrm>
          <a:prstGeom prst="rect">
            <a:avLst/>
          </a:prstGeom>
        </p:spPr>
      </p:pic>
      <p:sp>
        <p:nvSpPr>
          <p:cNvPr id="2" name="Стрелка: вправо с вырезом 1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8A233D53-6C41-8EE9-6C6E-A161F4D1C418}"/>
              </a:ext>
            </a:extLst>
          </p:cNvPr>
          <p:cNvSpPr/>
          <p:nvPr/>
        </p:nvSpPr>
        <p:spPr>
          <a:xfrm>
            <a:off x="11621954" y="6428721"/>
            <a:ext cx="446730" cy="307126"/>
          </a:xfrm>
          <a:prstGeom prst="notchedRightArrow">
            <a:avLst/>
          </a:prstGeom>
          <a:solidFill>
            <a:schemeClr val="bg1"/>
          </a:solidFill>
          <a:ln>
            <a:noFill/>
          </a:ln>
          <a:effectLst>
            <a:glow rad="101600">
              <a:srgbClr val="FFC000">
                <a:alpha val="60000"/>
              </a:srgbClr>
            </a:glow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ACD4F544-70E7-8D2E-6F4F-A2175B04F48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5283" y="-72483"/>
            <a:ext cx="1146717" cy="1146717"/>
          </a:xfrm>
          <a:prstGeom prst="rect">
            <a:avLst/>
          </a:prstGeom>
          <a:effectLst>
            <a:glow rad="127000">
              <a:schemeClr val="bg1"/>
            </a:glow>
          </a:effectLst>
        </p:spPr>
      </p:pic>
      <p:pic>
        <p:nvPicPr>
          <p:cNvPr id="5" name="Рисунок 4" descr="Изображение выглядит как Шрифт, типография, Графика, графический дизайн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FF3B1986-51E5-F406-CF9D-2867C1AE18C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3324" y="930182"/>
            <a:ext cx="9025351" cy="3010801"/>
          </a:xfrm>
          <a:prstGeom prst="rect">
            <a:avLst/>
          </a:prstGeom>
        </p:spPr>
      </p:pic>
      <p:pic>
        <p:nvPicPr>
          <p:cNvPr id="13" name="Рисунок 12" descr="Изображение выглядит как Человеческое лицо, одежда, человек, улыб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29BBB2B4-CA0C-4152-A418-B7F963B4D66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94" t="5292" r="7819" b="6260"/>
          <a:stretch/>
        </p:blipFill>
        <p:spPr>
          <a:xfrm rot="21087287">
            <a:off x="336916" y="4155452"/>
            <a:ext cx="1985052" cy="2569330"/>
          </a:xfrm>
          <a:prstGeom prst="rect">
            <a:avLst/>
          </a:prstGeom>
        </p:spPr>
      </p:pic>
      <p:pic>
        <p:nvPicPr>
          <p:cNvPr id="17" name="Рисунок 16" descr="Изображение выглядит как Мелкие и средние кошки, домашняя кошка, кот, Вибриссы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10DABC26-6EB9-0F01-71CC-B8CA0C6B7F5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29351">
            <a:off x="9469585" y="3602025"/>
            <a:ext cx="1994713" cy="2493392"/>
          </a:xfrm>
          <a:prstGeom prst="rect">
            <a:avLst/>
          </a:prstGeom>
        </p:spPr>
      </p:pic>
      <p:pic>
        <p:nvPicPr>
          <p:cNvPr id="21" name="Рисунок 20" descr="Изображение выглядит как Человеческое лицо, одежда, человек, ребенок, начинающий ходить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7467D368-2B86-9418-CB15-EC706C655D3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75040">
            <a:off x="6373118" y="3895626"/>
            <a:ext cx="2341186" cy="2926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9700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8000"/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Изображение выглядит как человек, одежда, Человеческое лицо, улыб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A52E0062-4787-8DD3-5B79-398716B86E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048" b="99710" l="5547" r="96918">
                        <a14:foregroundMark x1="60709" y1="8128" x2="80740" y2="15530"/>
                        <a14:foregroundMark x1="80740" y1="15530" x2="78891" y2="25980"/>
                        <a14:foregroundMark x1="8629" y1="42090" x2="7792" y2="46968"/>
                        <a14:foregroundMark x1="7634" y1="68145" x2="8629" y2="76052"/>
                        <a14:foregroundMark x1="6894" y1="62268" x2="7417" y2="66420"/>
                        <a14:foregroundMark x1="91834" y1="48766" x2="91988" y2="59797"/>
                        <a14:foregroundMark x1="91988" y1="59797" x2="91217" y2="61103"/>
                        <a14:foregroundMark x1="70570" y1="76923" x2="77196" y2="83019"/>
                        <a14:foregroundMark x1="77196" y1="83019" x2="76425" y2="94775"/>
                        <a14:foregroundMark x1="76425" y1="94775" x2="30971" y2="95936"/>
                        <a14:foregroundMark x1="24961" y1="90856" x2="24037" y2="99419"/>
                        <a14:foregroundMark x1="24037" y1="99419" x2="36672" y2="99565"/>
                        <a14:foregroundMark x1="36672" y1="99565" x2="63174" y2="98549"/>
                        <a14:foregroundMark x1="63174" y1="98549" x2="73652" y2="98549"/>
                        <a14:foregroundMark x1="73652" y1="98549" x2="81356" y2="94775"/>
                        <a14:foregroundMark x1="81356" y1="94775" x2="81510" y2="93759"/>
                        <a14:foregroundMark x1="82743" y1="97678" x2="84592" y2="99710"/>
                        <a14:foregroundMark x1="95686" y1="57475" x2="97072" y2="60813"/>
                        <a14:foregroundMark x1="70108" y1="4499" x2="67180" y2="3048"/>
                        <a14:foregroundMark x1="42835" y1="25980" x2="36826" y2="20174"/>
                        <a14:foregroundMark x1="36826" y1="20174" x2="34977" y2="19594"/>
                        <a14:backgroundMark x1="48228" y1="44993" x2="48228" y2="44993"/>
                        <a14:backgroundMark x1="4622" y1="57039" x2="4622" y2="57039"/>
                        <a14:backgroundMark x1="6934" y1="55878" x2="6934" y2="55878"/>
                        <a14:backgroundMark x1="6780" y1="57620" x2="6780" y2="57620"/>
                        <a14:backgroundMark x1="7242" y1="59797" x2="7242" y2="59797"/>
                        <a14:backgroundMark x1="7242" y1="59797" x2="6780" y2="58200"/>
                        <a14:backgroundMark x1="6471" y1="65022" x2="5393" y2="65022"/>
                        <a14:backgroundMark x1="5855" y1="53120" x2="4931" y2="53556"/>
                        <a14:backgroundMark x1="5855" y1="47170" x2="6934" y2="56313"/>
                        <a14:backgroundMark x1="6934" y1="56313" x2="5239" y2="6182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8817" y="4246356"/>
            <a:ext cx="2299784" cy="2441527"/>
          </a:xfrm>
          <a:prstGeom prst="rect">
            <a:avLst/>
          </a:prstGeom>
        </p:spPr>
      </p:pic>
      <p:pic>
        <p:nvPicPr>
          <p:cNvPr id="3" name="Рисунок 2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ACD4F544-70E7-8D2E-6F4F-A2175B04F48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5283" y="-72483"/>
            <a:ext cx="1146717" cy="1146717"/>
          </a:xfrm>
          <a:prstGeom prst="rect">
            <a:avLst/>
          </a:prstGeom>
          <a:effectLst>
            <a:glow rad="127000">
              <a:schemeClr val="bg1"/>
            </a:glow>
          </a:effectLst>
        </p:spPr>
      </p:pic>
      <p:pic>
        <p:nvPicPr>
          <p:cNvPr id="4" name="Рисунок 3" descr="Изображение выглядит как одежда, человек, Человеческое лицо, в помещении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F70BB756-DA36-D070-6055-4B435DC2FE3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858186" cy="6931013"/>
          </a:xfrm>
          <a:prstGeom prst="flowChartDelay">
            <a:avLst/>
          </a:prstGeom>
        </p:spPr>
      </p:pic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6C22B1B0-8B99-E722-1101-6B3CCEB89EA2}"/>
              </a:ext>
            </a:extLst>
          </p:cNvPr>
          <p:cNvSpPr/>
          <p:nvPr/>
        </p:nvSpPr>
        <p:spPr>
          <a:xfrm>
            <a:off x="4955908" y="1074234"/>
            <a:ext cx="3071267" cy="1563554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rgbClr val="C00000"/>
                </a:solidFill>
                <a:latin typeface="Plovdiv Display Bold" panose="00000800000000000000" pitchFamily="2" charset="-52"/>
              </a:rPr>
              <a:t>Любят</a:t>
            </a:r>
          </a:p>
          <a:p>
            <a:pPr algn="ctr"/>
            <a:r>
              <a:rPr lang="ru-RU" dirty="0">
                <a:solidFill>
                  <a:schemeClr val="tx1"/>
                </a:solidFill>
                <a:latin typeface="Plovdiv Display Bold" panose="00000800000000000000" pitchFamily="2" charset="-52"/>
              </a:rPr>
              <a:t>Семья – это люди, которые очень любят друг друга.</a:t>
            </a: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A978D04F-071A-BD0B-AEE1-8086C1420044}"/>
              </a:ext>
            </a:extLst>
          </p:cNvPr>
          <p:cNvSpPr/>
          <p:nvPr/>
        </p:nvSpPr>
        <p:spPr>
          <a:xfrm>
            <a:off x="8368039" y="1074234"/>
            <a:ext cx="3071267" cy="1563554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rgbClr val="C00000"/>
                </a:solidFill>
                <a:latin typeface="Plovdiv Display Bold" panose="00000800000000000000" pitchFamily="2" charset="-52"/>
              </a:rPr>
              <a:t>Помогают</a:t>
            </a:r>
          </a:p>
          <a:p>
            <a:pPr algn="ctr"/>
            <a:r>
              <a:rPr lang="ru-RU" dirty="0">
                <a:solidFill>
                  <a:schemeClr val="tx1"/>
                </a:solidFill>
                <a:latin typeface="Plovdiv Display Bold" panose="00000800000000000000" pitchFamily="2" charset="-52"/>
              </a:rPr>
              <a:t>Близкие всегда рядом и помогают в трудную минуту.</a:t>
            </a:r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659FE03B-4F07-644D-37EC-DB1042885AB2}"/>
              </a:ext>
            </a:extLst>
          </p:cNvPr>
          <p:cNvSpPr/>
          <p:nvPr/>
        </p:nvSpPr>
        <p:spPr>
          <a:xfrm>
            <a:off x="5547477" y="3196908"/>
            <a:ext cx="5641124" cy="918601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rgbClr val="C00000"/>
                </a:solidFill>
                <a:latin typeface="Plovdiv Display Bold" panose="00000800000000000000" pitchFamily="2" charset="-52"/>
              </a:rPr>
              <a:t>Забота</a:t>
            </a:r>
          </a:p>
          <a:p>
            <a:pPr algn="ctr"/>
            <a:r>
              <a:rPr lang="ru-RU" dirty="0">
                <a:solidFill>
                  <a:schemeClr val="tx1"/>
                </a:solidFill>
                <a:latin typeface="Plovdiv Display Bold" panose="00000800000000000000" pitchFamily="2" charset="-52"/>
              </a:rPr>
              <a:t>В семье каждый важен и нужен.</a:t>
            </a:r>
          </a:p>
        </p:txBody>
      </p:sp>
      <p:pic>
        <p:nvPicPr>
          <p:cNvPr id="11" name="Рисунок 10" descr="Изображение выглядит как сердце, розовый, Пурпурный цвет, День святого Валентин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F5F551A1-2E21-7A7B-87E5-495564898A0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0463" y="3861595"/>
            <a:ext cx="3211048" cy="3211048"/>
          </a:xfrm>
          <a:prstGeom prst="rect">
            <a:avLst/>
          </a:prstGeom>
        </p:spPr>
      </p:pic>
      <p:sp>
        <p:nvSpPr>
          <p:cNvPr id="2" name="Стрелка: вправо с вырезом 1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8A233D53-6C41-8EE9-6C6E-A161F4D1C418}"/>
              </a:ext>
            </a:extLst>
          </p:cNvPr>
          <p:cNvSpPr/>
          <p:nvPr/>
        </p:nvSpPr>
        <p:spPr>
          <a:xfrm>
            <a:off x="11621954" y="6428721"/>
            <a:ext cx="446730" cy="307126"/>
          </a:xfrm>
          <a:prstGeom prst="notchedRightArrow">
            <a:avLst/>
          </a:prstGeom>
          <a:solidFill>
            <a:schemeClr val="bg1"/>
          </a:solidFill>
          <a:ln>
            <a:noFill/>
          </a:ln>
          <a:effectLst>
            <a:glow rad="101600">
              <a:srgbClr val="FFC000">
                <a:alpha val="60000"/>
              </a:srgbClr>
            </a:glow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4043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Человеческое лицо, одежда, мультфильм, человек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7C440815-BE32-2D30-2498-8989BB0E1F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59" r="23633"/>
          <a:stretch/>
        </p:blipFill>
        <p:spPr>
          <a:xfrm>
            <a:off x="3629679" y="1934738"/>
            <a:ext cx="4369576" cy="4371830"/>
          </a:xfrm>
          <a:prstGeom prst="rect">
            <a:avLst/>
          </a:prstGeom>
        </p:spPr>
      </p:pic>
      <p:sp>
        <p:nvSpPr>
          <p:cNvPr id="5" name="Облачко с текстом: прямоугольное со скругленными углами 4">
            <a:extLst>
              <a:ext uri="{FF2B5EF4-FFF2-40B4-BE49-F238E27FC236}">
                <a16:creationId xmlns:a16="http://schemas.microsoft.com/office/drawing/2014/main" id="{E71AD039-D4C1-DE6D-6D62-DF4F9E325632}"/>
              </a:ext>
            </a:extLst>
          </p:cNvPr>
          <p:cNvSpPr/>
          <p:nvPr/>
        </p:nvSpPr>
        <p:spPr>
          <a:xfrm>
            <a:off x="6184415" y="656133"/>
            <a:ext cx="3343494" cy="1223018"/>
          </a:xfrm>
          <a:prstGeom prst="wedgeRoundRectCallout">
            <a:avLst/>
          </a:prstGeom>
          <a:solidFill>
            <a:schemeClr val="bg1"/>
          </a:solidFill>
          <a:ln>
            <a:noFill/>
          </a:ln>
          <a:effectLst>
            <a:glow rad="101600">
              <a:srgbClr val="FFC000">
                <a:alpha val="60000"/>
              </a:srgbClr>
            </a:glow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 dirty="0">
              <a:solidFill>
                <a:schemeClr val="tx1"/>
              </a:solidFill>
              <a:latin typeface="Plovdiv Display Bold" panose="00000800000000000000" pitchFamily="2" charset="-52"/>
            </a:endParaRPr>
          </a:p>
          <a:p>
            <a:pPr algn="ctr"/>
            <a:r>
              <a:rPr lang="ru-RU" sz="1600" dirty="0">
                <a:solidFill>
                  <a:schemeClr val="tx1"/>
                </a:solidFill>
                <a:latin typeface="Plovdiv Display Bold" panose="00000800000000000000" pitchFamily="2" charset="-52"/>
              </a:rPr>
              <a:t>У каждой семьи есть своё семейное дерево.</a:t>
            </a:r>
          </a:p>
          <a:p>
            <a:pPr algn="ctr"/>
            <a:r>
              <a:rPr lang="ru-RU" sz="1600" dirty="0">
                <a:solidFill>
                  <a:schemeClr val="tx1"/>
                </a:solidFill>
                <a:latin typeface="Plovdiv Display Bold" panose="00000800000000000000" pitchFamily="2" charset="-52"/>
              </a:rPr>
              <a:t>На нём можно увидеть всех родственников.</a:t>
            </a:r>
          </a:p>
          <a:p>
            <a:pPr algn="ctr"/>
            <a:endParaRPr lang="ru-RU" sz="1600" dirty="0">
              <a:solidFill>
                <a:schemeClr val="tx1"/>
              </a:solidFill>
              <a:latin typeface="Plovdiv Display Bold" panose="00000800000000000000" pitchFamily="2" charset="-52"/>
            </a:endParaRPr>
          </a:p>
        </p:txBody>
      </p:sp>
      <p:sp>
        <p:nvSpPr>
          <p:cNvPr id="6" name="Стрелка: вправо с вырезом 5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05DAFD5B-4535-D08C-52F2-CD52DAEF6F04}"/>
              </a:ext>
            </a:extLst>
          </p:cNvPr>
          <p:cNvSpPr/>
          <p:nvPr/>
        </p:nvSpPr>
        <p:spPr>
          <a:xfrm>
            <a:off x="11621954" y="6428721"/>
            <a:ext cx="446730" cy="307126"/>
          </a:xfrm>
          <a:prstGeom prst="notchedRightArrow">
            <a:avLst/>
          </a:prstGeom>
          <a:solidFill>
            <a:schemeClr val="bg1"/>
          </a:solidFill>
          <a:ln>
            <a:noFill/>
          </a:ln>
          <a:effectLst>
            <a:glow rad="101600">
              <a:srgbClr val="FFC000">
                <a:alpha val="60000"/>
              </a:srgbClr>
            </a:glow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8C6F7156-9AF7-7E27-1AC8-63ABF89AC419}"/>
              </a:ext>
            </a:extLst>
          </p:cNvPr>
          <p:cNvSpPr/>
          <p:nvPr/>
        </p:nvSpPr>
        <p:spPr>
          <a:xfrm>
            <a:off x="123316" y="6111124"/>
            <a:ext cx="3636660" cy="635193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glow rad="101600">
              <a:srgbClr val="FFC000">
                <a:alpha val="60000"/>
              </a:srgbClr>
            </a:glow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/>
                </a:solidFill>
                <a:latin typeface="Plovdiv Display Bold" panose="00000800000000000000" pitchFamily="2" charset="-52"/>
              </a:rPr>
              <a:t>Помоги Миле разместить родственников на дереве!</a:t>
            </a:r>
          </a:p>
        </p:txBody>
      </p:sp>
    </p:spTree>
    <p:extLst>
      <p:ext uri="{BB962C8B-B14F-4D97-AF65-F5344CB8AC3E}">
        <p14:creationId xmlns:p14="http://schemas.microsoft.com/office/powerpoint/2010/main" val="27617080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трелка: вправо с вырезом 1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57533144-DC7E-01ED-4609-97E72AEBD9C5}"/>
              </a:ext>
            </a:extLst>
          </p:cNvPr>
          <p:cNvSpPr/>
          <p:nvPr/>
        </p:nvSpPr>
        <p:spPr>
          <a:xfrm>
            <a:off x="11621954" y="6428721"/>
            <a:ext cx="446730" cy="307126"/>
          </a:xfrm>
          <a:prstGeom prst="notchedRightArrow">
            <a:avLst/>
          </a:prstGeom>
          <a:solidFill>
            <a:schemeClr val="bg1"/>
          </a:solidFill>
          <a:ln>
            <a:noFill/>
          </a:ln>
          <a:effectLst>
            <a:glow rad="101600">
              <a:srgbClr val="FFC000">
                <a:alpha val="60000"/>
              </a:srgbClr>
            </a:glow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B5AF4A84-94A8-8B7E-07FD-EEA4ED28EC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5283" y="-72483"/>
            <a:ext cx="1146717" cy="1146717"/>
          </a:xfrm>
          <a:prstGeom prst="rect">
            <a:avLst/>
          </a:prstGeom>
          <a:effectLst>
            <a:glow rad="127000">
              <a:schemeClr val="bg1"/>
            </a:glow>
          </a:effectLst>
        </p:spPr>
      </p:pic>
      <p:pic>
        <p:nvPicPr>
          <p:cNvPr id="5" name="Рисунок 4" descr="Изображение выглядит как Человеческое лицо, улыбка, одежда, очки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C8A4225F-2CAA-D98E-C22A-BC0EBF9C8D5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65" t="12417" r="16339" b="27226"/>
          <a:stretch/>
        </p:blipFill>
        <p:spPr>
          <a:xfrm>
            <a:off x="10609832" y="2832246"/>
            <a:ext cx="1528653" cy="1688066"/>
          </a:xfrm>
          <a:prstGeom prst="ellipse">
            <a:avLst/>
          </a:prstGeom>
        </p:spPr>
      </p:pic>
      <p:pic>
        <p:nvPicPr>
          <p:cNvPr id="7" name="Рисунок 6" descr="Изображение выглядит как Человеческое лицо, одежда, человек, улыб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55D9BB1C-4B4A-9DA7-3236-3F64ACAB999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12" t="9975" r="13796" b="24580"/>
          <a:stretch/>
        </p:blipFill>
        <p:spPr>
          <a:xfrm>
            <a:off x="8627469" y="3354871"/>
            <a:ext cx="1528653" cy="1691779"/>
          </a:xfrm>
          <a:prstGeom prst="ellipse">
            <a:avLst/>
          </a:prstGeom>
        </p:spPr>
      </p:pic>
      <p:pic>
        <p:nvPicPr>
          <p:cNvPr id="9" name="Рисунок 8" descr="Изображение выглядит как Человеческое лицо, улыбка, одежда, человек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C617A706-5DE6-4CE5-DAF6-D6407227D20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18" t="12316" r="16213" b="27328"/>
          <a:stretch/>
        </p:blipFill>
        <p:spPr>
          <a:xfrm flipH="1">
            <a:off x="139603" y="325485"/>
            <a:ext cx="1529163" cy="1691779"/>
          </a:xfrm>
          <a:prstGeom prst="ellipse">
            <a:avLst/>
          </a:prstGeom>
        </p:spPr>
      </p:pic>
      <p:pic>
        <p:nvPicPr>
          <p:cNvPr id="11" name="Рисунок 10" descr="Изображение выглядит как Человеческое лицо, улыбка, человек, одежд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70CDCA16-115A-4127-E916-15C347C8D9D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66" t="9975" r="13923" b="24274"/>
          <a:stretch/>
        </p:blipFill>
        <p:spPr>
          <a:xfrm>
            <a:off x="1399004" y="2574752"/>
            <a:ext cx="1528653" cy="1708495"/>
          </a:xfrm>
          <a:prstGeom prst="ellipse">
            <a:avLst/>
          </a:prstGeom>
        </p:spPr>
      </p:pic>
      <p:pic>
        <p:nvPicPr>
          <p:cNvPr id="13" name="Рисунок 12" descr="Изображение выглядит как Человеческое лицо, человек, свитер, одежд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BAA9B990-AB48-07CA-6311-63300F86BBB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39" t="10179" r="13923" b="24172"/>
          <a:stretch/>
        </p:blipFill>
        <p:spPr>
          <a:xfrm>
            <a:off x="10009539" y="4879380"/>
            <a:ext cx="1528653" cy="1702904"/>
          </a:xfrm>
          <a:prstGeom prst="ellipse">
            <a:avLst/>
          </a:prstGeom>
        </p:spPr>
      </p:pic>
      <p:pic>
        <p:nvPicPr>
          <p:cNvPr id="15" name="Рисунок 14" descr="Изображение выглядит как Человеческое лицо, человек, улыбка, одежд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2E1B78DA-BDB9-EB0D-C13C-05DA17A8126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37" t="12214" r="16466" b="27430"/>
          <a:stretch/>
        </p:blipFill>
        <p:spPr>
          <a:xfrm flipH="1">
            <a:off x="53515" y="4039053"/>
            <a:ext cx="1532016" cy="1691779"/>
          </a:xfrm>
          <a:prstGeom prst="ellipse">
            <a:avLst/>
          </a:prstGeom>
        </p:spPr>
      </p:pic>
      <p:pic>
        <p:nvPicPr>
          <p:cNvPr id="17" name="Рисунок 16" descr="Изображение выглядит как Человеческое лицо, одежда, человек, ребенок, начинающий ходить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E26EF601-232A-6D8E-8847-0489CC175DA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86" t="11299" r="18617" b="26411"/>
          <a:stretch/>
        </p:blipFill>
        <p:spPr>
          <a:xfrm>
            <a:off x="1961424" y="4758341"/>
            <a:ext cx="1528654" cy="1944982"/>
          </a:xfrm>
          <a:prstGeom prst="ellipse">
            <a:avLst/>
          </a:prstGeom>
        </p:spPr>
      </p:pic>
      <p:pic>
        <p:nvPicPr>
          <p:cNvPr id="19" name="Рисунок 18" descr="Изображение выглядит как одежда, Человеческое лицо, человек, улыб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84F17F4B-7DB9-424B-EEED-33530021061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88" t="13128" r="12129" b="24377"/>
          <a:stretch/>
        </p:blipFill>
        <p:spPr>
          <a:xfrm>
            <a:off x="9920807" y="906964"/>
            <a:ext cx="1617385" cy="1691779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24139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3.7037E-7 L -0.1983 -0.3384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922" y="-1692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0 L -0.18515 -0.41296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258" y="-2064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3.33333E-6 L 0.18073 0.02246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036" y="111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0 L 0.23542 -0.30347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771" y="-151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1.85185E-6 L -0.2819 -0.33565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102" y="-1678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1.48148E-6 L 0.31406 -0.21227 " pathEditMode="relative" rAng="0" ptsTypes="AA">
                                      <p:cBhvr>
                                        <p:cTn id="31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703" y="-1062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1.85185E-6 L 0.39075 -0.04375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531" y="-219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4.44444E-6 L -0.49922 0.54143 " pathEditMode="relative" rAng="0" ptsTypes="AA">
                                      <p:cBhvr>
                                        <p:cTn id="41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961" y="2706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2000"/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 descr="Изображение выглядит как одежда, человек, стоящий, Брюки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11466BFB-1081-DEAE-83D8-4C17569E2E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485"/>
          <a:stretch/>
        </p:blipFill>
        <p:spPr>
          <a:xfrm>
            <a:off x="8926839" y="-14909"/>
            <a:ext cx="2882804" cy="5509641"/>
          </a:xfrm>
          <a:prstGeom prst="rect">
            <a:avLst/>
          </a:prstGeom>
        </p:spPr>
      </p:pic>
      <p:pic>
        <p:nvPicPr>
          <p:cNvPr id="9" name="Рисунок 8" descr="Изображение выглядит как одежда, человек, штаны, мод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4BFAA9CB-C98D-7E75-60A5-69953BBD7DB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20172" y="109001"/>
            <a:ext cx="4054451" cy="5405934"/>
          </a:xfrm>
          <a:prstGeom prst="rect">
            <a:avLst/>
          </a:prstGeom>
        </p:spPr>
      </p:pic>
      <p:pic>
        <p:nvPicPr>
          <p:cNvPr id="2" name="Рисунок 1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1218121F-F85A-77CA-BF74-CBCDCB76570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5283" y="-72483"/>
            <a:ext cx="1146717" cy="1146717"/>
          </a:xfrm>
          <a:prstGeom prst="rect">
            <a:avLst/>
          </a:prstGeom>
          <a:effectLst>
            <a:glow rad="127000">
              <a:schemeClr val="bg1"/>
            </a:glow>
          </a:effectLst>
        </p:spPr>
      </p:pic>
      <p:sp>
        <p:nvSpPr>
          <p:cNvPr id="3" name="Стрелка: вправо с вырезом 2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46E752F1-8BAA-5FE2-5E97-A9827A2B063E}"/>
              </a:ext>
            </a:extLst>
          </p:cNvPr>
          <p:cNvSpPr/>
          <p:nvPr/>
        </p:nvSpPr>
        <p:spPr>
          <a:xfrm>
            <a:off x="11621954" y="6428721"/>
            <a:ext cx="446730" cy="307126"/>
          </a:xfrm>
          <a:prstGeom prst="notchedRightArrow">
            <a:avLst/>
          </a:prstGeom>
          <a:solidFill>
            <a:schemeClr val="bg1"/>
          </a:solidFill>
          <a:ln>
            <a:noFill/>
          </a:ln>
          <a:effectLst>
            <a:glow rad="101600">
              <a:srgbClr val="FFC000">
                <a:alpha val="60000"/>
              </a:srgbClr>
            </a:glow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9B2DE133-1F38-0211-BFC5-9A835B5EFB4B}"/>
              </a:ext>
            </a:extLst>
          </p:cNvPr>
          <p:cNvSpPr/>
          <p:nvPr/>
        </p:nvSpPr>
        <p:spPr>
          <a:xfrm>
            <a:off x="200680" y="4264871"/>
            <a:ext cx="5481165" cy="886479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rgbClr val="C00000"/>
                </a:solidFill>
                <a:latin typeface="Plovdiv Display Bold" panose="00000800000000000000" pitchFamily="2" charset="-52"/>
              </a:rPr>
              <a:t>Мама</a:t>
            </a:r>
          </a:p>
          <a:p>
            <a:pPr algn="ctr"/>
            <a:r>
              <a:rPr lang="ru-RU" sz="1400" dirty="0">
                <a:solidFill>
                  <a:schemeClr val="tx1"/>
                </a:solidFill>
                <a:latin typeface="Plovdiv Display Bold" panose="00000800000000000000" pitchFamily="2" charset="-52"/>
              </a:rPr>
              <a:t>Мама заботиться о семье, готовит вкусную еду, помогает с уроками и обнимает. Мамина любовь самая теплая!</a:t>
            </a:r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37AA22BB-25A0-856C-3FE9-2ABE646CB9E0}"/>
              </a:ext>
            </a:extLst>
          </p:cNvPr>
          <p:cNvSpPr/>
          <p:nvPr/>
        </p:nvSpPr>
        <p:spPr>
          <a:xfrm>
            <a:off x="6510155" y="4264871"/>
            <a:ext cx="5481165" cy="886479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rgbClr val="C00000"/>
                </a:solidFill>
                <a:latin typeface="Plovdiv Display Bold" panose="00000800000000000000" pitchFamily="2" charset="-52"/>
              </a:rPr>
              <a:t>Папа</a:t>
            </a:r>
          </a:p>
          <a:p>
            <a:pPr algn="ctr"/>
            <a:r>
              <a:rPr lang="ru-RU" sz="1400" dirty="0">
                <a:solidFill>
                  <a:schemeClr val="tx1"/>
                </a:solidFill>
                <a:latin typeface="Plovdiv Display Bold" panose="00000800000000000000" pitchFamily="2" charset="-52"/>
              </a:rPr>
              <a:t>Папа играет, помогает и защищает семью. С папой всегда весело и надёжно!</a:t>
            </a: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1B71FD21-8A07-ECC0-B9E7-B5E67E99B080}"/>
              </a:ext>
            </a:extLst>
          </p:cNvPr>
          <p:cNvSpPr/>
          <p:nvPr/>
        </p:nvSpPr>
        <p:spPr>
          <a:xfrm>
            <a:off x="1584495" y="5276996"/>
            <a:ext cx="2882803" cy="509551"/>
          </a:xfrm>
          <a:prstGeom prst="roundRect">
            <a:avLst/>
          </a:prstGeom>
          <a:solidFill>
            <a:srgbClr val="FFFF00"/>
          </a:solidFill>
          <a:ln>
            <a:noFill/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Plovdiv Display Bold" panose="00000800000000000000" pitchFamily="2" charset="-52"/>
              </a:rPr>
              <a:t>Как зовут твою маму?</a:t>
            </a: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5E2DC8B7-E2F6-701D-8955-F31A416614EC}"/>
              </a:ext>
            </a:extLst>
          </p:cNvPr>
          <p:cNvSpPr/>
          <p:nvPr/>
        </p:nvSpPr>
        <p:spPr>
          <a:xfrm>
            <a:off x="7712292" y="5276996"/>
            <a:ext cx="3050376" cy="555378"/>
          </a:xfrm>
          <a:prstGeom prst="roundRect">
            <a:avLst/>
          </a:prstGeom>
          <a:solidFill>
            <a:srgbClr val="FFFF00"/>
          </a:solidFill>
          <a:ln>
            <a:noFill/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Plovdiv Display Bold" panose="00000800000000000000" pitchFamily="2" charset="-52"/>
              </a:rPr>
              <a:t>Что любит делать твой папа?</a:t>
            </a:r>
          </a:p>
        </p:txBody>
      </p:sp>
      <p:pic>
        <p:nvPicPr>
          <p:cNvPr id="13" name="Рисунок 12" descr="Изображение выглядит как еда, блюдо, десерт, Легкая закус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F6E47D11-39F9-F4BE-8644-9D4DE7B6A53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8451" b="89789" l="5208" r="97708">
                        <a14:foregroundMark x1="14063" y1="32629" x2="18281" y2="27230"/>
                        <a14:foregroundMark x1="24896" y1="16549" x2="32083" y2="15376"/>
                        <a14:foregroundMark x1="23542" y1="56455" x2="35000" y2="87089"/>
                        <a14:foregroundMark x1="9948" y1="36972" x2="19844" y2="49883"/>
                        <a14:foregroundMark x1="19844" y1="49883" x2="26302" y2="40023"/>
                        <a14:foregroundMark x1="26302" y1="40023" x2="26667" y2="38380"/>
                        <a14:foregroundMark x1="70990" y1="58216" x2="75313" y2="64319"/>
                        <a14:foregroundMark x1="75313" y1="64319" x2="87708" y2="65376"/>
                        <a14:foregroundMark x1="87708" y1="65376" x2="79167" y2="53873"/>
                        <a14:foregroundMark x1="79167" y1="53873" x2="61875" y2="54225"/>
                        <a14:foregroundMark x1="61875" y1="54225" x2="55625" y2="63380"/>
                        <a14:foregroundMark x1="55625" y1="63380" x2="58125" y2="71479"/>
                        <a14:foregroundMark x1="58125" y1="71479" x2="87969" y2="74061"/>
                        <a14:foregroundMark x1="87969" y1="74061" x2="96771" y2="65023"/>
                        <a14:foregroundMark x1="71979" y1="14437" x2="85885" y2="36150"/>
                        <a14:foregroundMark x1="49740" y1="11502" x2="60365" y2="8685"/>
                        <a14:foregroundMark x1="60365" y1="8685" x2="61615" y2="17371"/>
                        <a14:foregroundMark x1="61615" y1="17371" x2="60521" y2="21479"/>
                        <a14:foregroundMark x1="14323" y1="77817" x2="32500" y2="89437"/>
                        <a14:foregroundMark x1="32500" y1="89437" x2="43125" y2="87089"/>
                        <a14:foregroundMark x1="43125" y1="87089" x2="48333" y2="78991"/>
                        <a14:foregroundMark x1="48333" y1="78991" x2="45938" y2="70775"/>
                        <a14:foregroundMark x1="45938" y1="70775" x2="42500" y2="70305"/>
                        <a14:foregroundMark x1="29375" y1="39906" x2="44427" y2="55047"/>
                        <a14:foregroundMark x1="44427" y1="55047" x2="57448" y2="52817"/>
                        <a14:foregroundMark x1="57448" y1="52817" x2="63594" y2="44249"/>
                        <a14:foregroundMark x1="63594" y1="44249" x2="60469" y2="34272"/>
                        <a14:foregroundMark x1="60469" y1="34272" x2="56615" y2="30751"/>
                        <a14:foregroundMark x1="40417" y1="66901" x2="43490" y2="82277"/>
                        <a14:foregroundMark x1="45833" y1="66901" x2="50677" y2="79577"/>
                        <a14:foregroundMark x1="50677" y1="79577" x2="45781" y2="88615"/>
                        <a14:foregroundMark x1="45781" y1="88615" x2="17448" y2="91315"/>
                        <a14:foregroundMark x1="17448" y1="91315" x2="11927" y2="87207"/>
                        <a14:foregroundMark x1="11927" y1="87207" x2="8594" y2="81690"/>
                        <a14:foregroundMark x1="8594" y1="81690" x2="11250" y2="71127"/>
                        <a14:foregroundMark x1="11250" y1="71127" x2="23333" y2="65141"/>
                        <a14:foregroundMark x1="3438" y1="39554" x2="8906" y2="49883"/>
                        <a14:foregroundMark x1="8906" y1="49883" x2="22031" y2="50822"/>
                        <a14:foregroundMark x1="22031" y1="50822" x2="23646" y2="26291"/>
                        <a14:foregroundMark x1="23646" y1="26291" x2="9583" y2="23826"/>
                        <a14:foregroundMark x1="9583" y1="23826" x2="5260" y2="35681"/>
                        <a14:foregroundMark x1="5260" y1="35681" x2="14427" y2="32864"/>
                        <a14:foregroundMark x1="14427" y1="32864" x2="10417" y2="29695"/>
                        <a14:foregroundMark x1="10417" y1="29695" x2="10365" y2="30282"/>
                        <a14:foregroundMark x1="17448" y1="18897" x2="22135" y2="26995"/>
                        <a14:foregroundMark x1="21146" y1="16432" x2="32917" y2="60446"/>
                        <a14:foregroundMark x1="27500" y1="33803" x2="29896" y2="41784"/>
                        <a14:foregroundMark x1="29896" y1="41784" x2="38385" y2="54225"/>
                        <a14:foregroundMark x1="38385" y1="54225" x2="53438" y2="62559"/>
                        <a14:foregroundMark x1="53438" y1="62559" x2="59271" y2="74648"/>
                        <a14:foregroundMark x1="59271" y1="74648" x2="75052" y2="82394"/>
                        <a14:foregroundMark x1="75052" y1="82394" x2="82865" y2="82160"/>
                        <a14:foregroundMark x1="82865" y1="82160" x2="95469" y2="71244"/>
                        <a14:foregroundMark x1="95469" y1="71244" x2="97708" y2="63850"/>
                        <a14:foregroundMark x1="97708" y1="63850" x2="95052" y2="51174"/>
                        <a14:foregroundMark x1="95052" y1="51174" x2="88385" y2="43897"/>
                        <a14:foregroundMark x1="88385" y1="43897" x2="70625" y2="45892"/>
                        <a14:foregroundMark x1="70625" y1="45892" x2="67813" y2="38615"/>
                        <a14:foregroundMark x1="67813" y1="38615" x2="86823" y2="32512"/>
                        <a14:foregroundMark x1="86823" y1="32512" x2="81458" y2="13263"/>
                        <a14:foregroundMark x1="81458" y1="13263" x2="69323" y2="15962"/>
                        <a14:foregroundMark x1="69323" y1="15962" x2="64167" y2="27700"/>
                        <a14:foregroundMark x1="64167" y1="27700" x2="68021" y2="36502"/>
                        <a14:foregroundMark x1="68021" y1="36502" x2="72813" y2="36385"/>
                        <a14:backgroundMark x1="2813" y1="60446" x2="3229" y2="74765"/>
                        <a14:backgroundMark x1="3594" y1="11150" x2="13333" y2="1831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623" y="376589"/>
            <a:ext cx="1947184" cy="86406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5" name="Рисунок 14" descr="Изображение выглядит как Человеческое лицо, рисунок, Детское искусство, мультфильм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9A5EC1EF-F74E-6C8C-15B9-F9619E91DFD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>
                        <a14:foregroundMark x1="14377" y1="54792" x2="16454" y2="57188"/>
                        <a14:foregroundMark x1="18850" y1="73163" x2="20128" y2="74920"/>
                        <a14:foregroundMark x1="40415" y1="80351" x2="46645" y2="83227"/>
                        <a14:foregroundMark x1="33387" y1="71086" x2="41214" y2="76677"/>
                        <a14:foregroundMark x1="52556" y1="68850" x2="62141" y2="75879"/>
                        <a14:foregroundMark x1="64856" y1="72204" x2="78115" y2="79553"/>
                        <a14:foregroundMark x1="80990" y1="47604" x2="79712" y2="71086"/>
                        <a14:foregroundMark x1="79712" y1="71086" x2="80351" y2="73482"/>
                        <a14:foregroundMark x1="77316" y1="74760" x2="58466" y2="81470"/>
                        <a14:foregroundMark x1="58466" y1="81470" x2="47125" y2="76997"/>
                        <a14:foregroundMark x1="47125" y1="76997" x2="45208" y2="72204"/>
                        <a14:foregroundMark x1="32109" y1="83706" x2="40415" y2="78435"/>
                        <a14:foregroundMark x1="20288" y1="85783" x2="21246" y2="79712"/>
                        <a14:foregroundMark x1="28594" y1="78754" x2="31470" y2="74121"/>
                        <a14:foregroundMark x1="37220" y1="83387" x2="40415" y2="79233"/>
                        <a14:foregroundMark x1="26837" y1="84185" x2="42971" y2="83227"/>
                        <a14:foregroundMark x1="70607" y1="85623" x2="80032" y2="83227"/>
                        <a14:foregroundMark x1="81629" y1="77955" x2="83067" y2="82428"/>
                        <a14:foregroundMark x1="82748" y1="77316" x2="86422" y2="85144"/>
                        <a14:foregroundMark x1="73003" y1="75080" x2="70767" y2="72364"/>
                        <a14:foregroundMark x1="63578" y1="78594" x2="59744" y2="74281"/>
                        <a14:foregroundMark x1="60224" y1="69968" x2="50639" y2="74441"/>
                        <a14:foregroundMark x1="60224" y1="68530" x2="52236" y2="69808"/>
                        <a14:foregroundMark x1="73642" y1="76358" x2="67093" y2="83067"/>
                        <a14:foregroundMark x1="60543" y1="81949" x2="50000" y2="76198"/>
                        <a14:foregroundMark x1="50000" y1="76198" x2="30032" y2="75879"/>
                        <a14:foregroundMark x1="15335" y1="73482" x2="14856" y2="85942"/>
                        <a14:foregroundMark x1="14856" y1="85942" x2="15176" y2="86262"/>
                        <a14:foregroundMark x1="18850" y1="81789" x2="18051" y2="85623"/>
                        <a14:foregroundMark x1="30990" y1="77796" x2="38658" y2="79872"/>
                        <a14:foregroundMark x1="24760" y1="73163" x2="26518" y2="76677"/>
                        <a14:foregroundMark x1="58626" y1="78115" x2="58946" y2="75559"/>
                        <a14:foregroundMark x1="53514" y1="85304" x2="57188" y2="81629"/>
                        <a14:foregroundMark x1="82268" y1="85144" x2="83387" y2="81310"/>
                        <a14:foregroundMark x1="71086" y1="72204" x2="75559" y2="73163"/>
                        <a14:foregroundMark x1="35783" y1="74121" x2="49201" y2="74121"/>
                        <a14:foregroundMark x1="38978" y1="71725" x2="48882" y2="70607"/>
                        <a14:foregroundMark x1="23962" y1="70447" x2="35144" y2="7092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1854" y="1078268"/>
            <a:ext cx="1542324" cy="154232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7" name="Рисунок 16" descr="Изображение выглядит как графическая вставка, Мультфильм, иллюстрация, мультфильм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DEE25AFA-4F32-93A2-6E66-D82BAFA11E5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9234" y="2372303"/>
            <a:ext cx="1542324" cy="154232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9" name="Рисунок 18" descr="Изображение выглядит как одежда, обувь, сустав, стоящий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D4BD54B0-DA82-DD84-EB59-17C612C28B35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9537" b="90000" l="10000" r="90000">
                        <a14:foregroundMark x1="39200" y1="13148" x2="42600" y2="23333"/>
                        <a14:foregroundMark x1="62541" y1="12339" x2="62252" y2="11735"/>
                        <a14:foregroundMark x1="57200" y1="14815" x2="68200" y2="23796"/>
                        <a14:foregroundMark x1="68800" y1="16296" x2="69400" y2="17037"/>
                        <a14:foregroundMark x1="58200" y1="21389" x2="58500" y2="21852"/>
                        <a14:foregroundMark x1="57800" y1="12315" x2="54400" y2="16667"/>
                        <a14:foregroundMark x1="68000" y1="48241" x2="67900" y2="72593"/>
                        <a14:foregroundMark x1="36400" y1="16389" x2="42600" y2="11944"/>
                        <a14:foregroundMark x1="35500" y1="84259" x2="35500" y2="84259"/>
                        <a14:foregroundMark x1="51000" y1="83704" x2="51000" y2="83704"/>
                        <a14:backgroundMark x1="60400" y1="13241" x2="60400" y2="13241"/>
                        <a14:backgroundMark x1="60700" y1="10463" x2="62900" y2="10926"/>
                        <a14:backgroundMark x1="62300" y1="14259" x2="63000" y2="15093"/>
                        <a14:backgroundMark x1="63400" y1="14537" x2="63300" y2="12315"/>
                        <a14:backgroundMark x1="62200" y1="12963" x2="62900" y2="12685"/>
                        <a14:backgroundMark x1="63300" y1="14815" x2="64100" y2="15000"/>
                        <a14:backgroundMark x1="63300" y1="13426" x2="62600" y2="1185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374" t="7939" r="18821" b="11722"/>
          <a:stretch/>
        </p:blipFill>
        <p:spPr>
          <a:xfrm>
            <a:off x="8223752" y="170918"/>
            <a:ext cx="1499335" cy="213946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1" name="Рисунок 20" descr="Изображение выглядит как мультфильм, Мультфильм, Анимация, иллюстрация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8ED22FC7-FE0A-4244-7B64-BCB476629231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2653" b="97959" l="3021" r="96250">
                        <a14:foregroundMark x1="48958" y1="18061" x2="64792" y2="16327"/>
                        <a14:foregroundMark x1="64792" y1="16327" x2="68438" y2="14082"/>
                        <a14:foregroundMark x1="67188" y1="8469" x2="47292" y2="7857"/>
                        <a14:foregroundMark x1="47292" y1="7857" x2="44063" y2="13980"/>
                        <a14:foregroundMark x1="55417" y1="42449" x2="64896" y2="48061"/>
                        <a14:foregroundMark x1="64896" y1="48061" x2="61979" y2="42347"/>
                        <a14:foregroundMark x1="41875" y1="93673" x2="41875" y2="93673"/>
                        <a14:foregroundMark x1="73750" y1="96224" x2="73750" y2="96224"/>
                        <a14:foregroundMark x1="38542" y1="98367" x2="38542" y2="98367"/>
                        <a14:foregroundMark x1="45729" y1="92347" x2="48125" y2="82347"/>
                        <a14:foregroundMark x1="74479" y1="97551" x2="67396" y2="82347"/>
                        <a14:foregroundMark x1="51146" y1="47449" x2="50833" y2="51837"/>
                        <a14:foregroundMark x1="43021" y1="71735" x2="44792" y2="71939"/>
                        <a14:foregroundMark x1="58229" y1="50306" x2="60625" y2="50816"/>
                        <a14:foregroundMark x1="62187" y1="48367" x2="65521" y2="48878"/>
                        <a14:foregroundMark x1="91979" y1="29286" x2="92292" y2="38469"/>
                        <a14:foregroundMark x1="94688" y1="29286" x2="96250" y2="37347"/>
                        <a14:foregroundMark x1="96250" y1="37347" x2="96042" y2="37857"/>
                        <a14:foregroundMark x1="51875" y1="3673" x2="57500" y2="2755"/>
                        <a14:foregroundMark x1="3021" y1="34184" x2="10625" y2="44286"/>
                        <a14:foregroundMark x1="51042" y1="47143" x2="56146" y2="48571"/>
                        <a14:foregroundMark x1="57188" y1="47857" x2="58333" y2="4755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1753" y="1043990"/>
            <a:ext cx="1517524" cy="154913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3" name="Рисунок 22" descr="Изображение выглядит как рисунок, мультфильм, иллюстрация, Мультфильм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83EA8686-153E-C303-A315-D5FDC04CFC25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5025" y="2470179"/>
            <a:ext cx="1223625" cy="14570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416262019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>
        <p159:morph option="byObject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3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1218121F-F85A-77CA-BF74-CBCDCB7657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5283" y="-72483"/>
            <a:ext cx="1146717" cy="1146717"/>
          </a:xfrm>
          <a:prstGeom prst="rect">
            <a:avLst/>
          </a:prstGeom>
          <a:effectLst>
            <a:glow rad="127000">
              <a:schemeClr val="bg1"/>
            </a:glow>
          </a:effectLst>
        </p:spPr>
      </p:pic>
      <p:sp>
        <p:nvSpPr>
          <p:cNvPr id="3" name="Стрелка: вправо с вырезом 2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46E752F1-8BAA-5FE2-5E97-A9827A2B063E}"/>
              </a:ext>
            </a:extLst>
          </p:cNvPr>
          <p:cNvSpPr/>
          <p:nvPr/>
        </p:nvSpPr>
        <p:spPr>
          <a:xfrm>
            <a:off x="11621954" y="6428721"/>
            <a:ext cx="446730" cy="307126"/>
          </a:xfrm>
          <a:prstGeom prst="notchedRightArrow">
            <a:avLst/>
          </a:prstGeom>
          <a:solidFill>
            <a:schemeClr val="bg1"/>
          </a:solidFill>
          <a:ln>
            <a:noFill/>
          </a:ln>
          <a:effectLst>
            <a:glow rad="101600">
              <a:srgbClr val="FFC000">
                <a:alpha val="60000"/>
              </a:srgbClr>
            </a:glow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 descr="Изображение выглядит как одежда, человек, Человеческое лицо, дерево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7BFD4391-78C9-F9B6-37A3-8817488C74B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334" y="872518"/>
            <a:ext cx="6994112" cy="52455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559DD34-B7D1-D63D-599B-25C1FA5548D0}"/>
              </a:ext>
            </a:extLst>
          </p:cNvPr>
          <p:cNvSpPr txBox="1"/>
          <p:nvPr/>
        </p:nvSpPr>
        <p:spPr>
          <a:xfrm>
            <a:off x="4103166" y="20649"/>
            <a:ext cx="39856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lovdiv Display Bold" panose="00000800000000000000" pitchFamily="2" charset="-52"/>
              </a:rPr>
              <a:t>Бабушка и дедушка</a:t>
            </a: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284CB769-2B1F-8156-C3BE-EA72441954BF}"/>
              </a:ext>
            </a:extLst>
          </p:cNvPr>
          <p:cNvSpPr/>
          <p:nvPr/>
        </p:nvSpPr>
        <p:spPr>
          <a:xfrm>
            <a:off x="7581028" y="2132079"/>
            <a:ext cx="4259638" cy="1619398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Plovdiv Display Bold" panose="00000800000000000000" pitchFamily="2" charset="-52"/>
              </a:rPr>
              <a:t>Бабушка и дедушка очень любят внуков.</a:t>
            </a:r>
            <a:br>
              <a:rPr lang="ru-RU" dirty="0">
                <a:solidFill>
                  <a:schemeClr val="tx1"/>
                </a:solidFill>
                <a:latin typeface="Plovdiv Display Bold" panose="00000800000000000000" pitchFamily="2" charset="-52"/>
              </a:rPr>
            </a:br>
            <a:r>
              <a:rPr lang="ru-RU" dirty="0">
                <a:solidFill>
                  <a:schemeClr val="tx1"/>
                </a:solidFill>
                <a:latin typeface="Plovdiv Display Bold" panose="00000800000000000000" pitchFamily="2" charset="-52"/>
              </a:rPr>
              <a:t>Они рассказывают истории и помогают семье.</a:t>
            </a:r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99C33375-86F3-91D8-4295-23D9330EB7E9}"/>
              </a:ext>
            </a:extLst>
          </p:cNvPr>
          <p:cNvSpPr/>
          <p:nvPr/>
        </p:nvSpPr>
        <p:spPr>
          <a:xfrm>
            <a:off x="8088833" y="3968217"/>
            <a:ext cx="3219886" cy="614250"/>
          </a:xfrm>
          <a:prstGeom prst="roundRect">
            <a:avLst/>
          </a:prstGeom>
          <a:solidFill>
            <a:srgbClr val="FFFF00"/>
          </a:solidFill>
          <a:ln>
            <a:noFill/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Plovdiv Display Bold" panose="00000800000000000000" pitchFamily="2" charset="-52"/>
              </a:rPr>
              <a:t>Помоги собрать картинку </a:t>
            </a:r>
          </a:p>
        </p:txBody>
      </p:sp>
    </p:spTree>
    <p:extLst>
      <p:ext uri="{BB962C8B-B14F-4D97-AF65-F5344CB8AC3E}">
        <p14:creationId xmlns:p14="http://schemas.microsoft.com/office/powerpoint/2010/main" val="1248802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2000"/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1218121F-F85A-77CA-BF74-CBCDCB7657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5283" y="-72483"/>
            <a:ext cx="1146717" cy="1146717"/>
          </a:xfrm>
          <a:prstGeom prst="rect">
            <a:avLst/>
          </a:prstGeom>
          <a:effectLst>
            <a:glow rad="127000">
              <a:schemeClr val="bg1"/>
            </a:glow>
          </a:effectLst>
        </p:spPr>
      </p:pic>
      <p:sp>
        <p:nvSpPr>
          <p:cNvPr id="3" name="Стрелка: вправо с вырезом 2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46E752F1-8BAA-5FE2-5E97-A9827A2B063E}"/>
              </a:ext>
            </a:extLst>
          </p:cNvPr>
          <p:cNvSpPr/>
          <p:nvPr/>
        </p:nvSpPr>
        <p:spPr>
          <a:xfrm>
            <a:off x="11621954" y="6428721"/>
            <a:ext cx="446730" cy="307126"/>
          </a:xfrm>
          <a:prstGeom prst="notchedRightArrow">
            <a:avLst/>
          </a:prstGeom>
          <a:solidFill>
            <a:schemeClr val="bg1"/>
          </a:solidFill>
          <a:ln>
            <a:noFill/>
          </a:ln>
          <a:effectLst>
            <a:glow rad="101600">
              <a:srgbClr val="FFC000">
                <a:alpha val="60000"/>
              </a:srgbClr>
            </a:glow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 descr="Изображение выглядит как одежда, мультфильм, мальчик, Человеческое лицо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9A7351A4-E8F4-61A9-912D-7F20DEAB39A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4457" y="2278508"/>
            <a:ext cx="2717352" cy="2176209"/>
          </a:xfrm>
          <a:prstGeom prst="rect">
            <a:avLst/>
          </a:prstGeom>
        </p:spPr>
      </p:pic>
      <p:pic>
        <p:nvPicPr>
          <p:cNvPr id="7" name="Рисунок 6" descr="Изображение выглядит как одежда, цветок, растение, человек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FC137FB1-2126-B726-E631-04360DA0AC1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821810" y="2278509"/>
            <a:ext cx="2717352" cy="2176209"/>
          </a:xfrm>
          <a:prstGeom prst="rect">
            <a:avLst/>
          </a:prstGeom>
        </p:spPr>
      </p:pic>
      <p:pic>
        <p:nvPicPr>
          <p:cNvPr id="9" name="Рисунок 8" descr="Изображение выглядит как трава, картина, цветок, человек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BC17EF5A-6941-4F9E-CD55-20CC5B5312A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387097" y="4442465"/>
            <a:ext cx="2717352" cy="2176209"/>
          </a:xfrm>
          <a:prstGeom prst="rect">
            <a:avLst/>
          </a:prstGeom>
        </p:spPr>
      </p:pic>
      <p:pic>
        <p:nvPicPr>
          <p:cNvPr id="11" name="Рисунок 10" descr="Изображение выглядит как футбол, трава, человек, футбольный мяч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D4BD016C-B891-868F-DC77-03DD4467B4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4104457" y="4454718"/>
            <a:ext cx="2717352" cy="2176209"/>
          </a:xfrm>
          <a:prstGeom prst="rect">
            <a:avLst/>
          </a:prstGeom>
        </p:spPr>
      </p:pic>
      <p:pic>
        <p:nvPicPr>
          <p:cNvPr id="13" name="Рисунок 12" descr="Изображение выглядит как трава, картина, цветок, на открытом воздухе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7FF14D0F-3D99-6886-08DD-2664973E80A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1810" y="4454719"/>
            <a:ext cx="2717352" cy="2176209"/>
          </a:xfrm>
          <a:prstGeom prst="rect">
            <a:avLst/>
          </a:prstGeom>
        </p:spPr>
      </p:pic>
      <p:pic>
        <p:nvPicPr>
          <p:cNvPr id="15" name="Рисунок 14" descr="Изображение выглядит как на открытом воздухе, картина, небо, растение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FCCD531C-CA09-9055-D2A5-B501ECEE6FD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387098" y="92226"/>
            <a:ext cx="2717356" cy="2176212"/>
          </a:xfrm>
          <a:prstGeom prst="rect">
            <a:avLst/>
          </a:prstGeom>
        </p:spPr>
      </p:pic>
      <p:pic>
        <p:nvPicPr>
          <p:cNvPr id="17" name="Рисунок 16" descr="Изображение выглядит как картина, очки, рисунок, Человеческое лицо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94F24C76-E259-3603-43E5-2041C2ED487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4104455" y="102299"/>
            <a:ext cx="2717354" cy="2176211"/>
          </a:xfrm>
          <a:prstGeom prst="rect">
            <a:avLst/>
          </a:prstGeom>
        </p:spPr>
      </p:pic>
      <p:pic>
        <p:nvPicPr>
          <p:cNvPr id="19" name="Рисунок 18" descr="Изображение выглядит как Человеческое лицо, дерево, мультфильм, картин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846428FD-18FE-8CC2-E741-48801F75023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6821810" y="102299"/>
            <a:ext cx="2717353" cy="2176210"/>
          </a:xfrm>
          <a:prstGeom prst="rect">
            <a:avLst/>
          </a:prstGeom>
        </p:spPr>
      </p:pic>
      <p:pic>
        <p:nvPicPr>
          <p:cNvPr id="21" name="Рисунок 20" descr="Изображение выглядит как одежда, человек, мальчик, ребенок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72781932-7E13-475A-006D-14D963540DB8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387097" y="2266256"/>
            <a:ext cx="2717352" cy="2176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5780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10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14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1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23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27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31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35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40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44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48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52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5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6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6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6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70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1" fill="hold">
                      <p:stCondLst>
                        <p:cond delay="0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74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78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82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86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8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8" fill="hold">
                      <p:stCondLst>
                        <p:cond delay="0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9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9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9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10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04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5" fill="hold">
                      <p:stCondLst>
                        <p:cond delay="0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10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11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11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12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3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1218121F-F85A-77CA-BF74-CBCDCB7657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5283" y="-72483"/>
            <a:ext cx="1146717" cy="1146717"/>
          </a:xfrm>
          <a:prstGeom prst="rect">
            <a:avLst/>
          </a:prstGeom>
          <a:effectLst>
            <a:glow rad="127000">
              <a:schemeClr val="bg1"/>
            </a:glow>
          </a:effectLst>
        </p:spPr>
      </p:pic>
      <p:sp>
        <p:nvSpPr>
          <p:cNvPr id="3" name="Стрелка: вправо с вырезом 2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46E752F1-8BAA-5FE2-5E97-A9827A2B063E}"/>
              </a:ext>
            </a:extLst>
          </p:cNvPr>
          <p:cNvSpPr/>
          <p:nvPr/>
        </p:nvSpPr>
        <p:spPr>
          <a:xfrm>
            <a:off x="11621954" y="6428721"/>
            <a:ext cx="446730" cy="307126"/>
          </a:xfrm>
          <a:prstGeom prst="notchedRightArrow">
            <a:avLst/>
          </a:prstGeom>
          <a:solidFill>
            <a:schemeClr val="bg1"/>
          </a:solidFill>
          <a:ln>
            <a:noFill/>
          </a:ln>
          <a:effectLst>
            <a:glow rad="101600">
              <a:srgbClr val="FFC000">
                <a:alpha val="60000"/>
              </a:srgbClr>
            </a:glow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559DD34-B7D1-D63D-599B-25C1FA5548D0}"/>
              </a:ext>
            </a:extLst>
          </p:cNvPr>
          <p:cNvSpPr txBox="1"/>
          <p:nvPr/>
        </p:nvSpPr>
        <p:spPr>
          <a:xfrm>
            <a:off x="4103166" y="20649"/>
            <a:ext cx="39856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lovdiv Display Bold" panose="00000800000000000000" pitchFamily="2" charset="-52"/>
              </a:rPr>
              <a:t>Брат и сестра</a:t>
            </a: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284CB769-2B1F-8156-C3BE-EA72441954BF}"/>
              </a:ext>
            </a:extLst>
          </p:cNvPr>
          <p:cNvSpPr/>
          <p:nvPr/>
        </p:nvSpPr>
        <p:spPr>
          <a:xfrm>
            <a:off x="7720048" y="2233649"/>
            <a:ext cx="4120617" cy="1517828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Plovdiv Display Bold" panose="00000800000000000000" pitchFamily="2" charset="-52"/>
              </a:rPr>
              <a:t>У Милы есть брат.</a:t>
            </a:r>
            <a:br>
              <a:rPr lang="ru-RU" dirty="0">
                <a:solidFill>
                  <a:schemeClr val="tx1"/>
                </a:solidFill>
                <a:latin typeface="Plovdiv Display Bold" panose="00000800000000000000" pitchFamily="2" charset="-52"/>
              </a:rPr>
            </a:br>
            <a:r>
              <a:rPr lang="ru-RU" dirty="0">
                <a:solidFill>
                  <a:schemeClr val="tx1"/>
                </a:solidFill>
                <a:latin typeface="Plovdiv Display Bold" panose="00000800000000000000" pitchFamily="2" charset="-52"/>
              </a:rPr>
              <a:t>Они вместе играют и помогают друг другу.</a:t>
            </a:r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99C33375-86F3-91D8-4295-23D9330EB7E9}"/>
              </a:ext>
            </a:extLst>
          </p:cNvPr>
          <p:cNvSpPr/>
          <p:nvPr/>
        </p:nvSpPr>
        <p:spPr>
          <a:xfrm>
            <a:off x="8088833" y="3968217"/>
            <a:ext cx="3219886" cy="614250"/>
          </a:xfrm>
          <a:prstGeom prst="roundRect">
            <a:avLst/>
          </a:prstGeom>
          <a:solidFill>
            <a:srgbClr val="FFFF00"/>
          </a:solidFill>
          <a:ln>
            <a:noFill/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Plovdiv Display Bold" panose="00000800000000000000" pitchFamily="2" charset="-52"/>
              </a:rPr>
              <a:t>Есть ли у тебя брат или сестра?</a:t>
            </a:r>
          </a:p>
        </p:txBody>
      </p:sp>
      <p:pic>
        <p:nvPicPr>
          <p:cNvPr id="9" name="Рисунок 8" descr="Изображение выглядит как на открытом воздухе, одежда, человек, дерево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1604B23D-16CA-BBF0-A7C3-C83CA78C22D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513" y="856813"/>
            <a:ext cx="6859165" cy="51443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778752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60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300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Человеческое лицо, одежда, мультфильм, человек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7C440815-BE32-2D30-2498-8989BB0E1F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59" r="23633"/>
          <a:stretch/>
        </p:blipFill>
        <p:spPr>
          <a:xfrm>
            <a:off x="3629679" y="1934738"/>
            <a:ext cx="4369576" cy="4371830"/>
          </a:xfrm>
          <a:prstGeom prst="rect">
            <a:avLst/>
          </a:prstGeom>
        </p:spPr>
      </p:pic>
      <p:sp>
        <p:nvSpPr>
          <p:cNvPr id="5" name="Облачко с текстом: прямоугольное со скругленными углами 4">
            <a:extLst>
              <a:ext uri="{FF2B5EF4-FFF2-40B4-BE49-F238E27FC236}">
                <a16:creationId xmlns:a16="http://schemas.microsoft.com/office/drawing/2014/main" id="{E71AD039-D4C1-DE6D-6D62-DF4F9E325632}"/>
              </a:ext>
            </a:extLst>
          </p:cNvPr>
          <p:cNvSpPr/>
          <p:nvPr/>
        </p:nvSpPr>
        <p:spPr>
          <a:xfrm>
            <a:off x="6184415" y="656133"/>
            <a:ext cx="3343494" cy="1223018"/>
          </a:xfrm>
          <a:prstGeom prst="wedgeRoundRectCallout">
            <a:avLst/>
          </a:prstGeom>
          <a:solidFill>
            <a:schemeClr val="bg1"/>
          </a:solidFill>
          <a:ln>
            <a:noFill/>
          </a:ln>
          <a:effectLst>
            <a:glow rad="101600">
              <a:srgbClr val="FFC000">
                <a:alpha val="60000"/>
              </a:srgbClr>
            </a:glow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 dirty="0">
              <a:solidFill>
                <a:schemeClr val="tx1"/>
              </a:solidFill>
              <a:latin typeface="Plovdiv Display Bold" panose="00000800000000000000" pitchFamily="2" charset="-52"/>
            </a:endParaRPr>
          </a:p>
          <a:p>
            <a:pPr algn="ctr"/>
            <a:r>
              <a:rPr lang="ru-RU" sz="1600" dirty="0">
                <a:solidFill>
                  <a:schemeClr val="tx1"/>
                </a:solidFill>
                <a:latin typeface="Plovdiv Display Bold" panose="00000800000000000000" pitchFamily="2" charset="-52"/>
              </a:rPr>
              <a:t>Семья - это любовь, забота и помощь.</a:t>
            </a:r>
          </a:p>
          <a:p>
            <a:r>
              <a:rPr lang="ru-RU" sz="1600" dirty="0">
                <a:solidFill>
                  <a:schemeClr val="tx1"/>
                </a:solidFill>
                <a:latin typeface="Plovdiv Display Bold" panose="00000800000000000000" pitchFamily="2" charset="-52"/>
              </a:rPr>
              <a:t>Берегите своих близких ❤️</a:t>
            </a:r>
          </a:p>
          <a:p>
            <a:pPr algn="ctr"/>
            <a:endParaRPr lang="ru-RU" sz="1600" dirty="0">
              <a:solidFill>
                <a:schemeClr val="tx1"/>
              </a:solidFill>
              <a:latin typeface="Plovdiv Display Bold" panose="00000800000000000000" pitchFamily="2" charset="-52"/>
            </a:endParaRPr>
          </a:p>
          <a:p>
            <a:pPr algn="ctr"/>
            <a:endParaRPr lang="ru-RU" sz="1600" dirty="0">
              <a:solidFill>
                <a:schemeClr val="tx1"/>
              </a:solidFill>
              <a:latin typeface="Plovdiv Display Bold" panose="00000800000000000000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332117749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300</TotalTime>
  <Words>216</Words>
  <Application>Microsoft Office PowerPoint</Application>
  <PresentationFormat>Широкоэкранный</PresentationFormat>
  <Paragraphs>27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6" baseType="lpstr">
      <vt:lpstr>Aptos</vt:lpstr>
      <vt:lpstr>Aptos Display</vt:lpstr>
      <vt:lpstr>Arial</vt:lpstr>
      <vt:lpstr>Plovdiv Display Bold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Анна Артемова</dc:creator>
  <cp:lastModifiedBy>Анна Артемова</cp:lastModifiedBy>
  <cp:revision>5</cp:revision>
  <dcterms:created xsi:type="dcterms:W3CDTF">2026-05-13T08:01:20Z</dcterms:created>
  <dcterms:modified xsi:type="dcterms:W3CDTF">2026-05-15T18:03:37Z</dcterms:modified>
</cp:coreProperties>
</file>