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9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6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E586B4-5306-4D5C-A01A-49B4EA6327E1}" type="datetimeFigureOut">
              <a:rPr lang="ru-RU" smtClean="0"/>
              <a:t>18.04.2026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941362-C103-42A7-914A-39D729EB89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367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941362-C103-42A7-914A-39D729EB89A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95148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5B0D17-182D-0CBB-BFF5-47C56C754B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CF30FA1-DDA7-DC69-8F49-5D4B5723B5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2A9B3B0-D6D8-CFB5-88D7-E68328F22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6595D-23C2-4103-BD4F-625F980CB89E}" type="datetimeFigureOut">
              <a:rPr lang="ru-RU" smtClean="0"/>
              <a:t>18.04.2026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E2A659-F32C-7D85-A153-B3D4B5925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205566D-833D-4E07-56EA-D4936AF4F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3574D-2905-4A10-8FA9-DFE517E301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7696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F0EE79-F3F4-B533-BED2-4976AF733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570C36-971B-4866-29A2-40F2B54C75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E6107B0-BF25-DC58-DCFF-0786BED00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6595D-23C2-4103-BD4F-625F980CB89E}" type="datetimeFigureOut">
              <a:rPr lang="ru-RU" smtClean="0"/>
              <a:t>18.04.2026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0425F44-6402-69FC-CE98-7C85358B6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229E0C-D5B0-3723-074D-6A5C51E86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3574D-2905-4A10-8FA9-DFE517E301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3584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A01457-517D-C15E-F0A6-54B8068DA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25B157F-42BB-A67C-801E-236C9696FB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CD7A434-0A4F-9A3F-97E1-8276BAA4F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6595D-23C2-4103-BD4F-625F980CB89E}" type="datetimeFigureOut">
              <a:rPr lang="ru-RU" smtClean="0"/>
              <a:t>18.04.2026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CCCDC88-DC91-FA28-7528-5FBE51EBB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ED9C3E-C7EC-31B9-4945-F506A5F47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3574D-2905-4A10-8FA9-DFE517E301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8640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744421-7FDF-3255-8436-F8B7A1128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0556BA-01DB-B7C9-8151-2D8EBDE812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C39EC67-2E09-C99C-156A-5742B97E58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7DCE0DC-340B-A749-4EBB-95F997825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6595D-23C2-4103-BD4F-625F980CB89E}" type="datetimeFigureOut">
              <a:rPr lang="ru-RU" smtClean="0"/>
              <a:t>18.04.2026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24C2B06-F861-CDFD-66DB-6296D9D7D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E8383FA-37FC-2539-C613-D1E1AC5AE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3574D-2905-4A10-8FA9-DFE517E301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023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8B9AA5-75F8-2760-8E7C-F93259874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2B3F75B-189A-A83A-2A56-36CFC978F4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F4E19F1-8F3D-D261-71EF-CAF2790BA4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FC3B3D8-F8EC-4522-C0A9-C3CB8BEB84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98230A3-5BC6-9940-19F5-3961306D0F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61612BB-1505-734E-3FA9-0BCE9C983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6595D-23C2-4103-BD4F-625F980CB89E}" type="datetimeFigureOut">
              <a:rPr lang="ru-RU" smtClean="0"/>
              <a:t>18.04.2026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EA9B4F8-0186-7655-F78D-A8B9D1F83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670E465-D807-EB33-77B7-F954F7BB2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3574D-2905-4A10-8FA9-DFE517E301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555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D787F7-0836-BDAC-5FFE-E422BBF19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9083FBB-25A2-57C0-F842-63B511008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6595D-23C2-4103-BD4F-625F980CB89E}" type="datetimeFigureOut">
              <a:rPr lang="ru-RU" smtClean="0"/>
              <a:t>18.04.2026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04E21F2-27C5-A2DF-E041-2F0A76C1B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97689FC-1376-1B26-CAEC-CA271B6D8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3574D-2905-4A10-8FA9-DFE517E301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0795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B8DFCB4-8CEE-A5AF-4B3D-66F19D642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6595D-23C2-4103-BD4F-625F980CB89E}" type="datetimeFigureOut">
              <a:rPr lang="ru-RU" smtClean="0"/>
              <a:t>18.04.2026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4FA31A0-E001-BF5F-0067-B1E56C937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DF6E949-E485-1189-680A-79FAA88EE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3574D-2905-4A10-8FA9-DFE517E301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8990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21103A-6133-8468-AA24-2A8B1D44E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929186F-9CE5-25E1-97B6-321328278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70AA7E3-0FEB-C3D0-A8EC-3285976357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7597099-587B-A316-3A59-402312C92D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6595D-23C2-4103-BD4F-625F980CB89E}" type="datetimeFigureOut">
              <a:rPr lang="ru-RU" smtClean="0"/>
              <a:t>18.04.2026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B8368F1-9667-D3AE-15FC-2C6D00532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4DD1FED-A0CE-A066-509C-48F6C1551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3574D-2905-4A10-8FA9-DFE517E301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7314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72552C-7420-358E-9A6D-6287B43E6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9FC6051-3C9F-AE6C-74BC-7B3E5EF026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D63AEDB-7F34-B100-86B3-8843FC32E4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0AE259D-3ADA-46E4-74E6-1BC023F05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6595D-23C2-4103-BD4F-625F980CB89E}" type="datetimeFigureOut">
              <a:rPr lang="ru-RU" smtClean="0"/>
              <a:t>18.04.2026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74F5C7D-4CBC-1C62-AF1F-D20D3379A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077B663-3B34-B337-07AF-A011ED439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3574D-2905-4A10-8FA9-DFE517E301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1154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8FDD1F-F535-0532-FDB4-7272C8198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D771522-2443-4305-0838-AC6D8E6265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4D97E02-8710-48AE-8947-75889FB04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6595D-23C2-4103-BD4F-625F980CB89E}" type="datetimeFigureOut">
              <a:rPr lang="ru-RU" smtClean="0"/>
              <a:t>18.04.2026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B335B83-AD28-07BC-0C9C-D0FAD2041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1CF529-6267-B53B-A4CA-373131655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3574D-2905-4A10-8FA9-DFE517E301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9985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C79E07A-925C-5532-9731-0CD031A96F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57C312C-A5AE-ECC7-2DFF-830D979630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3D3A8E6-AE81-03D1-EA0B-D1EF50588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6595D-23C2-4103-BD4F-625F980CB89E}" type="datetimeFigureOut">
              <a:rPr lang="ru-RU" smtClean="0"/>
              <a:t>18.04.2026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BEDF54-6A70-67B9-B9CA-E057E5123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3CB1D85-0EFE-CDDB-2387-BE8A4AED5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3574D-2905-4A10-8FA9-DFE517E301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4951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59AE94-D353-6CF4-8AB7-E127D684A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B7F1676-DE65-4BEA-84C8-ED20BC580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FFEC2A0-D4ED-5FCC-A494-2409AF802F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C6595D-23C2-4103-BD4F-625F980CB89E}" type="datetimeFigureOut">
              <a:rPr lang="ru-RU" smtClean="0"/>
              <a:t>18.04.2026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99A98D1-6B98-0085-BB45-F04A5CC49C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31C4C6A-6C2C-20DF-DD91-1955396B6E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A3574D-2905-4A10-8FA9-DFE517E301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7558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E84D1B1-5BDC-44CC-B788-1994133065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878" y="-91323"/>
            <a:ext cx="1393122" cy="13931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DA1B676-B6B8-C539-CD01-26C3E71F9658}"/>
              </a:ext>
            </a:extLst>
          </p:cNvPr>
          <p:cNvSpPr txBox="1"/>
          <p:nvPr/>
        </p:nvSpPr>
        <p:spPr>
          <a:xfrm>
            <a:off x="3406315" y="181484"/>
            <a:ext cx="5263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latin typeface="Plovdiv Display Bold" panose="00000800000000000000" pitchFamily="2" charset="-52"/>
              </a:rPr>
              <a:t>Школа «Гео-Гений»</a:t>
            </a:r>
          </a:p>
        </p:txBody>
      </p:sp>
      <p:sp>
        <p:nvSpPr>
          <p:cNvPr id="3" name="Облачко с текстом: прямоугольное со скругленными углами 2">
            <a:extLst>
              <a:ext uri="{FF2B5EF4-FFF2-40B4-BE49-F238E27FC236}">
                <a16:creationId xmlns:a16="http://schemas.microsoft.com/office/drawing/2014/main" id="{2C845587-73ED-91A3-9329-D0F0606835B6}"/>
              </a:ext>
            </a:extLst>
          </p:cNvPr>
          <p:cNvSpPr/>
          <p:nvPr/>
        </p:nvSpPr>
        <p:spPr>
          <a:xfrm>
            <a:off x="3406315" y="1225018"/>
            <a:ext cx="3713442" cy="1081923"/>
          </a:xfrm>
          <a:prstGeom prst="wedgeRoundRectCallou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Plovdiv Display Bold" panose="00000800000000000000" pitchFamily="2" charset="-52"/>
              </a:rPr>
              <a:t>Привет, меня зовут </a:t>
            </a:r>
            <a:r>
              <a:rPr lang="ru-RU" dirty="0" err="1">
                <a:solidFill>
                  <a:schemeClr val="tx1"/>
                </a:solidFill>
                <a:latin typeface="Plovdiv Display Bold" panose="00000800000000000000" pitchFamily="2" charset="-52"/>
              </a:rPr>
              <a:t>Крокс</a:t>
            </a:r>
            <a:r>
              <a:rPr lang="ru-RU" dirty="0">
                <a:solidFill>
                  <a:schemeClr val="tx1"/>
                </a:solidFill>
                <a:latin typeface="Plovdiv Display Bold" panose="00000800000000000000" pitchFamily="2" charset="-52"/>
              </a:rPr>
              <a:t>!</a:t>
            </a:r>
            <a:br>
              <a:rPr lang="ru-RU" dirty="0">
                <a:solidFill>
                  <a:schemeClr val="tx1"/>
                </a:solidFill>
                <a:latin typeface="Plovdiv Display Bold" panose="00000800000000000000" pitchFamily="2" charset="-52"/>
              </a:rPr>
            </a:br>
            <a:r>
              <a:rPr lang="ru-RU" dirty="0">
                <a:solidFill>
                  <a:schemeClr val="tx1"/>
                </a:solidFill>
                <a:latin typeface="Plovdiv Display Bold" panose="00000800000000000000" pitchFamily="2" charset="-52"/>
              </a:rPr>
              <a:t>Давайте учиться вместе! </a:t>
            </a:r>
          </a:p>
        </p:txBody>
      </p:sp>
      <p:pic>
        <p:nvPicPr>
          <p:cNvPr id="7" name="Рисунок 6" descr="Изображение выглядит как лягушка, мультфильм,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2B43EE6-A2D5-BC78-5B8D-89B34EB663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00" t="8346" r="32924" b="12468"/>
          <a:stretch/>
        </p:blipFill>
        <p:spPr>
          <a:xfrm>
            <a:off x="713566" y="1961423"/>
            <a:ext cx="4061640" cy="4125269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E513BA61-4492-4AF4-327E-43026391CF55}"/>
              </a:ext>
            </a:extLst>
          </p:cNvPr>
          <p:cNvSpPr/>
          <p:nvPr/>
        </p:nvSpPr>
        <p:spPr>
          <a:xfrm>
            <a:off x="4949711" y="2704144"/>
            <a:ext cx="6162693" cy="168221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BBA7A6-51D6-92FF-FB04-86D53BCF3180}"/>
              </a:ext>
            </a:extLst>
          </p:cNvPr>
          <p:cNvSpPr txBox="1"/>
          <p:nvPr/>
        </p:nvSpPr>
        <p:spPr>
          <a:xfrm>
            <a:off x="5060611" y="2764140"/>
            <a:ext cx="14169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Plovdiv Display Bold" panose="00000800000000000000" pitchFamily="2" charset="-52"/>
              </a:rPr>
              <a:t>Точка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7CA5CE0B-5FF8-9319-7CC3-68165B98C4C9}"/>
              </a:ext>
            </a:extLst>
          </p:cNvPr>
          <p:cNvCxnSpPr>
            <a:cxnSpLocks/>
          </p:cNvCxnSpPr>
          <p:nvPr/>
        </p:nvCxnSpPr>
        <p:spPr>
          <a:xfrm>
            <a:off x="6477582" y="2847724"/>
            <a:ext cx="0" cy="125594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1" name="Блок-схема: узел 10">
            <a:extLst>
              <a:ext uri="{FF2B5EF4-FFF2-40B4-BE49-F238E27FC236}">
                <a16:creationId xmlns:a16="http://schemas.microsoft.com/office/drawing/2014/main" id="{688EEC62-985B-07E9-0BCA-A1A0BA32F292}"/>
              </a:ext>
            </a:extLst>
          </p:cNvPr>
          <p:cNvSpPr/>
          <p:nvPr/>
        </p:nvSpPr>
        <p:spPr>
          <a:xfrm>
            <a:off x="5542241" y="3364434"/>
            <a:ext cx="355985" cy="344852"/>
          </a:xfrm>
          <a:prstGeom prst="flowChartConnector">
            <a:avLst/>
          </a:prstGeom>
          <a:solidFill>
            <a:srgbClr val="C0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6E14C3-5393-3C1A-7D34-5AB57E066F87}"/>
              </a:ext>
            </a:extLst>
          </p:cNvPr>
          <p:cNvSpPr txBox="1"/>
          <p:nvPr/>
        </p:nvSpPr>
        <p:spPr>
          <a:xfrm>
            <a:off x="6614088" y="2764140"/>
            <a:ext cx="14169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Plovdiv Display Bold" panose="00000800000000000000" pitchFamily="2" charset="-52"/>
              </a:rPr>
              <a:t>Прямая</a:t>
            </a:r>
            <a:endParaRPr lang="ru-RU" dirty="0">
              <a:latin typeface="Plovdiv Display Bold" panose="00000800000000000000" pitchFamily="2" charset="-52"/>
            </a:endParaRP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76B4A195-05A0-287D-2A8A-9A3D132297F5}"/>
              </a:ext>
            </a:extLst>
          </p:cNvPr>
          <p:cNvCxnSpPr>
            <a:cxnSpLocks/>
          </p:cNvCxnSpPr>
          <p:nvPr/>
        </p:nvCxnSpPr>
        <p:spPr>
          <a:xfrm>
            <a:off x="8031057" y="2847724"/>
            <a:ext cx="0" cy="125594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C0ACB43F-4121-DE09-B75C-FBCBED4327E3}"/>
              </a:ext>
            </a:extLst>
          </p:cNvPr>
          <p:cNvCxnSpPr/>
          <p:nvPr/>
        </p:nvCxnSpPr>
        <p:spPr>
          <a:xfrm>
            <a:off x="6614088" y="3536860"/>
            <a:ext cx="1308385" cy="839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42ADD379-A33D-28E7-36E5-BE608E413150}"/>
              </a:ext>
            </a:extLst>
          </p:cNvPr>
          <p:cNvSpPr txBox="1"/>
          <p:nvPr/>
        </p:nvSpPr>
        <p:spPr>
          <a:xfrm>
            <a:off x="8112502" y="2764140"/>
            <a:ext cx="15635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Plovdiv Display Bold" panose="00000800000000000000" pitchFamily="2" charset="-52"/>
              </a:rPr>
              <a:t>Отрезок</a:t>
            </a:r>
            <a:endParaRPr lang="ru-RU" dirty="0">
              <a:latin typeface="Plovdiv Display Bold" panose="00000800000000000000" pitchFamily="2" charset="-52"/>
            </a:endParaRP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D3334B2F-3414-F170-FC31-0677BF5B480F}"/>
              </a:ext>
            </a:extLst>
          </p:cNvPr>
          <p:cNvCxnSpPr>
            <a:cxnSpLocks/>
          </p:cNvCxnSpPr>
          <p:nvPr/>
        </p:nvCxnSpPr>
        <p:spPr>
          <a:xfrm>
            <a:off x="9676055" y="2871489"/>
            <a:ext cx="0" cy="125594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529AAA24-FE25-88D4-1D5F-27340C6AC628}"/>
              </a:ext>
            </a:extLst>
          </p:cNvPr>
          <p:cNvSpPr txBox="1"/>
          <p:nvPr/>
        </p:nvSpPr>
        <p:spPr>
          <a:xfrm>
            <a:off x="9836394" y="2764139"/>
            <a:ext cx="1060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Plovdiv Display Bold" panose="00000800000000000000" pitchFamily="2" charset="-52"/>
              </a:rPr>
              <a:t>Луч</a:t>
            </a:r>
          </a:p>
        </p:txBody>
      </p: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AA3C8CBF-D4AA-5966-5516-BF123FF34ADC}"/>
              </a:ext>
            </a:extLst>
          </p:cNvPr>
          <p:cNvCxnSpPr/>
          <p:nvPr/>
        </p:nvCxnSpPr>
        <p:spPr>
          <a:xfrm>
            <a:off x="8236580" y="3545252"/>
            <a:ext cx="1165686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2D1B8CBC-59A2-6998-96C4-052402C7A670}"/>
              </a:ext>
            </a:extLst>
          </p:cNvPr>
          <p:cNvSpPr txBox="1"/>
          <p:nvPr/>
        </p:nvSpPr>
        <p:spPr>
          <a:xfrm>
            <a:off x="8070881" y="3171724"/>
            <a:ext cx="295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Plovdiv Display Bold" panose="00000800000000000000" pitchFamily="2" charset="-52"/>
              </a:rPr>
              <a:t>А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2D14EA4-E30A-7650-B6E2-03390FE1E08D}"/>
              </a:ext>
            </a:extLst>
          </p:cNvPr>
          <p:cNvSpPr txBox="1"/>
          <p:nvPr/>
        </p:nvSpPr>
        <p:spPr>
          <a:xfrm>
            <a:off x="9233240" y="3180117"/>
            <a:ext cx="2954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Plovdiv Display Bold" panose="00000800000000000000" pitchFamily="2" charset="-52"/>
              </a:rPr>
              <a:t>В</a:t>
            </a:r>
          </a:p>
        </p:txBody>
      </p: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21E41261-6B05-0C1B-7560-EF20D18FDCAE}"/>
              </a:ext>
            </a:extLst>
          </p:cNvPr>
          <p:cNvCxnSpPr/>
          <p:nvPr/>
        </p:nvCxnSpPr>
        <p:spPr>
          <a:xfrm>
            <a:off x="9836394" y="3541056"/>
            <a:ext cx="1143386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9" name="Блок-схема: узел 28">
            <a:extLst>
              <a:ext uri="{FF2B5EF4-FFF2-40B4-BE49-F238E27FC236}">
                <a16:creationId xmlns:a16="http://schemas.microsoft.com/office/drawing/2014/main" id="{ED2DF072-1A0C-1F81-B7BE-0451CF11B494}"/>
              </a:ext>
            </a:extLst>
          </p:cNvPr>
          <p:cNvSpPr/>
          <p:nvPr/>
        </p:nvSpPr>
        <p:spPr>
          <a:xfrm>
            <a:off x="9792113" y="3469975"/>
            <a:ext cx="116896" cy="121243"/>
          </a:xfrm>
          <a:prstGeom prst="flowChartConnector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Блок-схема: узел 29">
            <a:extLst>
              <a:ext uri="{FF2B5EF4-FFF2-40B4-BE49-F238E27FC236}">
                <a16:creationId xmlns:a16="http://schemas.microsoft.com/office/drawing/2014/main" id="{2F5EA7E5-01CF-F69F-922A-D614718CD645}"/>
              </a:ext>
            </a:extLst>
          </p:cNvPr>
          <p:cNvSpPr/>
          <p:nvPr/>
        </p:nvSpPr>
        <p:spPr>
          <a:xfrm>
            <a:off x="9337733" y="3491951"/>
            <a:ext cx="116896" cy="121243"/>
          </a:xfrm>
          <a:prstGeom prst="flowChartConnector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Блок-схема: узел 30">
            <a:extLst>
              <a:ext uri="{FF2B5EF4-FFF2-40B4-BE49-F238E27FC236}">
                <a16:creationId xmlns:a16="http://schemas.microsoft.com/office/drawing/2014/main" id="{4B5C55F8-97BB-BCE7-2D45-923E72B55051}"/>
              </a:ext>
            </a:extLst>
          </p:cNvPr>
          <p:cNvSpPr/>
          <p:nvPr/>
        </p:nvSpPr>
        <p:spPr>
          <a:xfrm>
            <a:off x="8178797" y="3491145"/>
            <a:ext cx="116896" cy="121243"/>
          </a:xfrm>
          <a:prstGeom prst="flowChartConnector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: вправо с вырезом 3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8612E70-77C4-339D-D4DD-61525531F987}"/>
              </a:ext>
            </a:extLst>
          </p:cNvPr>
          <p:cNvSpPr/>
          <p:nvPr/>
        </p:nvSpPr>
        <p:spPr>
          <a:xfrm>
            <a:off x="11545173" y="6456641"/>
            <a:ext cx="558412" cy="342028"/>
          </a:xfrm>
          <a:prstGeom prst="notched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84197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грифельная доска, текст, в помещени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3AAB36D-B377-3919-B135-27EEAF6E2C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21" y="-16093"/>
            <a:ext cx="10311140" cy="687409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153B90F-C52B-60F7-3B6C-D4D1BC8596D3}"/>
              </a:ext>
            </a:extLst>
          </p:cNvPr>
          <p:cNvSpPr txBox="1"/>
          <p:nvPr/>
        </p:nvSpPr>
        <p:spPr>
          <a:xfrm>
            <a:off x="4460317" y="258266"/>
            <a:ext cx="3008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latin typeface="Plovdiv Display Bold" panose="00000800000000000000" pitchFamily="2" charset="-52"/>
              </a:rPr>
              <a:t>Точка</a:t>
            </a:r>
          </a:p>
        </p:txBody>
      </p:sp>
      <p:pic>
        <p:nvPicPr>
          <p:cNvPr id="2" name="Рисунок 1" descr="Изображение выглядит как лягушка, мультфильм,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DCEB0D5-DDC7-3E9A-9263-503592F568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00" t="8346" r="32924" b="12468"/>
          <a:stretch/>
        </p:blipFill>
        <p:spPr>
          <a:xfrm>
            <a:off x="-71696" y="1670384"/>
            <a:ext cx="5006608" cy="508504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9B569F0-4A0A-1738-BA3E-C2E30B05D89D}"/>
              </a:ext>
            </a:extLst>
          </p:cNvPr>
          <p:cNvSpPr txBox="1"/>
          <p:nvPr/>
        </p:nvSpPr>
        <p:spPr>
          <a:xfrm>
            <a:off x="5070276" y="1504445"/>
            <a:ext cx="47969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0" i="0" dirty="0">
                <a:effectLst/>
                <a:latin typeface="Plovdiv Display Bold" panose="00000800000000000000" pitchFamily="2" charset="-52"/>
              </a:rPr>
              <a:t>Точка не имеет размера и формы. Её нельзя разделить на части. Точку ставят, слегка касаясь поверхности карандашом. </a:t>
            </a:r>
            <a:endParaRPr lang="ru-RU" dirty="0">
              <a:latin typeface="Plovdiv Display Bold" panose="00000800000000000000" pitchFamily="2" charset="-52"/>
            </a:endParaRPr>
          </a:p>
        </p:txBody>
      </p:sp>
      <p:sp>
        <p:nvSpPr>
          <p:cNvPr id="4" name="Облачко с текстом: прямоугольное со скругленными углами 3">
            <a:extLst>
              <a:ext uri="{FF2B5EF4-FFF2-40B4-BE49-F238E27FC236}">
                <a16:creationId xmlns:a16="http://schemas.microsoft.com/office/drawing/2014/main" id="{54E49D2F-BA5D-9889-A8D3-CA98B08E4CE6}"/>
              </a:ext>
            </a:extLst>
          </p:cNvPr>
          <p:cNvSpPr/>
          <p:nvPr/>
        </p:nvSpPr>
        <p:spPr>
          <a:xfrm>
            <a:off x="3145873" y="860908"/>
            <a:ext cx="3713442" cy="1081923"/>
          </a:xfrm>
          <a:prstGeom prst="wedgeRoundRectCallou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Plovdiv Display Bold" panose="00000800000000000000" pitchFamily="2" charset="-52"/>
              </a:rPr>
              <a:t>Точка - это как крошечная капелька. Она просто показывает место! </a:t>
            </a:r>
          </a:p>
        </p:txBody>
      </p:sp>
      <p:sp>
        <p:nvSpPr>
          <p:cNvPr id="8" name="Блок-схема: узел 7">
            <a:extLst>
              <a:ext uri="{FF2B5EF4-FFF2-40B4-BE49-F238E27FC236}">
                <a16:creationId xmlns:a16="http://schemas.microsoft.com/office/drawing/2014/main" id="{2169B26C-A287-B285-E4AF-DA0E9457A72C}"/>
              </a:ext>
            </a:extLst>
          </p:cNvPr>
          <p:cNvSpPr/>
          <p:nvPr/>
        </p:nvSpPr>
        <p:spPr>
          <a:xfrm>
            <a:off x="7092534" y="3158500"/>
            <a:ext cx="691035" cy="663151"/>
          </a:xfrm>
          <a:prstGeom prst="flowChartConnector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 descr="Калькулятор">
            <a:extLst>
              <a:ext uri="{FF2B5EF4-FFF2-40B4-BE49-F238E27FC236}">
                <a16:creationId xmlns:a16="http://schemas.microsoft.com/office/drawing/2014/main" id="{EFA8C3CE-D430-7EB1-DAA8-CAA45C03FDC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-16093"/>
            <a:ext cx="577608" cy="577608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071DD286-5D2D-DF96-86D9-34E83E93C8E4}"/>
              </a:ext>
            </a:extLst>
          </p:cNvPr>
          <p:cNvSpPr/>
          <p:nvPr/>
        </p:nvSpPr>
        <p:spPr>
          <a:xfrm>
            <a:off x="577608" y="102575"/>
            <a:ext cx="3086972" cy="538362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Plovdiv Display Bold" panose="00000800000000000000" pitchFamily="2" charset="-52"/>
              </a:rPr>
              <a:t>Нарисуем точку.</a:t>
            </a:r>
          </a:p>
        </p:txBody>
      </p:sp>
      <p:sp>
        <p:nvSpPr>
          <p:cNvPr id="12" name="Стрелка: вправо с вырезом 1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9C2A700-AAB7-7197-782C-67FD2A845691}"/>
              </a:ext>
            </a:extLst>
          </p:cNvPr>
          <p:cNvSpPr/>
          <p:nvPr/>
        </p:nvSpPr>
        <p:spPr>
          <a:xfrm>
            <a:off x="11545173" y="6456641"/>
            <a:ext cx="558412" cy="342028"/>
          </a:xfrm>
          <a:prstGeom prst="notched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8CEE743-1253-B468-4E9E-CB2CB6B9E8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878" y="-91323"/>
            <a:ext cx="1393122" cy="1393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095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0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11" grpId="0" animBg="1"/>
      <p:bldP spid="11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E995818-633D-E61C-C2B8-ED79255BC6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878" y="-91323"/>
            <a:ext cx="1393122" cy="1393122"/>
          </a:xfrm>
          <a:prstGeom prst="rect">
            <a:avLst/>
          </a:prstGeom>
        </p:spPr>
      </p:pic>
      <p:sp>
        <p:nvSpPr>
          <p:cNvPr id="3" name="Стрелка: вправо с вырезом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DEF1846-9106-C5E6-7EC2-79666E9E885E}"/>
              </a:ext>
            </a:extLst>
          </p:cNvPr>
          <p:cNvSpPr/>
          <p:nvPr/>
        </p:nvSpPr>
        <p:spPr>
          <a:xfrm>
            <a:off x="11545173" y="6456641"/>
            <a:ext cx="558412" cy="342028"/>
          </a:xfrm>
          <a:prstGeom prst="notched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 descr="Изображение выглядит как грифельная доска, текст, в помещени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6BE7BE4-098B-EDAC-241B-97CC01AD54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21" y="-16093"/>
            <a:ext cx="10311140" cy="6874093"/>
          </a:xfrm>
          <a:prstGeom prst="rect">
            <a:avLst/>
          </a:prstGeom>
        </p:spPr>
      </p:pic>
      <p:sp>
        <p:nvSpPr>
          <p:cNvPr id="5" name="Блок-схема: узел 4">
            <a:extLst>
              <a:ext uri="{FF2B5EF4-FFF2-40B4-BE49-F238E27FC236}">
                <a16:creationId xmlns:a16="http://schemas.microsoft.com/office/drawing/2014/main" id="{1984910E-0EB2-3D32-223B-99894F267BBA}"/>
              </a:ext>
            </a:extLst>
          </p:cNvPr>
          <p:cNvSpPr/>
          <p:nvPr/>
        </p:nvSpPr>
        <p:spPr>
          <a:xfrm>
            <a:off x="3658300" y="4425417"/>
            <a:ext cx="222666" cy="212912"/>
          </a:xfrm>
          <a:prstGeom prst="flowChartConnector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узел 5">
            <a:extLst>
              <a:ext uri="{FF2B5EF4-FFF2-40B4-BE49-F238E27FC236}">
                <a16:creationId xmlns:a16="http://schemas.microsoft.com/office/drawing/2014/main" id="{E0DEEAC3-A6D5-81AD-6EF2-8AE37A8B10E8}"/>
              </a:ext>
            </a:extLst>
          </p:cNvPr>
          <p:cNvSpPr/>
          <p:nvPr/>
        </p:nvSpPr>
        <p:spPr>
          <a:xfrm>
            <a:off x="9045815" y="1883478"/>
            <a:ext cx="222666" cy="212912"/>
          </a:xfrm>
          <a:prstGeom prst="flowChartConnector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узел 6">
            <a:extLst>
              <a:ext uri="{FF2B5EF4-FFF2-40B4-BE49-F238E27FC236}">
                <a16:creationId xmlns:a16="http://schemas.microsoft.com/office/drawing/2014/main" id="{8AC40028-2B3A-6E62-6654-8BADB20D5812}"/>
              </a:ext>
            </a:extLst>
          </p:cNvPr>
          <p:cNvSpPr/>
          <p:nvPr/>
        </p:nvSpPr>
        <p:spPr>
          <a:xfrm>
            <a:off x="3880966" y="2609414"/>
            <a:ext cx="222666" cy="212912"/>
          </a:xfrm>
          <a:prstGeom prst="flowChartConnector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узел 7">
            <a:extLst>
              <a:ext uri="{FF2B5EF4-FFF2-40B4-BE49-F238E27FC236}">
                <a16:creationId xmlns:a16="http://schemas.microsoft.com/office/drawing/2014/main" id="{6D48D6CC-831D-8FB3-1ECC-A31AC57019C5}"/>
              </a:ext>
            </a:extLst>
          </p:cNvPr>
          <p:cNvSpPr/>
          <p:nvPr/>
        </p:nvSpPr>
        <p:spPr>
          <a:xfrm>
            <a:off x="7112312" y="3219596"/>
            <a:ext cx="222666" cy="212912"/>
          </a:xfrm>
          <a:prstGeom prst="flowChartConnector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Блок-схема: узел 8">
            <a:extLst>
              <a:ext uri="{FF2B5EF4-FFF2-40B4-BE49-F238E27FC236}">
                <a16:creationId xmlns:a16="http://schemas.microsoft.com/office/drawing/2014/main" id="{FFF98FDA-80F7-CBD3-424D-551FA607F74D}"/>
              </a:ext>
            </a:extLst>
          </p:cNvPr>
          <p:cNvSpPr/>
          <p:nvPr/>
        </p:nvSpPr>
        <p:spPr>
          <a:xfrm>
            <a:off x="2617094" y="2996231"/>
            <a:ext cx="222666" cy="212912"/>
          </a:xfrm>
          <a:prstGeom prst="flowChartConnector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узел 9">
            <a:extLst>
              <a:ext uri="{FF2B5EF4-FFF2-40B4-BE49-F238E27FC236}">
                <a16:creationId xmlns:a16="http://schemas.microsoft.com/office/drawing/2014/main" id="{7065812C-481F-2DF9-1EE9-49852DE129E5}"/>
              </a:ext>
            </a:extLst>
          </p:cNvPr>
          <p:cNvSpPr/>
          <p:nvPr/>
        </p:nvSpPr>
        <p:spPr>
          <a:xfrm>
            <a:off x="5984667" y="1670566"/>
            <a:ext cx="222666" cy="212912"/>
          </a:xfrm>
          <a:prstGeom prst="flowChartConnector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узел 10">
            <a:extLst>
              <a:ext uri="{FF2B5EF4-FFF2-40B4-BE49-F238E27FC236}">
                <a16:creationId xmlns:a16="http://schemas.microsoft.com/office/drawing/2014/main" id="{AADA0B7F-74C1-8034-46E0-0053B6F18490}"/>
              </a:ext>
            </a:extLst>
          </p:cNvPr>
          <p:cNvSpPr/>
          <p:nvPr/>
        </p:nvSpPr>
        <p:spPr>
          <a:xfrm>
            <a:off x="9806651" y="4759301"/>
            <a:ext cx="222666" cy="212912"/>
          </a:xfrm>
          <a:prstGeom prst="flowChartConnector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Соединитель: изогнутый 12">
            <a:extLst>
              <a:ext uri="{FF2B5EF4-FFF2-40B4-BE49-F238E27FC236}">
                <a16:creationId xmlns:a16="http://schemas.microsoft.com/office/drawing/2014/main" id="{65B478BF-E64B-4D3F-51B3-B850B0D1E445}"/>
              </a:ext>
            </a:extLst>
          </p:cNvPr>
          <p:cNvCxnSpPr/>
          <p:nvPr/>
        </p:nvCxnSpPr>
        <p:spPr>
          <a:xfrm>
            <a:off x="2778101" y="1670566"/>
            <a:ext cx="1325531" cy="521202"/>
          </a:xfrm>
          <a:prstGeom prst="curvedConnector3">
            <a:avLst/>
          </a:prstGeom>
          <a:ln>
            <a:solidFill>
              <a:srgbClr val="C000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4" name="Соединитель: изогнутый 13">
            <a:extLst>
              <a:ext uri="{FF2B5EF4-FFF2-40B4-BE49-F238E27FC236}">
                <a16:creationId xmlns:a16="http://schemas.microsoft.com/office/drawing/2014/main" id="{26BEFC90-BAC7-A57B-91AB-860D8B0FFB50}"/>
              </a:ext>
            </a:extLst>
          </p:cNvPr>
          <p:cNvCxnSpPr/>
          <p:nvPr/>
        </p:nvCxnSpPr>
        <p:spPr>
          <a:xfrm>
            <a:off x="7050681" y="1316527"/>
            <a:ext cx="1325531" cy="521202"/>
          </a:xfrm>
          <a:prstGeom prst="curvedConnector3">
            <a:avLst/>
          </a:prstGeom>
          <a:ln>
            <a:solidFill>
              <a:srgbClr val="C000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5" name="Соединитель: изогнутый 14">
            <a:extLst>
              <a:ext uri="{FF2B5EF4-FFF2-40B4-BE49-F238E27FC236}">
                <a16:creationId xmlns:a16="http://schemas.microsoft.com/office/drawing/2014/main" id="{95863D2F-BAE5-3025-C663-7F9F44BA28E2}"/>
              </a:ext>
            </a:extLst>
          </p:cNvPr>
          <p:cNvCxnSpPr>
            <a:cxnSpLocks/>
          </p:cNvCxnSpPr>
          <p:nvPr/>
        </p:nvCxnSpPr>
        <p:spPr>
          <a:xfrm rot="10800000" flipV="1">
            <a:off x="4262883" y="4341060"/>
            <a:ext cx="1000153" cy="836481"/>
          </a:xfrm>
          <a:prstGeom prst="curvedConnector3">
            <a:avLst/>
          </a:prstGeom>
          <a:ln>
            <a:solidFill>
              <a:srgbClr val="C00000"/>
            </a:solidFill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063A3438-50C8-BAAC-2C31-F8644719B746}"/>
              </a:ext>
            </a:extLst>
          </p:cNvPr>
          <p:cNvCxnSpPr/>
          <p:nvPr/>
        </p:nvCxnSpPr>
        <p:spPr>
          <a:xfrm>
            <a:off x="3008446" y="2533795"/>
            <a:ext cx="300146" cy="1291329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CCCB94EA-DC22-18E2-6CA2-B2E533EA94DC}"/>
              </a:ext>
            </a:extLst>
          </p:cNvPr>
          <p:cNvCxnSpPr/>
          <p:nvPr/>
        </p:nvCxnSpPr>
        <p:spPr>
          <a:xfrm>
            <a:off x="4856502" y="1242466"/>
            <a:ext cx="300146" cy="1291329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Соединитель: изогнутый 20">
            <a:extLst>
              <a:ext uri="{FF2B5EF4-FFF2-40B4-BE49-F238E27FC236}">
                <a16:creationId xmlns:a16="http://schemas.microsoft.com/office/drawing/2014/main" id="{40DE0AF7-172C-6D84-4642-8839FE2A4B52}"/>
              </a:ext>
            </a:extLst>
          </p:cNvPr>
          <p:cNvCxnSpPr/>
          <p:nvPr/>
        </p:nvCxnSpPr>
        <p:spPr>
          <a:xfrm>
            <a:off x="5156648" y="3179459"/>
            <a:ext cx="828019" cy="757347"/>
          </a:xfrm>
          <a:prstGeom prst="curvedConnector3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Соединитель: изогнутый 21">
            <a:extLst>
              <a:ext uri="{FF2B5EF4-FFF2-40B4-BE49-F238E27FC236}">
                <a16:creationId xmlns:a16="http://schemas.microsoft.com/office/drawing/2014/main" id="{74D4B968-38A5-7469-80B0-7A1499A312B1}"/>
              </a:ext>
            </a:extLst>
          </p:cNvPr>
          <p:cNvCxnSpPr/>
          <p:nvPr/>
        </p:nvCxnSpPr>
        <p:spPr>
          <a:xfrm>
            <a:off x="9268481" y="1316527"/>
            <a:ext cx="828019" cy="757347"/>
          </a:xfrm>
          <a:prstGeom prst="curvedConnector3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Соединитель: изогнутый 22">
            <a:extLst>
              <a:ext uri="{FF2B5EF4-FFF2-40B4-BE49-F238E27FC236}">
                <a16:creationId xmlns:a16="http://schemas.microsoft.com/office/drawing/2014/main" id="{D59C7F0C-D98D-5513-D6B9-89D97E30FD10}"/>
              </a:ext>
            </a:extLst>
          </p:cNvPr>
          <p:cNvCxnSpPr/>
          <p:nvPr/>
        </p:nvCxnSpPr>
        <p:spPr>
          <a:xfrm>
            <a:off x="7832723" y="3326052"/>
            <a:ext cx="828019" cy="757347"/>
          </a:xfrm>
          <a:prstGeom prst="curvedConnector3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Соединитель: уступ 24">
            <a:extLst>
              <a:ext uri="{FF2B5EF4-FFF2-40B4-BE49-F238E27FC236}">
                <a16:creationId xmlns:a16="http://schemas.microsoft.com/office/drawing/2014/main" id="{B4A9790E-0275-D382-D4AE-5930D035376D}"/>
              </a:ext>
            </a:extLst>
          </p:cNvPr>
          <p:cNvCxnSpPr/>
          <p:nvPr/>
        </p:nvCxnSpPr>
        <p:spPr>
          <a:xfrm>
            <a:off x="5905209" y="2282510"/>
            <a:ext cx="1318436" cy="642174"/>
          </a:xfrm>
          <a:prstGeom prst="bentConnector3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Соединитель: уступ 25">
            <a:extLst>
              <a:ext uri="{FF2B5EF4-FFF2-40B4-BE49-F238E27FC236}">
                <a16:creationId xmlns:a16="http://schemas.microsoft.com/office/drawing/2014/main" id="{B011F6F5-167F-48B1-5BEC-B09A4F0A2F9E}"/>
              </a:ext>
            </a:extLst>
          </p:cNvPr>
          <p:cNvCxnSpPr/>
          <p:nvPr/>
        </p:nvCxnSpPr>
        <p:spPr>
          <a:xfrm>
            <a:off x="6096000" y="4182081"/>
            <a:ext cx="1318436" cy="642174"/>
          </a:xfrm>
          <a:prstGeom prst="bentConnector3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Соединитель: уступ 26">
            <a:extLst>
              <a:ext uri="{FF2B5EF4-FFF2-40B4-BE49-F238E27FC236}">
                <a16:creationId xmlns:a16="http://schemas.microsoft.com/office/drawing/2014/main" id="{3E09FD95-983A-8F48-AF80-73E61768C2BF}"/>
              </a:ext>
            </a:extLst>
          </p:cNvPr>
          <p:cNvCxnSpPr/>
          <p:nvPr/>
        </p:nvCxnSpPr>
        <p:spPr>
          <a:xfrm>
            <a:off x="8524336" y="2398856"/>
            <a:ext cx="1318436" cy="642174"/>
          </a:xfrm>
          <a:prstGeom prst="bentConnector3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AF6C6349-9104-7130-90C0-94ABADE4F2B3}"/>
              </a:ext>
            </a:extLst>
          </p:cNvPr>
          <p:cNvCxnSpPr/>
          <p:nvPr/>
        </p:nvCxnSpPr>
        <p:spPr>
          <a:xfrm flipV="1">
            <a:off x="2345331" y="4182081"/>
            <a:ext cx="1186626" cy="642174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id="{25EBFB88-35AC-3DC3-1274-935CD6FCC082}"/>
              </a:ext>
            </a:extLst>
          </p:cNvPr>
          <p:cNvCxnSpPr/>
          <p:nvPr/>
        </p:nvCxnSpPr>
        <p:spPr>
          <a:xfrm flipV="1">
            <a:off x="8512707" y="4141377"/>
            <a:ext cx="1186626" cy="642174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3" name="Облачко с текстом: прямоугольное со скругленными углами 32">
            <a:extLst>
              <a:ext uri="{FF2B5EF4-FFF2-40B4-BE49-F238E27FC236}">
                <a16:creationId xmlns:a16="http://schemas.microsoft.com/office/drawing/2014/main" id="{B22A146D-7048-5D2F-E334-7E27AD029EC5}"/>
              </a:ext>
            </a:extLst>
          </p:cNvPr>
          <p:cNvSpPr/>
          <p:nvPr/>
        </p:nvSpPr>
        <p:spPr>
          <a:xfrm>
            <a:off x="3308593" y="1344650"/>
            <a:ext cx="3889166" cy="1509639"/>
          </a:xfrm>
          <a:prstGeom prst="wedgeRoundRectCallou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  <a:latin typeface="Plovdiv Display Bold" panose="00000800000000000000" pitchFamily="2" charset="-52"/>
              </a:rPr>
              <a:t>Задание:</a:t>
            </a:r>
            <a:endParaRPr lang="ru-RU" dirty="0">
              <a:solidFill>
                <a:schemeClr val="tx1"/>
              </a:solidFill>
              <a:latin typeface="Plovdiv Display Bold" panose="00000800000000000000" pitchFamily="2" charset="-52"/>
            </a:endParaRPr>
          </a:p>
          <a:p>
            <a:r>
              <a:rPr lang="ru-RU" dirty="0">
                <a:solidFill>
                  <a:schemeClr val="tx1"/>
                </a:solidFill>
                <a:latin typeface="Plovdiv Display Bold" panose="00000800000000000000" pitchFamily="2" charset="-52"/>
              </a:rPr>
              <a:t>Найди все точки на картинке </a:t>
            </a:r>
          </a:p>
          <a:p>
            <a:r>
              <a:rPr lang="ru-RU" dirty="0">
                <a:solidFill>
                  <a:schemeClr val="tx1"/>
                </a:solidFill>
                <a:latin typeface="Plovdiv Display Bold" panose="00000800000000000000" pitchFamily="2" charset="-52"/>
              </a:rPr>
              <a:t>Поставь 3 точки в тетради </a:t>
            </a:r>
          </a:p>
          <a:p>
            <a:r>
              <a:rPr lang="ru-RU" dirty="0">
                <a:solidFill>
                  <a:schemeClr val="tx1"/>
                </a:solidFill>
                <a:latin typeface="Plovdiv Display Bold" panose="00000800000000000000" pitchFamily="2" charset="-52"/>
              </a:rPr>
              <a:t>Обведи самую аккуратную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Plovdiv Display Bold" panose="00000800000000000000" pitchFamily="2" charset="-52"/>
              </a:rPr>
              <a:t> </a:t>
            </a:r>
          </a:p>
        </p:txBody>
      </p:sp>
      <p:pic>
        <p:nvPicPr>
          <p:cNvPr id="32" name="Рисунок 31" descr="Изображение выглядит как лягушка, мультфильм,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A8B862D-7DCB-460C-9A96-1715D306A0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00" t="8346" r="32924" b="12468"/>
          <a:stretch/>
        </p:blipFill>
        <p:spPr>
          <a:xfrm>
            <a:off x="632452" y="2533795"/>
            <a:ext cx="4061640" cy="4125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37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0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000"/>
                            </p:stCondLst>
                            <p:childTnLst>
                              <p:par>
                                <p:cTn id="2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3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E995818-633D-E61C-C2B8-ED79255BC6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878" y="-91323"/>
            <a:ext cx="1393122" cy="1393122"/>
          </a:xfrm>
          <a:prstGeom prst="rect">
            <a:avLst/>
          </a:prstGeom>
        </p:spPr>
      </p:pic>
      <p:sp>
        <p:nvSpPr>
          <p:cNvPr id="3" name="Стрелка: вправо с вырезом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DEF1846-9106-C5E6-7EC2-79666E9E885E}"/>
              </a:ext>
            </a:extLst>
          </p:cNvPr>
          <p:cNvSpPr/>
          <p:nvPr/>
        </p:nvSpPr>
        <p:spPr>
          <a:xfrm>
            <a:off x="11545173" y="6456641"/>
            <a:ext cx="558412" cy="342028"/>
          </a:xfrm>
          <a:prstGeom prst="notched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9E4F97F-9065-5699-04AD-B31A382220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3441" y="1743196"/>
            <a:ext cx="5057410" cy="33716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Облачко с текстом: прямоугольное со скругленными углами 6">
            <a:extLst>
              <a:ext uri="{FF2B5EF4-FFF2-40B4-BE49-F238E27FC236}">
                <a16:creationId xmlns:a16="http://schemas.microsoft.com/office/drawing/2014/main" id="{B9F0F7B7-0B80-B6AE-AAF0-B3A722097818}"/>
              </a:ext>
            </a:extLst>
          </p:cNvPr>
          <p:cNvSpPr/>
          <p:nvPr/>
        </p:nvSpPr>
        <p:spPr>
          <a:xfrm>
            <a:off x="6377535" y="666023"/>
            <a:ext cx="4651107" cy="1393122"/>
          </a:xfrm>
          <a:prstGeom prst="wedgeRoundRectCallou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Plovdiv Display Bold" panose="00000800000000000000" pitchFamily="2" charset="-52"/>
              </a:rPr>
              <a:t>Посмотрите на рисунок: точки живут в разных местах листа. Одна точка находится в центре, другие - справа, слева, сверху и снизу.</a:t>
            </a:r>
          </a:p>
        </p:txBody>
      </p:sp>
      <p:pic>
        <p:nvPicPr>
          <p:cNvPr id="6" name="Рисунок 5" descr="Изображение выглядит как лягушка, мультфильм,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7AA13A1-AC2C-34A3-CFF0-AE7088120E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00" t="8346" r="32924" b="12468"/>
          <a:stretch/>
        </p:blipFill>
        <p:spPr>
          <a:xfrm flipH="1">
            <a:off x="6161150" y="2059145"/>
            <a:ext cx="4267815" cy="4334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78763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E995818-633D-E61C-C2B8-ED79255BC6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878" y="-91323"/>
            <a:ext cx="1393122" cy="1393122"/>
          </a:xfrm>
          <a:prstGeom prst="rect">
            <a:avLst/>
          </a:prstGeom>
        </p:spPr>
      </p:pic>
      <p:sp>
        <p:nvSpPr>
          <p:cNvPr id="3" name="Стрелка: вправо с вырезом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DEF1846-9106-C5E6-7EC2-79666E9E885E}"/>
              </a:ext>
            </a:extLst>
          </p:cNvPr>
          <p:cNvSpPr/>
          <p:nvPr/>
        </p:nvSpPr>
        <p:spPr>
          <a:xfrm>
            <a:off x="11545173" y="6456641"/>
            <a:ext cx="558412" cy="342028"/>
          </a:xfrm>
          <a:prstGeom prst="notched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548D90-257F-0419-5924-DBE063C3E604}"/>
              </a:ext>
            </a:extLst>
          </p:cNvPr>
          <p:cNvSpPr txBox="1"/>
          <p:nvPr/>
        </p:nvSpPr>
        <p:spPr>
          <a:xfrm>
            <a:off x="4903848" y="143573"/>
            <a:ext cx="29875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Plovdiv Display Bold" panose="00000800000000000000" pitchFamily="2" charset="-52"/>
              </a:rPr>
              <a:t>Прямая</a:t>
            </a:r>
            <a:endParaRPr lang="ru-RU" sz="2000" dirty="0">
              <a:latin typeface="Plovdiv Display Bold" panose="00000800000000000000" pitchFamily="2" charset="-52"/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B1856863-F5A7-1BAF-7B35-3330A48ED8C4}"/>
              </a:ext>
            </a:extLst>
          </p:cNvPr>
          <p:cNvGrpSpPr/>
          <p:nvPr/>
        </p:nvGrpSpPr>
        <p:grpSpPr>
          <a:xfrm>
            <a:off x="1493753" y="711976"/>
            <a:ext cx="9513948" cy="5430558"/>
            <a:chOff x="1493753" y="711976"/>
            <a:chExt cx="9513948" cy="5430558"/>
          </a:xfrm>
        </p:grpSpPr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795B85E7-E206-5845-9AB5-68F75ABF6DF8}"/>
                </a:ext>
              </a:extLst>
            </p:cNvPr>
            <p:cNvGrpSpPr/>
            <p:nvPr/>
          </p:nvGrpSpPr>
          <p:grpSpPr>
            <a:xfrm>
              <a:off x="1493753" y="711976"/>
              <a:ext cx="9513948" cy="5430558"/>
              <a:chOff x="1493753" y="711976"/>
              <a:chExt cx="9513948" cy="5430558"/>
            </a:xfrm>
          </p:grpSpPr>
          <p:pic>
            <p:nvPicPr>
              <p:cNvPr id="4" name="Рисунок 3" descr="Изображение выглядит как грифельная доска, текст, в помещении&#10;&#10;Контент, сгенерированный ИИ, может содержать ошибки.">
                <a:extLst>
                  <a:ext uri="{FF2B5EF4-FFF2-40B4-BE49-F238E27FC236}">
                    <a16:creationId xmlns:a16="http://schemas.microsoft.com/office/drawing/2014/main" id="{02C4C1AE-33C4-7468-F0FF-E246980194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791" t="8990" r="3940" b="12009"/>
              <a:stretch/>
            </p:blipFill>
            <p:spPr>
              <a:xfrm>
                <a:off x="1493753" y="711976"/>
                <a:ext cx="9513948" cy="5430558"/>
              </a:xfrm>
              <a:prstGeom prst="rect">
                <a:avLst/>
              </a:prstGeom>
            </p:spPr>
          </p:pic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8D60FFE-6A3D-D8D5-16AA-8F640C36AA13}"/>
                  </a:ext>
                </a:extLst>
              </p:cNvPr>
              <p:cNvSpPr txBox="1"/>
              <p:nvPr/>
            </p:nvSpPr>
            <p:spPr>
              <a:xfrm>
                <a:off x="4903848" y="1765979"/>
                <a:ext cx="5283976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800" dirty="0">
                    <a:latin typeface="Plovdiv Display Bold" panose="00000800000000000000" pitchFamily="2" charset="-52"/>
                  </a:rPr>
                  <a:t>Прямая - это линия, которая не имеет начала и конца. Она идёт бесконечно.</a:t>
                </a:r>
              </a:p>
            </p:txBody>
          </p:sp>
        </p:grpSp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8B63BAD3-9779-0FE7-0EFB-FAD639304040}"/>
                </a:ext>
              </a:extLst>
            </p:cNvPr>
            <p:cNvCxnSpPr>
              <a:cxnSpLocks/>
            </p:cNvCxnSpPr>
            <p:nvPr/>
          </p:nvCxnSpPr>
          <p:spPr>
            <a:xfrm>
              <a:off x="5867211" y="3585721"/>
              <a:ext cx="3835201" cy="0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12" name="Рисунок 11" descr="Изображение выглядит как лягушка, мультфильм,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993AE1A-4D1C-75E9-989D-0EBAA85918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00" t="8346" r="32924" b="12468"/>
          <a:stretch/>
        </p:blipFill>
        <p:spPr>
          <a:xfrm>
            <a:off x="-77166" y="1765979"/>
            <a:ext cx="5006608" cy="5085041"/>
          </a:xfrm>
          <a:prstGeom prst="rect">
            <a:avLst/>
          </a:prstGeom>
        </p:spPr>
      </p:pic>
      <p:sp>
        <p:nvSpPr>
          <p:cNvPr id="13" name="Облачко с текстом: прямоугольное со скругленными углами 12">
            <a:extLst>
              <a:ext uri="{FF2B5EF4-FFF2-40B4-BE49-F238E27FC236}">
                <a16:creationId xmlns:a16="http://schemas.microsoft.com/office/drawing/2014/main" id="{A1EAB831-5FF4-2F49-5C5C-0CA076AEF9BC}"/>
              </a:ext>
            </a:extLst>
          </p:cNvPr>
          <p:cNvSpPr/>
          <p:nvPr/>
        </p:nvSpPr>
        <p:spPr>
          <a:xfrm>
            <a:off x="3378394" y="1158909"/>
            <a:ext cx="3725226" cy="1000663"/>
          </a:xfrm>
          <a:prstGeom prst="wedgeRoundRectCallou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Plovdiv Display Bold" panose="00000800000000000000" pitchFamily="2" charset="-52"/>
              </a:rPr>
              <a:t>Прямая как дорога, которая никогда не заканчивается!</a:t>
            </a:r>
          </a:p>
        </p:txBody>
      </p:sp>
    </p:spTree>
    <p:extLst>
      <p:ext uri="{BB962C8B-B14F-4D97-AF65-F5344CB8AC3E}">
        <p14:creationId xmlns:p14="http://schemas.microsoft.com/office/powerpoint/2010/main" val="197061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0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E995818-633D-E61C-C2B8-ED79255BC6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878" y="-91323"/>
            <a:ext cx="1393122" cy="1393122"/>
          </a:xfrm>
          <a:prstGeom prst="rect">
            <a:avLst/>
          </a:prstGeom>
        </p:spPr>
      </p:pic>
      <p:sp>
        <p:nvSpPr>
          <p:cNvPr id="3" name="Стрелка: вправо с вырезом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DEF1846-9106-C5E6-7EC2-79666E9E885E}"/>
              </a:ext>
            </a:extLst>
          </p:cNvPr>
          <p:cNvSpPr/>
          <p:nvPr/>
        </p:nvSpPr>
        <p:spPr>
          <a:xfrm>
            <a:off x="11545173" y="6456641"/>
            <a:ext cx="558412" cy="342028"/>
          </a:xfrm>
          <a:prstGeom prst="notched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Изображение выглядит как небо, картина, дом, растени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B350078-E0D9-FF1E-FE96-325F47310A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2" t="14472" r="66349" b="53185"/>
          <a:stretch/>
        </p:blipFill>
        <p:spPr>
          <a:xfrm>
            <a:off x="942321" y="837425"/>
            <a:ext cx="2219688" cy="16544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Изображение выглядит как небо, картина, дом, растени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944EA06-900B-CFCA-030B-596E12DCA2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56" t="14147" r="33942" b="53486"/>
          <a:stretch/>
        </p:blipFill>
        <p:spPr>
          <a:xfrm>
            <a:off x="3434236" y="813839"/>
            <a:ext cx="2317410" cy="16780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Изображение выглядит как небо, картина, дом, растени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EE071A4-938F-82FB-B031-4D73933D87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5" t="50000" r="66240" b="17761"/>
          <a:stretch/>
        </p:blipFill>
        <p:spPr>
          <a:xfrm>
            <a:off x="942321" y="2736511"/>
            <a:ext cx="2219688" cy="17031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 descr="Изображение выглядит как небо, картина, дом, растени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2FDB706-92A9-8B28-5762-7B67DDDD2E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80" t="50000" r="4283" b="17455"/>
          <a:stretch/>
        </p:blipFill>
        <p:spPr>
          <a:xfrm>
            <a:off x="3434236" y="2761543"/>
            <a:ext cx="2317410" cy="16780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Облачко с текстом: прямоугольное со скругленными углами 12">
            <a:extLst>
              <a:ext uri="{FF2B5EF4-FFF2-40B4-BE49-F238E27FC236}">
                <a16:creationId xmlns:a16="http://schemas.microsoft.com/office/drawing/2014/main" id="{C131C68C-8D3B-27EB-3FC4-EBBCFA0BDA18}"/>
              </a:ext>
            </a:extLst>
          </p:cNvPr>
          <p:cNvSpPr/>
          <p:nvPr/>
        </p:nvSpPr>
        <p:spPr>
          <a:xfrm>
            <a:off x="6023873" y="666023"/>
            <a:ext cx="5004769" cy="1393122"/>
          </a:xfrm>
          <a:prstGeom prst="wedgeRoundRectCallou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Plovdiv Display Bold" panose="00000800000000000000" pitchFamily="2" charset="-52"/>
              </a:rPr>
              <a:t>Прямые линии можно увидеть повсюду.</a:t>
            </a:r>
            <a:br>
              <a:rPr lang="ru-RU" dirty="0">
                <a:solidFill>
                  <a:schemeClr val="tx1"/>
                </a:solidFill>
                <a:latin typeface="Plovdiv Display Bold" panose="00000800000000000000" pitchFamily="2" charset="-52"/>
              </a:rPr>
            </a:br>
            <a:r>
              <a:rPr lang="ru-RU" dirty="0">
                <a:solidFill>
                  <a:schemeClr val="tx1"/>
                </a:solidFill>
                <a:latin typeface="Plovdiv Display Bold" panose="00000800000000000000" pitchFamily="2" charset="-52"/>
              </a:rPr>
              <a:t>Это дорога, горизонт, линии в тетради, стена дома, ограждение и край стола.</a:t>
            </a:r>
            <a:br>
              <a:rPr lang="ru-RU" dirty="0">
                <a:solidFill>
                  <a:schemeClr val="tx1"/>
                </a:solidFill>
                <a:latin typeface="Plovdiv Display Bold" panose="00000800000000000000" pitchFamily="2" charset="-52"/>
              </a:rPr>
            </a:br>
            <a:r>
              <a:rPr lang="ru-RU" b="1" dirty="0">
                <a:solidFill>
                  <a:schemeClr val="tx1"/>
                </a:solidFill>
                <a:latin typeface="Plovdiv Display Bold" panose="00000800000000000000" pitchFamily="2" charset="-52"/>
              </a:rPr>
              <a:t>Они ровные и не изгибаются.</a:t>
            </a:r>
            <a:endParaRPr lang="ru-RU" dirty="0">
              <a:solidFill>
                <a:schemeClr val="tx1"/>
              </a:solidFill>
              <a:latin typeface="Plovdiv Display Bold" panose="00000800000000000000" pitchFamily="2" charset="-52"/>
            </a:endParaRPr>
          </a:p>
        </p:txBody>
      </p:sp>
      <p:pic>
        <p:nvPicPr>
          <p:cNvPr id="15" name="Рисунок 14" descr="Изображение выглядит как небо, картина, дом, растени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118F196-9524-9B65-E1F5-B6A5DC5CB3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85" t="13639" r="4282" b="53791"/>
          <a:stretch/>
        </p:blipFill>
        <p:spPr>
          <a:xfrm>
            <a:off x="942321" y="4749531"/>
            <a:ext cx="2219688" cy="17071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Рисунок 16" descr="Изображение выглядит как небо, картина, дом, растени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833BA4B-B845-8F8D-521C-415FD17516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57" t="50000" r="34484" b="17659"/>
          <a:stretch/>
        </p:blipFill>
        <p:spPr>
          <a:xfrm>
            <a:off x="3434237" y="4749530"/>
            <a:ext cx="2317410" cy="17071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 descr="Изображение выглядит как лягушка, мультфильм,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293DD3B-AD5D-8B1C-C17E-40DA27D54B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00" t="8346" r="32924" b="12468"/>
          <a:stretch/>
        </p:blipFill>
        <p:spPr>
          <a:xfrm flipH="1">
            <a:off x="6210011" y="1857303"/>
            <a:ext cx="4267815" cy="4334674"/>
          </a:xfrm>
          <a:prstGeom prst="rect">
            <a:avLst/>
          </a:prstGeom>
        </p:spPr>
      </p:pic>
      <p:pic>
        <p:nvPicPr>
          <p:cNvPr id="18" name="Рисунок 17" descr="Калькулятор">
            <a:extLst>
              <a:ext uri="{FF2B5EF4-FFF2-40B4-BE49-F238E27FC236}">
                <a16:creationId xmlns:a16="http://schemas.microsoft.com/office/drawing/2014/main" id="{6D60B84F-475A-5F33-0561-45D14B5640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-16093"/>
            <a:ext cx="577608" cy="577608"/>
          </a:xfrm>
          <a:prstGeom prst="rect">
            <a:avLst/>
          </a:prstGeom>
        </p:spPr>
      </p:pic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2AAD799E-FB4F-35CE-9F1B-02BE59D531AE}"/>
              </a:ext>
            </a:extLst>
          </p:cNvPr>
          <p:cNvSpPr/>
          <p:nvPr/>
        </p:nvSpPr>
        <p:spPr>
          <a:xfrm>
            <a:off x="577608" y="102575"/>
            <a:ext cx="3086972" cy="538362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Plovdiv Display Bold" panose="00000800000000000000" pitchFamily="2" charset="-52"/>
              </a:rPr>
              <a:t>Сравнение. </a:t>
            </a:r>
          </a:p>
        </p:txBody>
      </p:sp>
    </p:spTree>
    <p:extLst>
      <p:ext uri="{BB962C8B-B14F-4D97-AF65-F5344CB8AC3E}">
        <p14:creationId xmlns:p14="http://schemas.microsoft.com/office/powerpoint/2010/main" val="2198176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E995818-633D-E61C-C2B8-ED79255BC6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878" y="-91323"/>
            <a:ext cx="1393122" cy="1393122"/>
          </a:xfrm>
          <a:prstGeom prst="rect">
            <a:avLst/>
          </a:prstGeom>
        </p:spPr>
      </p:pic>
      <p:sp>
        <p:nvSpPr>
          <p:cNvPr id="3" name="Стрелка: вправо с вырезом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DEF1846-9106-C5E6-7EC2-79666E9E885E}"/>
              </a:ext>
            </a:extLst>
          </p:cNvPr>
          <p:cNvSpPr/>
          <p:nvPr/>
        </p:nvSpPr>
        <p:spPr>
          <a:xfrm>
            <a:off x="11545173" y="6456641"/>
            <a:ext cx="558412" cy="342028"/>
          </a:xfrm>
          <a:prstGeom prst="notched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Изображение выглядит как часы, рукописный текс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4976575-381C-BB7B-7F82-8CFF6D1035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2197" y="625403"/>
            <a:ext cx="8498627" cy="566575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6" name="Рисунок 5" descr="Изображение выглядит как лягушка, мультфильм,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DE19E1A-BA5F-CBDF-B461-4D1D9474D7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00" t="8346" r="32924" b="12468"/>
          <a:stretch/>
        </p:blipFill>
        <p:spPr>
          <a:xfrm>
            <a:off x="388147" y="2422113"/>
            <a:ext cx="4061640" cy="4125269"/>
          </a:xfrm>
          <a:prstGeom prst="rect">
            <a:avLst/>
          </a:prstGeom>
        </p:spPr>
      </p:pic>
      <p:sp>
        <p:nvSpPr>
          <p:cNvPr id="7" name="Облачко с текстом: прямоугольное со скругленными углами 6">
            <a:extLst>
              <a:ext uri="{FF2B5EF4-FFF2-40B4-BE49-F238E27FC236}">
                <a16:creationId xmlns:a16="http://schemas.microsoft.com/office/drawing/2014/main" id="{C61A0032-34D7-5BC3-5FFF-ACD75892981D}"/>
              </a:ext>
            </a:extLst>
          </p:cNvPr>
          <p:cNvSpPr/>
          <p:nvPr/>
        </p:nvSpPr>
        <p:spPr>
          <a:xfrm>
            <a:off x="3273692" y="935341"/>
            <a:ext cx="3945007" cy="1946870"/>
          </a:xfrm>
          <a:prstGeom prst="wedgeRoundRectCallou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b="1" dirty="0">
              <a:solidFill>
                <a:schemeClr val="tx1"/>
              </a:solidFill>
              <a:latin typeface="Plovdiv Display Bold" panose="00000800000000000000" pitchFamily="2" charset="-52"/>
            </a:endParaRPr>
          </a:p>
          <a:p>
            <a:r>
              <a:rPr lang="ru-RU" b="1" dirty="0">
                <a:solidFill>
                  <a:schemeClr val="tx1"/>
                </a:solidFill>
                <a:latin typeface="Plovdiv Display Bold" panose="00000800000000000000" pitchFamily="2" charset="-52"/>
              </a:rPr>
              <a:t>Задание:</a:t>
            </a:r>
            <a:endParaRPr lang="ru-RU" dirty="0">
              <a:solidFill>
                <a:schemeClr val="tx1"/>
              </a:solidFill>
              <a:latin typeface="Plovdiv Display Bold" panose="00000800000000000000" pitchFamily="2" charset="-52"/>
            </a:endParaRPr>
          </a:p>
          <a:p>
            <a:r>
              <a:rPr lang="ru-RU" dirty="0">
                <a:solidFill>
                  <a:schemeClr val="tx1"/>
                </a:solidFill>
                <a:latin typeface="Plovdiv Display Bold" panose="00000800000000000000" pitchFamily="2" charset="-52"/>
              </a:rPr>
              <a:t>Проведи прямую линию </a:t>
            </a:r>
          </a:p>
          <a:p>
            <a:r>
              <a:rPr lang="ru-RU" dirty="0">
                <a:solidFill>
                  <a:schemeClr val="tx1"/>
                </a:solidFill>
                <a:latin typeface="Plovdiv Display Bold" panose="00000800000000000000" pitchFamily="2" charset="-52"/>
              </a:rPr>
              <a:t>Найди, какая линия прямая, а какая - кривая </a:t>
            </a:r>
          </a:p>
          <a:p>
            <a:r>
              <a:rPr lang="ru-RU" dirty="0">
                <a:solidFill>
                  <a:schemeClr val="tx1"/>
                </a:solidFill>
                <a:latin typeface="Plovdiv Display Bold" panose="00000800000000000000" pitchFamily="2" charset="-52"/>
              </a:rPr>
              <a:t>Покажи пальцем, куда она «идёт»</a:t>
            </a:r>
          </a:p>
          <a:p>
            <a:endParaRPr lang="ru-RU" dirty="0">
              <a:solidFill>
                <a:schemeClr val="tx1"/>
              </a:solidFill>
              <a:latin typeface="Plovdiv Display Bold" panose="00000800000000000000" pitchFamily="2" charset="-52"/>
            </a:endParaRPr>
          </a:p>
          <a:p>
            <a:pPr algn="ctr"/>
            <a:r>
              <a:rPr lang="ru-RU" dirty="0">
                <a:solidFill>
                  <a:schemeClr val="tx1"/>
                </a:solidFill>
                <a:latin typeface="Plovdiv Display Bold" panose="00000800000000000000" pitchFamily="2" charset="-5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74332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0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3000"/>
                            </p:stCondLst>
                            <p:childTnLst>
                              <p:par>
                                <p:cTn id="2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E995818-633D-E61C-C2B8-ED79255BC6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878" y="-91323"/>
            <a:ext cx="1393122" cy="1393122"/>
          </a:xfrm>
          <a:prstGeom prst="rect">
            <a:avLst/>
          </a:prstGeom>
        </p:spPr>
      </p:pic>
      <p:sp>
        <p:nvSpPr>
          <p:cNvPr id="3" name="Стрелка: вправо с вырезом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DEF1846-9106-C5E6-7EC2-79666E9E885E}"/>
              </a:ext>
            </a:extLst>
          </p:cNvPr>
          <p:cNvSpPr/>
          <p:nvPr/>
        </p:nvSpPr>
        <p:spPr>
          <a:xfrm>
            <a:off x="11545173" y="6456641"/>
            <a:ext cx="558412" cy="342028"/>
          </a:xfrm>
          <a:prstGeom prst="notched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8C83A4-28F4-3EA4-D430-6B1719E2A70D}"/>
              </a:ext>
            </a:extLst>
          </p:cNvPr>
          <p:cNvSpPr txBox="1"/>
          <p:nvPr/>
        </p:nvSpPr>
        <p:spPr>
          <a:xfrm>
            <a:off x="4903848" y="314107"/>
            <a:ext cx="2962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Plovdiv Display Bold" panose="00000800000000000000" pitchFamily="2" charset="-52"/>
              </a:rPr>
              <a:t>Отрезок</a:t>
            </a:r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F7AA5A53-857A-4326-597D-F1EB4F88EBD3}"/>
              </a:ext>
            </a:extLst>
          </p:cNvPr>
          <p:cNvGrpSpPr/>
          <p:nvPr/>
        </p:nvGrpSpPr>
        <p:grpSpPr>
          <a:xfrm>
            <a:off x="1339026" y="775772"/>
            <a:ext cx="9513948" cy="5430558"/>
            <a:chOff x="1339026" y="775772"/>
            <a:chExt cx="9513948" cy="5430558"/>
          </a:xfrm>
        </p:grpSpPr>
        <p:grpSp>
          <p:nvGrpSpPr>
            <p:cNvPr id="14" name="Группа 13">
              <a:extLst>
                <a:ext uri="{FF2B5EF4-FFF2-40B4-BE49-F238E27FC236}">
                  <a16:creationId xmlns:a16="http://schemas.microsoft.com/office/drawing/2014/main" id="{DB7C6662-37A7-9CFD-2B61-19566AD412AE}"/>
                </a:ext>
              </a:extLst>
            </p:cNvPr>
            <p:cNvGrpSpPr/>
            <p:nvPr/>
          </p:nvGrpSpPr>
          <p:grpSpPr>
            <a:xfrm>
              <a:off x="1339026" y="775772"/>
              <a:ext cx="9513948" cy="5430558"/>
              <a:chOff x="1493753" y="711976"/>
              <a:chExt cx="9513948" cy="5430558"/>
            </a:xfrm>
          </p:grpSpPr>
          <p:grpSp>
            <p:nvGrpSpPr>
              <p:cNvPr id="4" name="Группа 3">
                <a:extLst>
                  <a:ext uri="{FF2B5EF4-FFF2-40B4-BE49-F238E27FC236}">
                    <a16:creationId xmlns:a16="http://schemas.microsoft.com/office/drawing/2014/main" id="{6336B792-4C87-4809-CE2F-4DFC28326B4A}"/>
                  </a:ext>
                </a:extLst>
              </p:cNvPr>
              <p:cNvGrpSpPr/>
              <p:nvPr/>
            </p:nvGrpSpPr>
            <p:grpSpPr>
              <a:xfrm>
                <a:off x="1493753" y="711976"/>
                <a:ext cx="9513948" cy="5430558"/>
                <a:chOff x="1493753" y="711976"/>
                <a:chExt cx="9513948" cy="5430558"/>
              </a:xfrm>
            </p:grpSpPr>
            <p:grpSp>
              <p:nvGrpSpPr>
                <p:cNvPr id="5" name="Группа 4">
                  <a:extLst>
                    <a:ext uri="{FF2B5EF4-FFF2-40B4-BE49-F238E27FC236}">
                      <a16:creationId xmlns:a16="http://schemas.microsoft.com/office/drawing/2014/main" id="{FC6F700B-9793-4F9D-48D2-D5015A30EF3E}"/>
                    </a:ext>
                  </a:extLst>
                </p:cNvPr>
                <p:cNvGrpSpPr/>
                <p:nvPr/>
              </p:nvGrpSpPr>
              <p:grpSpPr>
                <a:xfrm>
                  <a:off x="1493753" y="711976"/>
                  <a:ext cx="9513948" cy="5430558"/>
                  <a:chOff x="1493753" y="711976"/>
                  <a:chExt cx="9513948" cy="5430558"/>
                </a:xfrm>
              </p:grpSpPr>
              <p:pic>
                <p:nvPicPr>
                  <p:cNvPr id="7" name="Рисунок 6" descr="Изображение выглядит как грифельная доска, текст, в помещении&#10;&#10;Контент, сгенерированный ИИ, может содержать ошибки.">
                    <a:extLst>
                      <a:ext uri="{FF2B5EF4-FFF2-40B4-BE49-F238E27FC236}">
                        <a16:creationId xmlns:a16="http://schemas.microsoft.com/office/drawing/2014/main" id="{68CE4ACE-82AA-594E-F23E-966676BC64F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3791" t="8990" r="3940" b="12009"/>
                  <a:stretch/>
                </p:blipFill>
                <p:spPr>
                  <a:xfrm>
                    <a:off x="1493753" y="711976"/>
                    <a:ext cx="9513948" cy="5430558"/>
                  </a:xfrm>
                  <a:prstGeom prst="rect">
                    <a:avLst/>
                  </a:prstGeom>
                </p:spPr>
              </p:pic>
              <p:sp>
                <p:nvSpPr>
                  <p:cNvPr id="8" name="TextBox 7">
                    <a:extLst>
                      <a:ext uri="{FF2B5EF4-FFF2-40B4-BE49-F238E27FC236}">
                        <a16:creationId xmlns:a16="http://schemas.microsoft.com/office/drawing/2014/main" id="{343A277C-7432-D98A-9B5E-9B7F257E766E}"/>
                      </a:ext>
                    </a:extLst>
                  </p:cNvPr>
                  <p:cNvSpPr txBox="1"/>
                  <p:nvPr/>
                </p:nvSpPr>
                <p:spPr>
                  <a:xfrm>
                    <a:off x="4903848" y="1765979"/>
                    <a:ext cx="5283976" cy="138499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ru-RU" sz="2800" dirty="0">
                        <a:latin typeface="Plovdiv Display Bold" panose="00000800000000000000" pitchFamily="2" charset="-52"/>
                      </a:rPr>
                      <a:t>Отрезок - это часть прямой, у которой есть начало и конец.</a:t>
                    </a:r>
                  </a:p>
                </p:txBody>
              </p:sp>
            </p:grpSp>
            <p:cxnSp>
              <p:nvCxnSpPr>
                <p:cNvPr id="6" name="Прямая соединительная линия 5">
                  <a:extLst>
                    <a:ext uri="{FF2B5EF4-FFF2-40B4-BE49-F238E27FC236}">
                      <a16:creationId xmlns:a16="http://schemas.microsoft.com/office/drawing/2014/main" id="{F66C9F66-04FE-C59C-681F-380568B999B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867211" y="3585721"/>
                  <a:ext cx="3835201" cy="0"/>
                </a:xfrm>
                <a:prstGeom prst="line">
                  <a:avLst/>
                </a:prstGeom>
                <a:ln>
                  <a:solidFill>
                    <a:srgbClr val="C00000"/>
                  </a:solidFill>
                </a:ln>
              </p:spPr>
              <p:style>
                <a:lnRef idx="3">
                  <a:schemeClr val="accent2"/>
                </a:lnRef>
                <a:fillRef idx="0">
                  <a:schemeClr val="accent2"/>
                </a:fillRef>
                <a:effectRef idx="2">
                  <a:schemeClr val="accent2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" name="Блок-схема: узел 9">
                <a:extLst>
                  <a:ext uri="{FF2B5EF4-FFF2-40B4-BE49-F238E27FC236}">
                    <a16:creationId xmlns:a16="http://schemas.microsoft.com/office/drawing/2014/main" id="{63137248-CCBF-2769-F14D-03F0EC33C8E8}"/>
                  </a:ext>
                </a:extLst>
              </p:cNvPr>
              <p:cNvSpPr/>
              <p:nvPr/>
            </p:nvSpPr>
            <p:spPr>
              <a:xfrm>
                <a:off x="5867211" y="3525099"/>
                <a:ext cx="116896" cy="121243"/>
              </a:xfrm>
              <a:prstGeom prst="flowChartConnector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3E16975-6463-382B-E425-0ED670567179}"/>
                  </a:ext>
                </a:extLst>
              </p:cNvPr>
              <p:cNvSpPr txBox="1"/>
              <p:nvPr/>
            </p:nvSpPr>
            <p:spPr>
              <a:xfrm>
                <a:off x="5719470" y="3186078"/>
                <a:ext cx="29548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>
                    <a:latin typeface="Plovdiv Display Bold" panose="00000800000000000000" pitchFamily="2" charset="-52"/>
                  </a:rPr>
                  <a:t>А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2F68379-D524-AB80-0A45-CFE9F5AB98B2}"/>
                  </a:ext>
                </a:extLst>
              </p:cNvPr>
              <p:cNvSpPr txBox="1"/>
              <p:nvPr/>
            </p:nvSpPr>
            <p:spPr>
              <a:xfrm>
                <a:off x="9554671" y="3201408"/>
                <a:ext cx="29548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>
                    <a:latin typeface="Plovdiv Display Bold" panose="00000800000000000000" pitchFamily="2" charset="-52"/>
                  </a:rPr>
                  <a:t>В</a:t>
                </a:r>
              </a:p>
            </p:txBody>
          </p:sp>
        </p:grpSp>
        <p:sp>
          <p:nvSpPr>
            <p:cNvPr id="15" name="Блок-схема: узел 14">
              <a:extLst>
                <a:ext uri="{FF2B5EF4-FFF2-40B4-BE49-F238E27FC236}">
                  <a16:creationId xmlns:a16="http://schemas.microsoft.com/office/drawing/2014/main" id="{B9D34D7D-652A-6142-752C-F9AC3640CF79}"/>
                </a:ext>
              </a:extLst>
            </p:cNvPr>
            <p:cNvSpPr/>
            <p:nvPr/>
          </p:nvSpPr>
          <p:spPr>
            <a:xfrm>
              <a:off x="9489237" y="3585254"/>
              <a:ext cx="116896" cy="121243"/>
            </a:xfrm>
            <a:prstGeom prst="flowChartConnector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7" name="Рисунок 16" descr="Изображение выглядит как лягушка, мультфильм,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53F2492-E7FB-F2A4-67DC-080C019362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00" t="8346" r="32924" b="12468"/>
          <a:stretch/>
        </p:blipFill>
        <p:spPr>
          <a:xfrm>
            <a:off x="-77166" y="1765979"/>
            <a:ext cx="5006608" cy="5085041"/>
          </a:xfrm>
          <a:prstGeom prst="rect">
            <a:avLst/>
          </a:prstGeom>
        </p:spPr>
      </p:pic>
      <p:sp>
        <p:nvSpPr>
          <p:cNvPr id="18" name="Облачко с текстом: прямоугольное со скругленными углами 17">
            <a:extLst>
              <a:ext uri="{FF2B5EF4-FFF2-40B4-BE49-F238E27FC236}">
                <a16:creationId xmlns:a16="http://schemas.microsoft.com/office/drawing/2014/main" id="{1D5A6DCB-0C6C-EC9B-69F1-E031AEB3CE9B}"/>
              </a:ext>
            </a:extLst>
          </p:cNvPr>
          <p:cNvSpPr/>
          <p:nvPr/>
        </p:nvSpPr>
        <p:spPr>
          <a:xfrm>
            <a:off x="3378394" y="1186829"/>
            <a:ext cx="3725226" cy="1000663"/>
          </a:xfrm>
          <a:prstGeom prst="wedgeRoundRectCallou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Plovdiv Display Bold" panose="00000800000000000000" pitchFamily="2" charset="-52"/>
              </a:rPr>
              <a:t>Отрезок - это кусочек прямой. У него есть два края!</a:t>
            </a:r>
          </a:p>
        </p:txBody>
      </p:sp>
    </p:spTree>
    <p:extLst>
      <p:ext uri="{BB962C8B-B14F-4D97-AF65-F5344CB8AC3E}">
        <p14:creationId xmlns:p14="http://schemas.microsoft.com/office/powerpoint/2010/main" val="3239626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0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E995818-633D-E61C-C2B8-ED79255BC6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878" y="-91323"/>
            <a:ext cx="1393122" cy="1393122"/>
          </a:xfrm>
          <a:prstGeom prst="rect">
            <a:avLst/>
          </a:prstGeom>
        </p:spPr>
      </p:pic>
      <p:sp>
        <p:nvSpPr>
          <p:cNvPr id="3" name="Стрелка: вправо с вырезом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DEF1846-9106-C5E6-7EC2-79666E9E885E}"/>
              </a:ext>
            </a:extLst>
          </p:cNvPr>
          <p:cNvSpPr/>
          <p:nvPr/>
        </p:nvSpPr>
        <p:spPr>
          <a:xfrm>
            <a:off x="11545173" y="6456641"/>
            <a:ext cx="558412" cy="342028"/>
          </a:xfrm>
          <a:prstGeom prst="notched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Изображение выглядит как мультфильм, в помещении, Детское искусство, офисные принадлежност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529F114-C10A-1A15-82CF-743177FE3E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74" y="1176157"/>
            <a:ext cx="5415726" cy="361048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4BB5F7B-7F3F-AD54-EA3A-0545AADC7B8F}"/>
              </a:ext>
            </a:extLst>
          </p:cNvPr>
          <p:cNvSpPr txBox="1"/>
          <p:nvPr/>
        </p:nvSpPr>
        <p:spPr>
          <a:xfrm>
            <a:off x="4432397" y="293167"/>
            <a:ext cx="3873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Plovdiv Display Bold" panose="00000800000000000000" pitchFamily="2" charset="-52"/>
              </a:rPr>
              <a:t>Построение отрезка</a:t>
            </a:r>
          </a:p>
        </p:txBody>
      </p:sp>
      <p:sp>
        <p:nvSpPr>
          <p:cNvPr id="8" name="Облачко с текстом: прямоугольное со скругленными углами 7">
            <a:extLst>
              <a:ext uri="{FF2B5EF4-FFF2-40B4-BE49-F238E27FC236}">
                <a16:creationId xmlns:a16="http://schemas.microsoft.com/office/drawing/2014/main" id="{559A2D88-941D-FF7E-4392-D164272997AA}"/>
              </a:ext>
            </a:extLst>
          </p:cNvPr>
          <p:cNvSpPr/>
          <p:nvPr/>
        </p:nvSpPr>
        <p:spPr>
          <a:xfrm>
            <a:off x="6321110" y="943388"/>
            <a:ext cx="3769282" cy="2107032"/>
          </a:xfrm>
          <a:prstGeom prst="wedgeRoundRectCallou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  <a:latin typeface="Plovdiv Display Bold" panose="00000800000000000000" pitchFamily="2" charset="-52"/>
              </a:rPr>
              <a:t>Строим отрезок по линейке</a:t>
            </a:r>
            <a:endParaRPr lang="ru-RU" dirty="0">
              <a:solidFill>
                <a:schemeClr val="tx1"/>
              </a:solidFill>
              <a:latin typeface="Plovdiv Display Bold" panose="00000800000000000000" pitchFamily="2" charset="-52"/>
            </a:endParaRPr>
          </a:p>
          <a:p>
            <a:pPr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Plovdiv Display Bold" panose="00000800000000000000" pitchFamily="2" charset="-52"/>
              </a:rPr>
              <a:t>Отметь две точки. </a:t>
            </a:r>
          </a:p>
          <a:p>
            <a:pPr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Plovdiv Display Bold" panose="00000800000000000000" pitchFamily="2" charset="-52"/>
              </a:rPr>
              <a:t>Приложи к ним линейку. </a:t>
            </a:r>
          </a:p>
          <a:p>
            <a:pPr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Plovdiv Display Bold" panose="00000800000000000000" pitchFamily="2" charset="-52"/>
              </a:rPr>
              <a:t>Соедини точки ровной линией. </a:t>
            </a:r>
          </a:p>
          <a:p>
            <a:pPr>
              <a:buFont typeface="+mj-lt"/>
              <a:buAutoNum type="arabicPeriod"/>
            </a:pPr>
            <a:r>
              <a:rPr lang="ru-RU" dirty="0">
                <a:solidFill>
                  <a:schemeClr val="tx1"/>
                </a:solidFill>
                <a:latin typeface="Plovdiv Display Bold" panose="00000800000000000000" pitchFamily="2" charset="-52"/>
              </a:rPr>
              <a:t>Получился отрезок.</a:t>
            </a:r>
          </a:p>
          <a:p>
            <a:pPr algn="ctr"/>
            <a:endParaRPr lang="ru-RU" dirty="0">
              <a:solidFill>
                <a:schemeClr val="tx1"/>
              </a:solidFill>
              <a:latin typeface="Plovdiv Display Bold" panose="00000800000000000000" pitchFamily="2" charset="-52"/>
            </a:endParaRPr>
          </a:p>
        </p:txBody>
      </p:sp>
      <p:pic>
        <p:nvPicPr>
          <p:cNvPr id="7" name="Рисунок 6" descr="Изображение выглядит как лягушка, мультфильм,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79701E9-AF98-3383-0131-73BDEE070F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00" t="8346" r="32924" b="12468"/>
          <a:stretch/>
        </p:blipFill>
        <p:spPr>
          <a:xfrm flipH="1">
            <a:off x="7894346" y="1842760"/>
            <a:ext cx="4392092" cy="4460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117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1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350" fill="hold">
                                          <p:stCondLst>
                                            <p:cond delay="23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350" fill="hold">
                                          <p:stCondLst>
                                            <p:cond delay="47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350" fill="hold">
                                          <p:stCondLst>
                                            <p:cond delay="70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350" fill="hold">
                                          <p:stCondLst>
                                            <p:cond delay="9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E995818-633D-E61C-C2B8-ED79255BC6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878" y="-91323"/>
            <a:ext cx="1393122" cy="1393122"/>
          </a:xfrm>
          <a:prstGeom prst="rect">
            <a:avLst/>
          </a:prstGeom>
        </p:spPr>
      </p:pic>
      <p:sp>
        <p:nvSpPr>
          <p:cNvPr id="3" name="Стрелка: вправо с вырезом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DEF1846-9106-C5E6-7EC2-79666E9E885E}"/>
              </a:ext>
            </a:extLst>
          </p:cNvPr>
          <p:cNvSpPr/>
          <p:nvPr/>
        </p:nvSpPr>
        <p:spPr>
          <a:xfrm>
            <a:off x="11545173" y="6456641"/>
            <a:ext cx="558412" cy="342028"/>
          </a:xfrm>
          <a:prstGeom prst="notched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D8F3FA3-7711-EB62-8A90-8715E92779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908" y="784298"/>
            <a:ext cx="8376183" cy="558412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6" name="Рисунок 5" descr="Изображение выглядит как лягушка, мультфильм,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FA69FAC-9EF1-022A-0D3E-47E6B0CDDD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00" t="8346" r="32924" b="12468"/>
          <a:stretch/>
        </p:blipFill>
        <p:spPr>
          <a:xfrm>
            <a:off x="388147" y="2422113"/>
            <a:ext cx="4061640" cy="4125269"/>
          </a:xfrm>
          <a:prstGeom prst="rect">
            <a:avLst/>
          </a:prstGeom>
        </p:spPr>
      </p:pic>
      <p:sp>
        <p:nvSpPr>
          <p:cNvPr id="7" name="Облачко с текстом: прямоугольное со скругленными углами 6">
            <a:extLst>
              <a:ext uri="{FF2B5EF4-FFF2-40B4-BE49-F238E27FC236}">
                <a16:creationId xmlns:a16="http://schemas.microsoft.com/office/drawing/2014/main" id="{C778660F-27EC-33C1-589A-CAF1BF734CC3}"/>
              </a:ext>
            </a:extLst>
          </p:cNvPr>
          <p:cNvSpPr/>
          <p:nvPr/>
        </p:nvSpPr>
        <p:spPr>
          <a:xfrm>
            <a:off x="2931665" y="1675237"/>
            <a:ext cx="3699480" cy="746876"/>
          </a:xfrm>
          <a:prstGeom prst="wedgeRoundRectCallou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b="1" dirty="0">
              <a:solidFill>
                <a:schemeClr val="tx1"/>
              </a:solidFill>
              <a:latin typeface="Plovdiv Display Bold" panose="00000800000000000000" pitchFamily="2" charset="-52"/>
            </a:endParaRPr>
          </a:p>
          <a:p>
            <a:endParaRPr lang="ru-RU" dirty="0">
              <a:solidFill>
                <a:schemeClr val="tx1"/>
              </a:solidFill>
              <a:latin typeface="Plovdiv Display Bold" panose="00000800000000000000" pitchFamily="2" charset="-52"/>
            </a:endParaRPr>
          </a:p>
          <a:p>
            <a:r>
              <a:rPr lang="ru-RU" dirty="0">
                <a:solidFill>
                  <a:schemeClr val="tx1"/>
                </a:solidFill>
                <a:latin typeface="Plovdiv Display Bold" panose="00000800000000000000" pitchFamily="2" charset="-52"/>
              </a:rPr>
              <a:t>Найди самый длинный отрезок</a:t>
            </a:r>
          </a:p>
          <a:p>
            <a:endParaRPr lang="ru-RU" dirty="0">
              <a:solidFill>
                <a:schemeClr val="tx1"/>
              </a:solidFill>
              <a:latin typeface="Plovdiv Display Bold" panose="00000800000000000000" pitchFamily="2" charset="-52"/>
            </a:endParaRPr>
          </a:p>
          <a:p>
            <a:pPr algn="ctr"/>
            <a:r>
              <a:rPr lang="ru-RU" dirty="0">
                <a:solidFill>
                  <a:schemeClr val="tx1"/>
                </a:solidFill>
                <a:latin typeface="Plovdiv Display Bold" panose="00000800000000000000" pitchFamily="2" charset="-5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47039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E995818-633D-E61C-C2B8-ED79255BC6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878" y="-91323"/>
            <a:ext cx="1393122" cy="1393122"/>
          </a:xfrm>
          <a:prstGeom prst="rect">
            <a:avLst/>
          </a:prstGeom>
        </p:spPr>
      </p:pic>
      <p:sp>
        <p:nvSpPr>
          <p:cNvPr id="3" name="Стрелка: вправо с вырезом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DEF1846-9106-C5E6-7EC2-79666E9E885E}"/>
              </a:ext>
            </a:extLst>
          </p:cNvPr>
          <p:cNvSpPr/>
          <p:nvPr/>
        </p:nvSpPr>
        <p:spPr>
          <a:xfrm>
            <a:off x="11545173" y="6456641"/>
            <a:ext cx="558412" cy="342028"/>
          </a:xfrm>
          <a:prstGeom prst="notched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BEEAA6-9BE0-36A4-6755-EFB36FAD8FE8}"/>
              </a:ext>
            </a:extLst>
          </p:cNvPr>
          <p:cNvSpPr txBox="1"/>
          <p:nvPr/>
        </p:nvSpPr>
        <p:spPr>
          <a:xfrm>
            <a:off x="4673212" y="250311"/>
            <a:ext cx="3155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Plovdiv Display Bold" panose="00000800000000000000" pitchFamily="2" charset="-52"/>
              </a:rPr>
              <a:t>Луч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F7DCAA15-95B8-2C6B-E122-F628F7C9BD9B}"/>
              </a:ext>
            </a:extLst>
          </p:cNvPr>
          <p:cNvGrpSpPr/>
          <p:nvPr/>
        </p:nvGrpSpPr>
        <p:grpSpPr>
          <a:xfrm>
            <a:off x="1493753" y="711976"/>
            <a:ext cx="9513948" cy="5430558"/>
            <a:chOff x="1493753" y="711976"/>
            <a:chExt cx="9513948" cy="5430558"/>
          </a:xfrm>
        </p:grpSpPr>
        <p:grpSp>
          <p:nvGrpSpPr>
            <p:cNvPr id="5" name="Группа 4">
              <a:extLst>
                <a:ext uri="{FF2B5EF4-FFF2-40B4-BE49-F238E27FC236}">
                  <a16:creationId xmlns:a16="http://schemas.microsoft.com/office/drawing/2014/main" id="{64D5166F-BA08-4CD1-8D5A-5433AE4EAEF1}"/>
                </a:ext>
              </a:extLst>
            </p:cNvPr>
            <p:cNvGrpSpPr/>
            <p:nvPr/>
          </p:nvGrpSpPr>
          <p:grpSpPr>
            <a:xfrm>
              <a:off x="1493753" y="711976"/>
              <a:ext cx="9513948" cy="5430558"/>
              <a:chOff x="1493753" y="711976"/>
              <a:chExt cx="9513948" cy="5430558"/>
            </a:xfrm>
          </p:grpSpPr>
          <p:pic>
            <p:nvPicPr>
              <p:cNvPr id="7" name="Рисунок 6" descr="Изображение выглядит как грифельная доска, текст, в помещении&#10;&#10;Контент, сгенерированный ИИ, может содержать ошибки.">
                <a:extLst>
                  <a:ext uri="{FF2B5EF4-FFF2-40B4-BE49-F238E27FC236}">
                    <a16:creationId xmlns:a16="http://schemas.microsoft.com/office/drawing/2014/main" id="{C8623664-E22A-1DEC-E9BC-E0556D1D2F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791" t="8990" r="3940" b="12009"/>
              <a:stretch/>
            </p:blipFill>
            <p:spPr>
              <a:xfrm>
                <a:off x="1493753" y="711976"/>
                <a:ext cx="9513948" cy="5430558"/>
              </a:xfrm>
              <a:prstGeom prst="rect">
                <a:avLst/>
              </a:prstGeom>
            </p:spPr>
          </p:pic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97E13D2-CCFF-2EC7-6B7F-4246A0F8A34D}"/>
                  </a:ext>
                </a:extLst>
              </p:cNvPr>
              <p:cNvSpPr txBox="1"/>
              <p:nvPr/>
            </p:nvSpPr>
            <p:spPr>
              <a:xfrm>
                <a:off x="4903848" y="1765979"/>
                <a:ext cx="5283976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3200" dirty="0">
                    <a:latin typeface="Plovdiv Display Bold" panose="00000800000000000000" pitchFamily="2" charset="-52"/>
                  </a:rPr>
                  <a:t>Луч - это линия, у которой есть начало, но нет конца.</a:t>
                </a:r>
              </a:p>
            </p:txBody>
          </p:sp>
        </p:grpSp>
        <p:cxnSp>
          <p:nvCxnSpPr>
            <p:cNvPr id="11" name="Прямая со стрелкой 10">
              <a:extLst>
                <a:ext uri="{FF2B5EF4-FFF2-40B4-BE49-F238E27FC236}">
                  <a16:creationId xmlns:a16="http://schemas.microsoft.com/office/drawing/2014/main" id="{C316364D-A695-CEDC-6A64-13E688EB11C1}"/>
                </a:ext>
              </a:extLst>
            </p:cNvPr>
            <p:cNvCxnSpPr/>
            <p:nvPr/>
          </p:nvCxnSpPr>
          <p:spPr>
            <a:xfrm>
              <a:off x="5709765" y="3734382"/>
              <a:ext cx="4090369" cy="0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13" name="Рисунок 12" descr="Изображение выглядит как лягушка, мультфильм,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727A880-854F-E62C-237F-451220D67F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00" t="8346" r="32924" b="12468"/>
          <a:stretch/>
        </p:blipFill>
        <p:spPr>
          <a:xfrm>
            <a:off x="-77166" y="1765979"/>
            <a:ext cx="5006608" cy="5085041"/>
          </a:xfrm>
          <a:prstGeom prst="rect">
            <a:avLst/>
          </a:prstGeom>
        </p:spPr>
      </p:pic>
      <p:sp>
        <p:nvSpPr>
          <p:cNvPr id="14" name="Облачко с текстом: прямоугольное со скругленными углами 13">
            <a:extLst>
              <a:ext uri="{FF2B5EF4-FFF2-40B4-BE49-F238E27FC236}">
                <a16:creationId xmlns:a16="http://schemas.microsoft.com/office/drawing/2014/main" id="{6FE0A317-E626-49B3-E664-E216A74020B0}"/>
              </a:ext>
            </a:extLst>
          </p:cNvPr>
          <p:cNvSpPr/>
          <p:nvPr/>
        </p:nvSpPr>
        <p:spPr>
          <a:xfrm>
            <a:off x="3343493" y="1235487"/>
            <a:ext cx="3727402" cy="938817"/>
          </a:xfrm>
          <a:prstGeom prst="wedgeRoundRectCallou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Plovdiv Display Bold" panose="00000800000000000000" pitchFamily="2" charset="-52"/>
              </a:rPr>
              <a:t>Луч начинается в одной точке и идёт далеко-далеко!</a:t>
            </a:r>
          </a:p>
        </p:txBody>
      </p:sp>
    </p:spTree>
    <p:extLst>
      <p:ext uri="{BB962C8B-B14F-4D97-AF65-F5344CB8AC3E}">
        <p14:creationId xmlns:p14="http://schemas.microsoft.com/office/powerpoint/2010/main" val="173870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0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трелка: вправо с вырезом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DEF1846-9106-C5E6-7EC2-79666E9E885E}"/>
              </a:ext>
            </a:extLst>
          </p:cNvPr>
          <p:cNvSpPr/>
          <p:nvPr/>
        </p:nvSpPr>
        <p:spPr>
          <a:xfrm>
            <a:off x="11545173" y="6456641"/>
            <a:ext cx="558412" cy="342028"/>
          </a:xfrm>
          <a:prstGeom prst="notched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glow rad="139700">
              <a:schemeClr val="accent6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41665E3-CCE3-B177-8573-8339EFB9E6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1931" y="836261"/>
            <a:ext cx="6467403" cy="431160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7" name="Облачко с текстом: прямоугольное со скругленными углами 6">
            <a:extLst>
              <a:ext uri="{FF2B5EF4-FFF2-40B4-BE49-F238E27FC236}">
                <a16:creationId xmlns:a16="http://schemas.microsoft.com/office/drawing/2014/main" id="{133E1E3F-854A-4AD5-D531-59B6935F1C8D}"/>
              </a:ext>
            </a:extLst>
          </p:cNvPr>
          <p:cNvSpPr/>
          <p:nvPr/>
        </p:nvSpPr>
        <p:spPr>
          <a:xfrm>
            <a:off x="7021208" y="952118"/>
            <a:ext cx="4392091" cy="1214639"/>
          </a:xfrm>
          <a:prstGeom prst="wedgeRoundRectCallou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  <a:latin typeface="Plovdiv Display Bold" panose="00000800000000000000" pitchFamily="2" charset="-52"/>
              </a:rPr>
              <a:t>Луч называют двумя большими латинскими буквами. Первая буква показывает, где луч начинается.</a:t>
            </a:r>
          </a:p>
        </p:txBody>
      </p:sp>
      <p:pic>
        <p:nvPicPr>
          <p:cNvPr id="6" name="Рисунок 5" descr="Изображение выглядит как лягушка, мультфильм,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0856C2A-213D-8312-3E23-512B16D357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00" t="8346" r="32924" b="12468"/>
          <a:stretch/>
        </p:blipFill>
        <p:spPr>
          <a:xfrm flipH="1">
            <a:off x="6889334" y="2048094"/>
            <a:ext cx="4392092" cy="4460898"/>
          </a:xfrm>
          <a:prstGeom prst="rect">
            <a:avLst/>
          </a:prstGeom>
        </p:spPr>
      </p:pic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E995818-633D-E61C-C2B8-ED79255BC6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878" y="-91323"/>
            <a:ext cx="1393122" cy="1393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270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1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350" fill="hold">
                                          <p:stCondLst>
                                            <p:cond delay="23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350" fill="hold">
                                          <p:stCondLst>
                                            <p:cond delay="47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350" fill="hold">
                                          <p:stCondLst>
                                            <p:cond delay="70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350" fill="hold">
                                          <p:stCondLst>
                                            <p:cond delay="9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фейерверк, Канун Нового года, День Нового года, Новый го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639A64B-74DA-952A-BC2B-55CDFA83F0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4960" y="1214109"/>
            <a:ext cx="7620000" cy="4286250"/>
          </a:xfrm>
          <a:prstGeom prst="rect">
            <a:avLst/>
          </a:prstGeom>
        </p:spPr>
      </p:pic>
      <p:pic>
        <p:nvPicPr>
          <p:cNvPr id="8" name="Рисунок 7" descr="Изображение выглядит как фейерверк, Канун Нового года, День Нового года, Новый го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A9D9F1C-8FC6-00C5-B21D-DB43E45E11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8958" y="132187"/>
            <a:ext cx="7620000" cy="4286250"/>
          </a:xfrm>
          <a:prstGeom prst="rect">
            <a:avLst/>
          </a:prstGeom>
        </p:spPr>
      </p:pic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E995818-633D-E61C-C2B8-ED79255BC6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8878" y="-91323"/>
            <a:ext cx="1393122" cy="13931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2C92E28-1FEC-633D-FA03-4E9E9B66E876}"/>
              </a:ext>
            </a:extLst>
          </p:cNvPr>
          <p:cNvSpPr txBox="1"/>
          <p:nvPr/>
        </p:nvSpPr>
        <p:spPr>
          <a:xfrm>
            <a:off x="3406315" y="181484"/>
            <a:ext cx="5263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latin typeface="Plovdiv Display Bold" panose="00000800000000000000" pitchFamily="2" charset="-52"/>
              </a:rPr>
              <a:t>Школа «Гео-Гений»</a:t>
            </a:r>
          </a:p>
        </p:txBody>
      </p:sp>
      <p:sp>
        <p:nvSpPr>
          <p:cNvPr id="6" name="Облачко с текстом: прямоугольное со скругленными углами 5">
            <a:extLst>
              <a:ext uri="{FF2B5EF4-FFF2-40B4-BE49-F238E27FC236}">
                <a16:creationId xmlns:a16="http://schemas.microsoft.com/office/drawing/2014/main" id="{B5339901-7DD2-1EAF-864B-DB314ABD31E9}"/>
              </a:ext>
            </a:extLst>
          </p:cNvPr>
          <p:cNvSpPr/>
          <p:nvPr/>
        </p:nvSpPr>
        <p:spPr>
          <a:xfrm>
            <a:off x="5479420" y="1357641"/>
            <a:ext cx="3713442" cy="1081923"/>
          </a:xfrm>
          <a:prstGeom prst="wedgeRoundRectCallou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Plovdiv Display Bold" panose="00000800000000000000" pitchFamily="2" charset="-52"/>
              </a:rPr>
              <a:t>Пока! Буду ждать тебя на следующем уроке!</a:t>
            </a:r>
          </a:p>
        </p:txBody>
      </p:sp>
      <p:pic>
        <p:nvPicPr>
          <p:cNvPr id="4" name="Рисунок 3" descr="Изображение выглядит как лягушка, мультфильм, игрушка, Фигурка животног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FFB1BF8-E3B8-858F-7932-0A2C324F4F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00" t="8346" r="32924" b="12468"/>
          <a:stretch/>
        </p:blipFill>
        <p:spPr>
          <a:xfrm>
            <a:off x="2287438" y="1898603"/>
            <a:ext cx="4274687" cy="4341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8300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293</Words>
  <Application>Microsoft Office PowerPoint</Application>
  <PresentationFormat>Широкоэкранный</PresentationFormat>
  <Paragraphs>53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Aptos</vt:lpstr>
      <vt:lpstr>Aptos Display</vt:lpstr>
      <vt:lpstr>Arial</vt:lpstr>
      <vt:lpstr>Plovdiv Display 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Артемова</dc:creator>
  <cp:lastModifiedBy>Анна Артемова</cp:lastModifiedBy>
  <cp:revision>2</cp:revision>
  <dcterms:created xsi:type="dcterms:W3CDTF">2026-04-18T06:57:55Z</dcterms:created>
  <dcterms:modified xsi:type="dcterms:W3CDTF">2026-04-18T09:08:27Z</dcterms:modified>
</cp:coreProperties>
</file>