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D735F0-65AD-4833-9C7E-C2317E0FA3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BE3F637-01FE-4886-87AD-7F9FFEB27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FA9D51-A25B-4649-B297-938ADAFBA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6F9642-DE1A-4D59-B189-F2309D265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984B9B-7DE3-4081-A832-E6337658E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99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41B700-30D5-4F4D-B82E-BC683C295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D11FC8-4031-4C5B-B678-7C8DE27A2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60E700-71F5-4542-8A07-B517A62F4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CEE16C-835F-483B-B0CF-82A9EB87F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A53004-96B0-4682-B66C-1D85B38F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03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AFD87B-D2D1-48A1-A7DC-337E98C1D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846C2B-7EE4-40C1-AB85-397093063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56989F-425D-4F9C-82D0-46067A766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FE9781-0E24-48D3-B4D9-C160391E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990EAF-0833-4EDE-B1F6-7C6079C1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4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1FA96E-B8E0-4DC5-993D-BF8426691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E03942-6BF1-431E-94EF-B642E8D569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7C07E6-6AC6-410A-B55F-1B8B3D817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7B0514-4036-4114-BE56-63B9220EB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6746FC-67F6-4DB5-9AA7-CB3FDA217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47DBE2-14AE-4A60-BF3E-1FC1831F6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16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D257C8-40B2-47B1-9E07-8CD81E72D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018708-D57E-43FA-8AD2-E8A46A8C7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E1D1FE9-A647-4FDC-86A7-B51EEA3B0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EC62F8F-C853-4C75-AA0A-17D92000C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C25267-45D9-422B-87C7-DE73A130F1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137106-DDA6-42DA-9976-2515FA0ED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CAABC93-B4A5-421B-8410-5D18D225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0FA904-AE4C-49B5-BECA-2ABBEE601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078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0B963D-BE95-4FB0-A622-408DC0E19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4DD5DAB-1B48-4FE0-932D-F4A7A6CB2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89F4B2-4119-450E-9337-201F954C4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DB03843-66B2-49E8-B468-06AA35EEA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100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94CF7ED-6CB3-478D-9C28-5C616D738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16AC85D-5807-4FA9-89A7-7D85A7FD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F33CB4-0DAB-494E-9B1D-97E3677A7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367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68A01C-7825-4A62-99B4-44C7C93E9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F6BB3B-8C2F-4BEF-AAF7-6A5A71C07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E2E0D4-088C-4269-A73A-157A4D6F9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E6A8D3-C28D-4B33-A5FF-CB550477C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B9C1C-6A29-4DB9-A4E1-7609580CB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10C636-ABCB-4A59-9B0C-79899F8D1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450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4AA278-E660-4197-843D-34A03BE1A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583E8C3-70B7-42D3-8A84-9FBFD2B8B2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F1E856-FE8A-48F4-A0FA-BF17FCF5A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59D9CB-B160-40C7-9AEE-98CEB59A2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B68305-6265-46A6-A787-14C970B8F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0A4A72-2B53-4DA2-A9B0-1D8726219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878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1A3754-9E70-4448-BFFC-50460ED1C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EC7786-264A-4E0C-ABA1-1C5F77BC9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BB8A41-8701-445F-B51A-D76751CF5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75B50A-EA36-4EB3-A829-F1F771456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944D3B-91BA-4E14-8962-52715892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36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F924DD3-E31B-4982-B047-99DE1A8016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F80957-E231-435A-8B25-0916F44FE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14B722-6589-4A70-9ACE-83E690AED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1CEA35-F1D6-452B-B490-B081E8264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BB9248-7FD5-4EBE-B247-BD7D16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44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8A1A34-0D55-4AD5-817F-0B1996C5C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800A63-4FD7-4EA5-B51B-06C93C526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0F5906-F3AA-4939-B262-09C5B3C89D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828DD-BBA3-4990-B2CE-6072D4F9973F}" type="datetimeFigureOut">
              <a:rPr lang="ru-RU" smtClean="0"/>
              <a:t>23.08.2025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9A78FD-A9A7-49AF-AA8A-949056814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F1FBF5-B4CE-40C8-8A71-A75692B58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04A2C-241D-4A8B-9167-F38FE6414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80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.mp3"/><Relationship Id="rId7" Type="http://schemas.openxmlformats.org/officeDocument/2006/relationships/image" Target="../media/image1.jp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5.png"/><Relationship Id="rId5" Type="http://schemas.openxmlformats.org/officeDocument/2006/relationships/audio" Target="../media/media2.mp3"/><Relationship Id="rId10" Type="http://schemas.openxmlformats.org/officeDocument/2006/relationships/image" Target="../media/image4.png"/><Relationship Id="rId4" Type="http://schemas.microsoft.com/office/2007/relationships/media" Target="../media/media2.mp3"/><Relationship Id="rId9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sv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jp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.sv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.jp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sv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10" Type="http://schemas.openxmlformats.org/officeDocument/2006/relationships/image" Target="../media/image13.png"/><Relationship Id="rId4" Type="http://schemas.openxmlformats.org/officeDocument/2006/relationships/image" Target="../media/image1.jp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sv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.jp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.sv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1.jp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sv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.jp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11.mp3"/><Relationship Id="rId7" Type="http://schemas.openxmlformats.org/officeDocument/2006/relationships/image" Target="../media/image20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.jpg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3.svg"/><Relationship Id="rId4" Type="http://schemas.openxmlformats.org/officeDocument/2006/relationships/audio" Target="../media/media11.mp3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audio" Target="../media/media12.mp3"/><Relationship Id="rId7" Type="http://schemas.openxmlformats.org/officeDocument/2006/relationships/image" Target="../media/image2.png"/><Relationship Id="rId2" Type="http://schemas.microsoft.com/office/2007/relationships/media" Target="../media/media12.mp3"/><Relationship Id="rId1" Type="http://schemas.openxmlformats.org/officeDocument/2006/relationships/tags" Target="../tags/tag2.xml"/><Relationship Id="rId6" Type="http://schemas.openxmlformats.org/officeDocument/2006/relationships/image" Target="../media/image22.png"/><Relationship Id="rId11" Type="http://schemas.openxmlformats.org/officeDocument/2006/relationships/image" Target="../media/image24.png"/><Relationship Id="rId5" Type="http://schemas.openxmlformats.org/officeDocument/2006/relationships/image" Target="../media/image1.jpg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08CAEF-84DD-46C3-9159-924913259D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4000"/>
              </a:srgbClr>
            </a:outerShdw>
          </a:effectLst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E8687A9-4C63-434C-ACD9-4BFAE08CF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9922" y="859171"/>
            <a:ext cx="9144000" cy="2635599"/>
          </a:xfrm>
        </p:spPr>
        <p:txBody>
          <a:bodyPr>
            <a:normAutofit/>
          </a:bodyPr>
          <a:lstStyle/>
          <a:p>
            <a:r>
              <a:rPr lang="ru-RU" dirty="0"/>
              <a:t>🐉 </a:t>
            </a:r>
            <a:r>
              <a:rPr lang="ru-RU" sz="54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Артикуляционная гимнастика с дракончиком </a:t>
            </a:r>
            <a:r>
              <a:rPr lang="ru-RU" sz="5400" dirty="0" err="1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Ррр</a:t>
            </a:r>
            <a:r>
              <a:rPr lang="ru-RU" sz="5400" dirty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-Рикки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1B7C2A64-6608-4824-AE34-123E08C0CC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8078" y="3824805"/>
            <a:ext cx="8935844" cy="709767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 SemiLight" panose="020B0502040204020203" pitchFamily="34" charset="0"/>
              </a:rPr>
              <a:t>Сонорные звуки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88AC02-F683-42D3-A656-F676E81BEB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51688" y="-330035"/>
            <a:ext cx="2023946" cy="20239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B1AB21E-FC51-468D-8E4A-C9BAFE4473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92" y="2317873"/>
            <a:ext cx="4445564" cy="4445564"/>
          </a:xfrm>
          <a:prstGeom prst="rect">
            <a:avLst/>
          </a:prstGeom>
        </p:spPr>
      </p:pic>
      <p:pic>
        <p:nvPicPr>
          <p:cNvPr id="10" name="audiocleaner_20250823_121048_translator">
            <a:hlinkClick r:id="" action="ppaction://media"/>
            <a:extLst>
              <a:ext uri="{FF2B5EF4-FFF2-40B4-BE49-F238E27FC236}">
                <a16:creationId xmlns:a16="http://schemas.microsoft.com/office/drawing/2014/main" id="{BDDDC06A-EDED-4C1F-A5C3-BAB21351BDC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82433" y="5242604"/>
            <a:ext cx="406400" cy="406400"/>
          </a:xfrm>
          <a:prstGeom prst="rect">
            <a:avLst/>
          </a:prstGeom>
        </p:spPr>
      </p:pic>
      <p:sp>
        <p:nvSpPr>
          <p:cNvPr id="12" name="Управляющая кнопка: &quot;Вперед&quot; или &quot;Следующий&quot; 1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4EA3DB2-1844-48C6-887D-F2C4AACEC448}"/>
              </a:ext>
            </a:extLst>
          </p:cNvPr>
          <p:cNvSpPr/>
          <p:nvPr/>
        </p:nvSpPr>
        <p:spPr>
          <a:xfrm>
            <a:off x="11344061" y="6187668"/>
            <a:ext cx="847940" cy="670331"/>
          </a:xfrm>
          <a:prstGeom prst="actionButtonForwardNex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3" name="для презентации - шум леса">
            <a:hlinkClick r:id="" action="ppaction://media"/>
            <a:extLst>
              <a:ext uri="{FF2B5EF4-FFF2-40B4-BE49-F238E27FC236}">
                <a16:creationId xmlns:a16="http://schemas.microsoft.com/office/drawing/2014/main" id="{4757226B-5599-437A-9535-5F1B37383C93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0141" y="64516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933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7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2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722541-0057-42C2-9494-A2C88AF9A4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0429A21-2974-4508-B11D-2615874D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56271"/>
            <a:ext cx="3932237" cy="1301129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Light" panose="020B0502040204020203" pitchFamily="34" charset="0"/>
              </a:rPr>
              <a:t>«Проснулся дракончик» </a:t>
            </a:r>
            <a:r>
              <a:rPr lang="ru-RU" sz="3600" dirty="0"/>
              <a:t>🌞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567313-0371-42D2-96E0-FB59872DE22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>
          <a:xfrm>
            <a:off x="4625436" y="1107376"/>
            <a:ext cx="5880439" cy="4643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5AD78469-7BE2-45A8-8325-FAB414778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1490197"/>
          </a:xfrm>
        </p:spPr>
        <p:txBody>
          <a:bodyPr/>
          <a:lstStyle/>
          <a:p>
            <a:r>
              <a:rPr lang="ru-RU" dirty="0"/>
              <a:t>👅 </a:t>
            </a:r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Широкий язык положить на нижнюю губу, дышим ртом, будто выдыхаем дым.</a:t>
            </a:r>
            <a:endParaRPr lang="ru-RU" dirty="0">
              <a:solidFill>
                <a:schemeClr val="accent4">
                  <a:lumMod val="20000"/>
                  <a:lumOff val="80000"/>
                </a:schemeClr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1C55998-E89D-42FC-9F6F-E17C1F3E79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51688" y="-330035"/>
            <a:ext cx="2023946" cy="2023946"/>
          </a:xfrm>
          <a:prstGeom prst="rect">
            <a:avLst/>
          </a:prstGeom>
        </p:spPr>
      </p:pic>
      <p:pic>
        <p:nvPicPr>
          <p:cNvPr id="2" name="audiocleaner_20250823_120851_translator">
            <a:hlinkClick r:id="" action="ppaction://media"/>
            <a:extLst>
              <a:ext uri="{FF2B5EF4-FFF2-40B4-BE49-F238E27FC236}">
                <a16:creationId xmlns:a16="http://schemas.microsoft.com/office/drawing/2014/main" id="{60BC3B7A-C0C7-4DDD-B581-F2861C6116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19092" y="5226480"/>
            <a:ext cx="406400" cy="406400"/>
          </a:xfrm>
          <a:prstGeom prst="rect">
            <a:avLst/>
          </a:prstGeom>
        </p:spPr>
      </p:pic>
      <p:sp>
        <p:nvSpPr>
          <p:cNvPr id="10" name="Управляющая кнопка: &quot;Вперед&quot; или &quot;Следующий&quot;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9CF83EE-33C2-446A-B2E3-B7A1AEFFB1AA}"/>
              </a:ext>
            </a:extLst>
          </p:cNvPr>
          <p:cNvSpPr/>
          <p:nvPr/>
        </p:nvSpPr>
        <p:spPr>
          <a:xfrm>
            <a:off x="11344061" y="6187668"/>
            <a:ext cx="847940" cy="670331"/>
          </a:xfrm>
          <a:prstGeom prst="actionButtonForwardNex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8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722541-0057-42C2-9494-A2C88AF9A4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BA68A4-2857-42EB-81AF-15DD74DD4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Light" panose="020B0502040204020203" pitchFamily="34" charset="0"/>
              </a:rPr>
              <a:t>«Крылья дракончика» 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9BDB5B5-EFC0-485E-B68E-D468CAD3E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817" y="457200"/>
            <a:ext cx="5448586" cy="5448586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C73FB1B1-5D48-4C9E-B836-1CF111B56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1861457"/>
          </a:xfrm>
        </p:spPr>
        <p:txBody>
          <a:bodyPr/>
          <a:lstStyle/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ndara" panose="020E0502030303020204" pitchFamily="34" charset="0"/>
              </a:rPr>
              <a:t>👅 Улыбнуться, прижать язык к верхним зубам и двигать вверх-вниз.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A8B1EB-C065-4F6A-B236-9C81F2E8C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12" y="3380014"/>
            <a:ext cx="4206152" cy="29391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49989C-53CA-4106-A065-F298D201E4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51688" y="-330035"/>
            <a:ext cx="2023946" cy="2023946"/>
          </a:xfrm>
          <a:prstGeom prst="rect">
            <a:avLst/>
          </a:prstGeom>
        </p:spPr>
      </p:pic>
      <p:pic>
        <p:nvPicPr>
          <p:cNvPr id="4" name="audiocleaner_20250823_121207_translator">
            <a:hlinkClick r:id="" action="ppaction://media"/>
            <a:extLst>
              <a:ext uri="{FF2B5EF4-FFF2-40B4-BE49-F238E27FC236}">
                <a16:creationId xmlns:a16="http://schemas.microsoft.com/office/drawing/2014/main" id="{6C6D09A1-0083-437C-8553-1BAECBB922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314710" y="4738341"/>
            <a:ext cx="406400" cy="406400"/>
          </a:xfrm>
          <a:prstGeom prst="rect">
            <a:avLst/>
          </a:prstGeom>
        </p:spPr>
      </p:pic>
      <p:sp>
        <p:nvSpPr>
          <p:cNvPr id="11" name="Управляющая кнопка: &quot;Вперед&quot; или &quot;Следующий&quot;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8AD48AF-8174-4805-92E5-A27217F49E31}"/>
              </a:ext>
            </a:extLst>
          </p:cNvPr>
          <p:cNvSpPr/>
          <p:nvPr/>
        </p:nvSpPr>
        <p:spPr>
          <a:xfrm>
            <a:off x="11344061" y="6187668"/>
            <a:ext cx="847940" cy="670331"/>
          </a:xfrm>
          <a:prstGeom prst="actionButtonForwardNex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08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722541-0057-42C2-9494-A2C88AF9A4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05E6E6-2E87-4923-AE33-240A68EBA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Light" panose="020B0502040204020203" pitchFamily="34" charset="0"/>
              </a:rPr>
              <a:t>«Дракон пьёт воду» 💧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3351A104-C9EF-49C4-96A6-103A9C234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132" y="1262432"/>
            <a:ext cx="5274701" cy="5274701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6C563E86-EB01-4BD5-818A-A8971C458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048471" cy="160020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ndara" panose="020E0502030303020204" pitchFamily="34" charset="0"/>
              </a:rPr>
              <a:t>👅 Двигать языком вверх к нёбу, «лакая воду».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C43BFC-F9C6-4677-A64C-BB9087917E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51688" y="-330035"/>
            <a:ext cx="2023946" cy="20239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0558BCA-3188-48FF-B99C-11E28B14AC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2994710"/>
            <a:ext cx="4152935" cy="31646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audiocleaner_20250823_121254_translator">
            <a:hlinkClick r:id="" action="ppaction://media"/>
            <a:extLst>
              <a:ext uri="{FF2B5EF4-FFF2-40B4-BE49-F238E27FC236}">
                <a16:creationId xmlns:a16="http://schemas.microsoft.com/office/drawing/2014/main" id="{C8B27692-F6AE-4072-91EA-0883CA21DD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477482" y="4373845"/>
            <a:ext cx="406400" cy="406400"/>
          </a:xfrm>
          <a:prstGeom prst="rect">
            <a:avLst/>
          </a:prstGeom>
        </p:spPr>
      </p:pic>
      <p:sp>
        <p:nvSpPr>
          <p:cNvPr id="9" name="Управляющая кнопка: &quot;Вперед&quot; или &quot;Следующий&quot;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F77C1D8-4362-4581-A64A-4D6FAB3C164B}"/>
              </a:ext>
            </a:extLst>
          </p:cNvPr>
          <p:cNvSpPr/>
          <p:nvPr/>
        </p:nvSpPr>
        <p:spPr>
          <a:xfrm>
            <a:off x="11344061" y="6187668"/>
            <a:ext cx="847940" cy="670331"/>
          </a:xfrm>
          <a:prstGeom prst="actionButtonForwardNex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31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722541-0057-42C2-9494-A2C88AF9A4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384D77-F0E2-4FCB-B1C1-2C8F54AB1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Light" panose="020B0502040204020203" pitchFamily="34" charset="0"/>
              </a:rPr>
              <a:t>«Печка у дракончика» 🔥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5B8793-F704-4B54-B6A5-253016E03D7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>
          <a:xfrm>
            <a:off x="4772025" y="1257301"/>
            <a:ext cx="5753888" cy="4543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B1BADB3C-5536-4F79-8D90-E10D0EAFCA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153832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ndara" panose="020E0502030303020204" pitchFamily="34" charset="0"/>
              </a:rPr>
              <a:t>👅 Язык «лопаткой» на нижнюю губу, дуем на него.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0263AA-E1AD-48DD-AA15-FA9C82006D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51688" y="-330035"/>
            <a:ext cx="2023946" cy="20239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4697CE-67B5-4CA9-91D1-526D328B8C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20" y="2278552"/>
            <a:ext cx="3636974" cy="3636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audiocleaner_20250823_121344_translator">
            <a:hlinkClick r:id="" action="ppaction://media"/>
            <a:extLst>
              <a:ext uri="{FF2B5EF4-FFF2-40B4-BE49-F238E27FC236}">
                <a16:creationId xmlns:a16="http://schemas.microsoft.com/office/drawing/2014/main" id="{640E940F-71A7-4F8E-9EF5-10C70D148F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30334" y="5206331"/>
            <a:ext cx="406400" cy="406400"/>
          </a:xfrm>
          <a:prstGeom prst="rect">
            <a:avLst/>
          </a:prstGeom>
        </p:spPr>
      </p:pic>
      <p:sp>
        <p:nvSpPr>
          <p:cNvPr id="13" name="Управляющая кнопка: &quot;Вперед&quot; или &quot;Следующий&quot; 1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B530483-3B0D-4C41-A4DC-34BBC064BBA0}"/>
              </a:ext>
            </a:extLst>
          </p:cNvPr>
          <p:cNvSpPr/>
          <p:nvPr/>
        </p:nvSpPr>
        <p:spPr>
          <a:xfrm>
            <a:off x="11344061" y="6187668"/>
            <a:ext cx="847940" cy="670331"/>
          </a:xfrm>
          <a:prstGeom prst="actionButtonForwardNex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76643E-65A3-4A86-960A-96A744B9B9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381" y="3667340"/>
            <a:ext cx="3279250" cy="32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1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722541-0057-42C2-9494-A2C88AF9A4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D406C-CF51-45ED-8BA7-92747DA4C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Light" panose="020B0502040204020203" pitchFamily="34" charset="0"/>
              </a:rPr>
              <a:t>«Хвостик дракона» </a:t>
            </a:r>
            <a:r>
              <a:rPr lang="ru-RU" dirty="0"/>
              <a:t>🐉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DD9270-A71B-4264-8952-688CDAE29EF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>
          <a:xfrm>
            <a:off x="4771195" y="1436915"/>
            <a:ext cx="5620359" cy="4437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7F999968-D81A-4B46-A68B-0BDCDBA4A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007220" cy="1371600"/>
          </a:xfrm>
        </p:spPr>
        <p:txBody>
          <a:bodyPr/>
          <a:lstStyle/>
          <a:p>
            <a:r>
              <a:rPr lang="ru-RU" dirty="0"/>
              <a:t>👅 </a:t>
            </a:r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Узкий вытянутый язык тянем вперёд (как хвостик).</a:t>
            </a:r>
            <a:endParaRPr lang="ru-RU" dirty="0">
              <a:solidFill>
                <a:schemeClr val="accent4">
                  <a:lumMod val="20000"/>
                  <a:lumOff val="8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511144-B6A7-48A3-8FAE-A5FABF73F7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51688" y="-330035"/>
            <a:ext cx="2023946" cy="20239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4DBCA6A-6879-4CCB-9901-C355378D13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3" y="3125700"/>
            <a:ext cx="3932237" cy="29064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audiocleaner_20250823_121606_translator">
            <a:hlinkClick r:id="" action="ppaction://media"/>
            <a:extLst>
              <a:ext uri="{FF2B5EF4-FFF2-40B4-BE49-F238E27FC236}">
                <a16:creationId xmlns:a16="http://schemas.microsoft.com/office/drawing/2014/main" id="{84F0E8BD-4606-4D9E-B78A-0D4ED315D9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80319" y="5217885"/>
            <a:ext cx="406400" cy="406400"/>
          </a:xfrm>
          <a:prstGeom prst="rect">
            <a:avLst/>
          </a:prstGeom>
        </p:spPr>
      </p:pic>
      <p:sp>
        <p:nvSpPr>
          <p:cNvPr id="9" name="Управляющая кнопка: &quot;Вперед&quot; или &quot;Следующий&quot;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5E4A7C6-1E10-48CE-9D0D-5FE2B8BC385F}"/>
              </a:ext>
            </a:extLst>
          </p:cNvPr>
          <p:cNvSpPr/>
          <p:nvPr/>
        </p:nvSpPr>
        <p:spPr>
          <a:xfrm>
            <a:off x="11344061" y="6187668"/>
            <a:ext cx="847940" cy="670331"/>
          </a:xfrm>
          <a:prstGeom prst="actionButtonForwardNex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1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722541-0057-42C2-9494-A2C88AF9A4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681CC-86F3-4DCB-952A-832C53F45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Light" panose="020B0502040204020203" pitchFamily="34" charset="0"/>
              </a:rPr>
              <a:t>«Мостик дракончика»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A98A6A-AB09-450A-9A2F-23352B28D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862841" cy="1902708"/>
          </a:xfrm>
        </p:spPr>
        <p:txBody>
          <a:bodyPr/>
          <a:lstStyle/>
          <a:p>
            <a:r>
              <a:rPr lang="ru-RU" dirty="0"/>
              <a:t>👅 </a:t>
            </a:r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ndara" panose="020E0502030303020204" pitchFamily="34" charset="0"/>
              </a:rPr>
              <a:t>Улыбнуться, поднять язык за верхние зубы, удерживать.</a:t>
            </a:r>
            <a:endParaRPr lang="ru-RU" dirty="0">
              <a:solidFill>
                <a:schemeClr val="accent4">
                  <a:lumMod val="20000"/>
                  <a:lumOff val="80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7CDDAE35-8565-4C43-A64F-3D0EF4453B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305" y="1381913"/>
            <a:ext cx="4486012" cy="4486012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BA5A52-15BF-454A-85C1-405598277A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51688" y="-330035"/>
            <a:ext cx="2023946" cy="20239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9DB124-3C2A-400A-84E1-AEAD905CC2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8" y="3491476"/>
            <a:ext cx="4159489" cy="31103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audiocleaner_20250823_121706_translator">
            <a:hlinkClick r:id="" action="ppaction://media"/>
            <a:extLst>
              <a:ext uri="{FF2B5EF4-FFF2-40B4-BE49-F238E27FC236}">
                <a16:creationId xmlns:a16="http://schemas.microsoft.com/office/drawing/2014/main" id="{CB6A6F1E-746D-454A-9766-A3940418A6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96000" y="5461525"/>
            <a:ext cx="406400" cy="406400"/>
          </a:xfrm>
          <a:prstGeom prst="rect">
            <a:avLst/>
          </a:prstGeom>
        </p:spPr>
      </p:pic>
      <p:sp>
        <p:nvSpPr>
          <p:cNvPr id="13" name="Управляющая кнопка: &quot;Вперед&quot; или &quot;Следующий&quot; 1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5A62A96-E10E-465E-8F0F-448CDF4BE7D0}"/>
              </a:ext>
            </a:extLst>
          </p:cNvPr>
          <p:cNvSpPr/>
          <p:nvPr/>
        </p:nvSpPr>
        <p:spPr>
          <a:xfrm>
            <a:off x="11344061" y="6187668"/>
            <a:ext cx="847940" cy="670331"/>
          </a:xfrm>
          <a:prstGeom prst="actionButtonForwardNex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18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722541-0057-42C2-9494-A2C88AF9A4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A9F88-A7B4-45CE-A96D-0214E3DA9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SemiLight" panose="020B0502040204020203" pitchFamily="34" charset="0"/>
              </a:rPr>
              <a:t>«Дракончик полетал» ✈️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B08761-6C2A-4127-9960-98DE591F729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>
          <a:xfrm>
            <a:off x="4704909" y="1491916"/>
            <a:ext cx="5237247" cy="4135378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2FDE9A96-857B-4154-88D1-0AE84A8C0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24098" cy="2012711"/>
          </a:xfrm>
        </p:spPr>
        <p:txBody>
          <a:bodyPr/>
          <a:lstStyle/>
          <a:p>
            <a:r>
              <a:rPr lang="ru-RU" dirty="0"/>
              <a:t>👅 </a:t>
            </a:r>
            <a:r>
              <a:rPr lang="ru-RU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Язык поочерёдно дотрагивается до уголков губ (влево-вправо).</a:t>
            </a:r>
            <a:endParaRPr lang="ru-RU" dirty="0">
              <a:solidFill>
                <a:schemeClr val="accent4">
                  <a:lumMod val="20000"/>
                  <a:lumOff val="8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E294F7-A25B-4A14-854B-41B81508F0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51688" y="-330035"/>
            <a:ext cx="2023946" cy="20239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649ABDA-9C94-4762-9093-7F43599D3A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93" y="3434134"/>
            <a:ext cx="4397186" cy="2299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audiocleaner_20250823_121758_translator">
            <a:hlinkClick r:id="" action="ppaction://media"/>
            <a:extLst>
              <a:ext uri="{FF2B5EF4-FFF2-40B4-BE49-F238E27FC236}">
                <a16:creationId xmlns:a16="http://schemas.microsoft.com/office/drawing/2014/main" id="{63260C0A-CDF3-4508-8801-A463A31A8A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642196" y="5327463"/>
            <a:ext cx="406400" cy="406400"/>
          </a:xfrm>
          <a:prstGeom prst="rect">
            <a:avLst/>
          </a:prstGeom>
        </p:spPr>
      </p:pic>
      <p:sp>
        <p:nvSpPr>
          <p:cNvPr id="9" name="Управляющая кнопка: &quot;Вперед&quot; или &quot;Следующий&quot; 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12D3C03-4A21-4572-9010-C5C038505529}"/>
              </a:ext>
            </a:extLst>
          </p:cNvPr>
          <p:cNvSpPr/>
          <p:nvPr/>
        </p:nvSpPr>
        <p:spPr>
          <a:xfrm>
            <a:off x="11344061" y="6187668"/>
            <a:ext cx="847940" cy="670331"/>
          </a:xfrm>
          <a:prstGeom prst="actionButtonForwardNex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0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722541-0057-42C2-9494-A2C88AF9A48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BC3CF-7B93-4DCD-9952-546AD4CF2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SemiLight" panose="020B0502040204020203" pitchFamily="34" charset="0"/>
              </a:rPr>
              <a:t>«Рычание дракона» 🦖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765648-9374-4A2C-BC09-793CDB3E8C5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>
          <a:xfrm>
            <a:off x="4568529" y="1780674"/>
            <a:ext cx="5363560" cy="4235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25BE4B5D-9BE7-4FBA-8366-BF12A69A0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014095" cy="1847707"/>
          </a:xfrm>
        </p:spPr>
        <p:txBody>
          <a:bodyPr/>
          <a:lstStyle/>
          <a:p>
            <a:r>
              <a:rPr lang="ru-RU" dirty="0"/>
              <a:t>👅 </a:t>
            </a:r>
            <a:r>
              <a:rPr lang="ru-RU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Кончик языка за верхние зубы, вибрируем «Р-Р-Р».</a:t>
            </a:r>
            <a:endParaRPr lang="ru-RU" dirty="0">
              <a:solidFill>
                <a:schemeClr val="accent2">
                  <a:lumMod val="20000"/>
                  <a:lumOff val="8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8" name="ryichanie-multyashnogo-zverya-v-igre">
            <a:hlinkClick r:id="" action="ppaction://media"/>
            <a:extLst>
              <a:ext uri="{FF2B5EF4-FFF2-40B4-BE49-F238E27FC236}">
                <a16:creationId xmlns:a16="http://schemas.microsoft.com/office/drawing/2014/main" id="{06599AD2-9E3C-4287-87F7-EE895B65E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04691" y="5609389"/>
            <a:ext cx="406400" cy="406400"/>
          </a:xfrm>
          <a:prstGeom prst="rect">
            <a:avLst/>
          </a:prstGeom>
        </p:spPr>
      </p:pic>
      <p:pic>
        <p:nvPicPr>
          <p:cNvPr id="9" name="audiocleaner_20250823_121854_translator">
            <a:hlinkClick r:id="" action="ppaction://media"/>
            <a:extLst>
              <a:ext uri="{FF2B5EF4-FFF2-40B4-BE49-F238E27FC236}">
                <a16:creationId xmlns:a16="http://schemas.microsoft.com/office/drawing/2014/main" id="{BDBA8DE9-86BD-4367-B705-63412D5646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37209" y="5609389"/>
            <a:ext cx="406400" cy="406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9FB99F4-C50D-43B9-9EB1-9E8A34ED9A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51688" y="-330035"/>
            <a:ext cx="2023946" cy="20239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A6BF7E4-DC11-4458-A39E-CCB3524246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467" y="3364259"/>
            <a:ext cx="919556" cy="91955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5456456-0233-4B4F-B9D5-957754FD8A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764" y="3160295"/>
            <a:ext cx="825300" cy="91955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A1CD95-D7E9-4A3E-8EBD-790A3D7714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080" y="2802499"/>
            <a:ext cx="919556" cy="9195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A82B537-D894-48BD-A3C9-4765AC0F81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158" y="2985551"/>
            <a:ext cx="919556" cy="919556"/>
          </a:xfrm>
          <a:prstGeom prst="rect">
            <a:avLst/>
          </a:prstGeom>
        </p:spPr>
      </p:pic>
      <p:sp>
        <p:nvSpPr>
          <p:cNvPr id="16" name="Управляющая кнопка: &quot;Вперед&quot; или &quot;Следующий&quot; 1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C42CC68-820E-4AD1-98C9-21FB42527F8F}"/>
              </a:ext>
            </a:extLst>
          </p:cNvPr>
          <p:cNvSpPr/>
          <p:nvPr/>
        </p:nvSpPr>
        <p:spPr>
          <a:xfrm>
            <a:off x="11344061" y="6187668"/>
            <a:ext cx="847940" cy="670331"/>
          </a:xfrm>
          <a:prstGeom prst="actionButtonForwardNex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79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4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722541-0057-42C2-9494-A2C88AF9A4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EA7599-B687-42B6-86DF-03E27B1E89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390" y="2350525"/>
            <a:ext cx="5428749" cy="54287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05184F-5226-4F3A-8E09-B98BE38709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51688" y="-330035"/>
            <a:ext cx="2023946" cy="2023946"/>
          </a:xfrm>
          <a:prstGeom prst="rect">
            <a:avLst/>
          </a:prstGeom>
        </p:spPr>
      </p:pic>
      <p:pic>
        <p:nvPicPr>
          <p:cNvPr id="6" name="audiocleaner_20250823_122717_translator">
            <a:hlinkClick r:id="" action="ppaction://media"/>
            <a:extLst>
              <a:ext uri="{FF2B5EF4-FFF2-40B4-BE49-F238E27FC236}">
                <a16:creationId xmlns:a16="http://schemas.microsoft.com/office/drawing/2014/main" id="{3928E89B-166D-4B01-A5F2-49BAD17B420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87874" y="6134005"/>
            <a:ext cx="406400" cy="406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A3248D-5B27-405E-8D28-D191BDB099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5284">
            <a:off x="161488" y="2164881"/>
            <a:ext cx="2691634" cy="26916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FA31A8-160D-4448-84C6-D53C2F046D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0151" y="1355639"/>
            <a:ext cx="3115326" cy="31153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A4B0E9-12B0-45A3-A6E8-BF13E0BFF4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356161">
            <a:off x="3427762" y="1202901"/>
            <a:ext cx="3115326" cy="31153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26ACF9-813D-4791-A5D8-9E01A59465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923165">
            <a:off x="5236449" y="1311302"/>
            <a:ext cx="3115326" cy="31153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9919BA5-4F8B-4C88-9129-4F8C275954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6717">
            <a:off x="7159467" y="1938927"/>
            <a:ext cx="2691634" cy="26916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869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0.9|1.1|0.9|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142</Words>
  <Application>Microsoft Office PowerPoint</Application>
  <PresentationFormat>Широкоэкранный</PresentationFormat>
  <Paragraphs>18</Paragraphs>
  <Slides>10</Slides>
  <Notes>0</Notes>
  <HiddenSlides>0</HiddenSlides>
  <MMClips>12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Bahnschrift SemiLight</vt:lpstr>
      <vt:lpstr>Calibri</vt:lpstr>
      <vt:lpstr>Calibri Light</vt:lpstr>
      <vt:lpstr>Candara</vt:lpstr>
      <vt:lpstr>Constantia</vt:lpstr>
      <vt:lpstr>Тема Office</vt:lpstr>
      <vt:lpstr>🐉 Артикуляционная гимнастика с дракончиком Ррр-Рикки</vt:lpstr>
      <vt:lpstr>«Проснулся дракончик» 🌞</vt:lpstr>
      <vt:lpstr>«Крылья дракончика» </vt:lpstr>
      <vt:lpstr>«Дракон пьёт воду» 💧</vt:lpstr>
      <vt:lpstr>«Печка у дракончика» 🔥</vt:lpstr>
      <vt:lpstr>«Хвостик дракона» 🐉</vt:lpstr>
      <vt:lpstr>«Мостик дракончика»</vt:lpstr>
      <vt:lpstr>«Дракончик полетал» ✈️</vt:lpstr>
      <vt:lpstr>«Рычание дракона» 🦖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16</cp:revision>
  <dcterms:created xsi:type="dcterms:W3CDTF">2025-08-22T09:48:07Z</dcterms:created>
  <dcterms:modified xsi:type="dcterms:W3CDTF">2025-08-23T10:09:31Z</dcterms:modified>
</cp:coreProperties>
</file>