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9216"/>
    <a:srgbClr val="EC08BB"/>
    <a:srgbClr val="BD3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glow rad="1651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c:spPr>
          <c:dPt>
            <c:idx val="0"/>
            <c:bubble3D val="0"/>
            <c:spPr>
              <a:solidFill>
                <a:schemeClr val="accent2">
                  <a:tint val="48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651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1"/>
            <c:bubble3D val="0"/>
            <c:spPr>
              <a:solidFill>
                <a:schemeClr val="accent2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651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2"/>
            <c:bubble3D val="0"/>
            <c:spPr>
              <a:solidFill>
                <a:schemeClr val="accent2">
                  <a:tint val="83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651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3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glow rad="1651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4"/>
            <c:bubble3D val="0"/>
            <c:spPr>
              <a:solidFill>
                <a:schemeClr val="accent2">
                  <a:shade val="82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651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5"/>
            <c:bubble3D val="0"/>
            <c:spPr>
              <a:solidFill>
                <a:schemeClr val="accent2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651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6"/>
            <c:bubble3D val="0"/>
            <c:spPr>
              <a:solidFill>
                <a:schemeClr val="accent2">
                  <a:shade val="47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651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2-46E4-A3FA-6CC0FAC16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139700">
        <a:schemeClr val="accent2">
          <a:satMod val="175000"/>
          <a:alpha val="40000"/>
        </a:schemeClr>
      </a:glow>
      <a:softEdge rad="0"/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8AABA-97C4-41A5-A4A2-8E4A0DC29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3A5270-54B7-466C-A6EF-014481889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4450CB-8A6F-4D21-84E1-79954A0D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DDD269-0220-4C6E-BF8D-C08C8AA39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3833BC-8E45-4512-A7AE-605444672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77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4A70E3-9DFA-4073-897C-241AE7D95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EF8245-C105-4E6E-819F-8323893FF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1C2B49-6DAC-43C9-ABEC-98B0348CD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A912D9-BF3A-425F-A06C-E06EC21A5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33D3B2-5126-44A3-A28E-139E135C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099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9AB259-A047-488A-A30A-A5639C90D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A9A59-15D9-4468-8182-C1B5ED91B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09E4AB-8112-4540-A13D-F584048E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85C4B0-1603-4F13-AC69-966C546E5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F51A8-07C2-4F52-90CA-31426BB0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14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ED1CD4-65E8-4260-B498-D3856CF52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26967E-42AA-4D25-8A5B-E2F1D683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48152D-9BA7-47A1-BEAB-23FEEBB62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98D38B-A47B-4781-BA6C-5A8C0C1C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E68F01-E9F7-4783-90A4-40DD105E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E0331-337C-4C83-BC50-943E03492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758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8980C-9F1B-4D4A-82F9-29F479FE8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4CC47F-6485-443F-9098-82B809AC0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C255CD-9C07-44BE-A538-9C4037DDD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80D1E2-E873-41DF-8FBC-30468A0DF8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0DF4351-3F1E-4F53-AE27-661CE544EC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D294C1-6710-437E-B086-7A95E1426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C8BB234-C9B8-4FB9-82EE-D3FA865FB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B6409DB-E598-4CB2-BBC5-6FFE587D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42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8CA78-668D-4451-9111-DD37C460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D0D8A0-D164-4319-A46F-8D42DC147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5AA60D-3918-4CF9-9295-94ABDCE99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A3EF74-349A-4660-8650-87A4DE4D8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4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16DB56-A890-4B71-B589-B683038E3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03E6DB-2105-47E2-8B3E-2C290C493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BF283D-DC0E-455B-B822-60268A6F0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6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E449A-E0A3-4BF9-96C6-843644144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A0F80D-DA14-45A5-A277-D48AEC4D3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DC1FC1-2D39-4A5F-A705-5A8EE60B9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CCCCB3-63A8-453E-A027-4253C2F0F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99C2DD-014E-424E-A9ED-C13961781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0F599D-56F9-46F1-A941-142F6C74F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761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73876-606D-4F1A-90B6-A50CFAAD5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677362E-1ED0-44D8-970E-142FD10F0C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5690DF-0642-4182-AAB1-92114C24C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B08807-8CFC-43FC-BE30-5E9D7A0DE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349583-F124-4BAA-8469-04D560DC2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C778CB-58AB-4E4F-8187-6F1411334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0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EBE25-0863-43C3-9B0A-1C5B0CF3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FA2BC2-B4FF-4486-A905-A85E577FA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C29A45-42A2-4CE8-8281-1AD59C95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105CCB-6BEE-4029-9C14-17DB34B76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7330E8-A03F-4F4B-B5F4-C3E5D1FF5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76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2038F13-9B05-410C-85FD-8123BEF8E6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E666C3-2A6A-4E40-AB49-E36C2F46B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6757B8-4D88-48B0-A042-8B42510FF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C258BF-173A-4531-A2C4-8DF5C1A28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5C3E0-DCBC-4564-81A8-5020F7E2F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00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86CC7-261C-4399-8F5D-24E2B4EE4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E2FACB-0691-4D48-BDEF-BF599FD0F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5AA7DB-CF9D-4A02-870A-FD0391DCA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1CDDC-44A4-4779-A3FE-B3E402BD8543}" type="datetimeFigureOut">
              <a:rPr lang="ru-RU" smtClean="0"/>
              <a:t>16.11.2025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2432A0-BC42-4F73-B0CE-17BD09B77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F9C5BE-FE0A-43EB-BF21-1872A5869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612F8-2E5D-4C18-8FA5-A63C6BAF86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40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.pn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12" Type="http://schemas.microsoft.com/office/2007/relationships/hdphoto" Target="../media/hdphoto5.wdp"/><Relationship Id="rId17" Type="http://schemas.openxmlformats.org/officeDocument/2006/relationships/image" Target="../media/image3.png"/><Relationship Id="rId2" Type="http://schemas.openxmlformats.org/officeDocument/2006/relationships/image" Target="../media/image4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microsoft.com/office/2007/relationships/hdphoto" Target="../media/hdphoto6.wdp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17.png"/><Relationship Id="rId5" Type="http://schemas.openxmlformats.org/officeDocument/2006/relationships/chart" Target="../charts/chart1.xml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5156ED-52EB-48C2-BABA-C847E1D97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387" y="-69121"/>
            <a:ext cx="1272278" cy="127227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CE549A-E4C7-4EAC-8EB5-F83F98EC2C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 r="790" b="10371"/>
          <a:stretch/>
        </p:blipFill>
        <p:spPr>
          <a:xfrm>
            <a:off x="834208" y="1203157"/>
            <a:ext cx="4534116" cy="5450889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D6E42CD5-7F30-4ADC-B88C-D51DD56E6C81}"/>
              </a:ext>
            </a:extLst>
          </p:cNvPr>
          <p:cNvSpPr/>
          <p:nvPr/>
        </p:nvSpPr>
        <p:spPr>
          <a:xfrm>
            <a:off x="4900474" y="1305018"/>
            <a:ext cx="4534116" cy="3480045"/>
          </a:xfrm>
          <a:prstGeom prst="ellipse">
            <a:avLst/>
          </a:prstGeom>
          <a:solidFill>
            <a:srgbClr val="DE9216">
              <a:alpha val="4980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Comic Sans MS" panose="030F0702030302020204" pitchFamily="66" charset="0"/>
              </a:rPr>
              <a:t>Автоматизация звука Ш.</a:t>
            </a:r>
          </a:p>
          <a:p>
            <a:pPr algn="ctr"/>
            <a:r>
              <a:rPr lang="ru-RU" sz="3200" dirty="0">
                <a:latin typeface="Comic Sans MS" panose="030F0702030302020204" pitchFamily="66" charset="0"/>
              </a:rPr>
              <a:t>У </a:t>
            </a:r>
            <a:r>
              <a:rPr lang="ru-RU" sz="3200" dirty="0" err="1">
                <a:latin typeface="Comic Sans MS" panose="030F0702030302020204" pitchFamily="66" charset="0"/>
              </a:rPr>
              <a:t>Шуни</a:t>
            </a:r>
            <a:r>
              <a:rPr lang="ru-RU" sz="3200" dirty="0">
                <a:latin typeface="Comic Sans MS" panose="030F0702030302020204" pitchFamily="66" charset="0"/>
              </a:rPr>
              <a:t> в гостях.</a:t>
            </a:r>
          </a:p>
        </p:txBody>
      </p:sp>
    </p:spTree>
    <p:extLst>
      <p:ext uri="{BB962C8B-B14F-4D97-AF65-F5344CB8AC3E}">
        <p14:creationId xmlns:p14="http://schemas.microsoft.com/office/powerpoint/2010/main" val="1264510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2730">
        <p14:reveal/>
      </p:transition>
    </mc:Choice>
    <mc:Fallback>
      <p:transition spd="slow" advTm="5273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41E6F9-40C6-4607-81BC-82246F6D58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740" flipH="1">
            <a:off x="11096634" y="6198892"/>
            <a:ext cx="1062376" cy="5951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899725-831B-493A-B337-2F5D943C51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 r="790" b="10371"/>
          <a:stretch/>
        </p:blipFill>
        <p:spPr>
          <a:xfrm>
            <a:off x="5637028" y="1407111"/>
            <a:ext cx="4534116" cy="5450889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26DCC05-4C76-40E0-A769-64D15E7F5F90}"/>
              </a:ext>
            </a:extLst>
          </p:cNvPr>
          <p:cNvGrpSpPr/>
          <p:nvPr/>
        </p:nvGrpSpPr>
        <p:grpSpPr>
          <a:xfrm>
            <a:off x="2219418" y="477834"/>
            <a:ext cx="4208016" cy="3654721"/>
            <a:chOff x="2219418" y="477834"/>
            <a:chExt cx="4208016" cy="365472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05476321-ADF8-428E-B62B-357BF54DD0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31" t="4660" r="14387"/>
            <a:stretch/>
          </p:blipFill>
          <p:spPr>
            <a:xfrm flipH="1">
              <a:off x="2219418" y="477834"/>
              <a:ext cx="4208016" cy="365472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9C47FCA-6054-49E3-8FD2-1CB11F48750C}"/>
                </a:ext>
              </a:extLst>
            </p:cNvPr>
            <p:cNvSpPr txBox="1"/>
            <p:nvPr/>
          </p:nvSpPr>
          <p:spPr>
            <a:xfrm>
              <a:off x="2618913" y="1407111"/>
              <a:ext cx="320483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omic Sans MS" panose="030F0702030302020204" pitchFamily="66" charset="0"/>
                </a:rPr>
                <a:t>Привет! Я — шиншилла </a:t>
              </a:r>
              <a:r>
                <a:rPr lang="ru-RU" dirty="0" err="1">
                  <a:latin typeface="Comic Sans MS" panose="030F0702030302020204" pitchFamily="66" charset="0"/>
                </a:rPr>
                <a:t>Шуня</a:t>
              </a:r>
              <a:r>
                <a:rPr lang="ru-RU" dirty="0">
                  <a:latin typeface="Comic Sans MS" panose="030F0702030302020204" pitchFamily="66" charset="0"/>
                </a:rPr>
                <a:t>! Сегодня вы у меня в гостях!</a:t>
              </a:r>
              <a:br>
                <a:rPr lang="ru-RU" dirty="0">
                  <a:latin typeface="Comic Sans MS" panose="030F0702030302020204" pitchFamily="66" charset="0"/>
                </a:rPr>
              </a:br>
              <a:r>
                <a:rPr lang="ru-RU" dirty="0">
                  <a:latin typeface="Comic Sans MS" panose="030F0702030302020204" pitchFamily="66" charset="0"/>
                </a:rPr>
                <a:t>Давайте играть и тренировать звук Ш!</a:t>
              </a: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971D66-BD13-48ED-AF67-7379C6BD16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387" y="-69121"/>
            <a:ext cx="1272278" cy="127227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38079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41E6F9-40C6-4607-81BC-82246F6D58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740" flipH="1">
            <a:off x="11096634" y="6198892"/>
            <a:ext cx="1062376" cy="595127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E1D9496-AC21-43B9-B4A2-27EDA0C328FD}"/>
              </a:ext>
            </a:extLst>
          </p:cNvPr>
          <p:cNvGrpSpPr/>
          <p:nvPr/>
        </p:nvGrpSpPr>
        <p:grpSpPr>
          <a:xfrm>
            <a:off x="669525" y="760447"/>
            <a:ext cx="2473170" cy="2473170"/>
            <a:chOff x="882589" y="955830"/>
            <a:chExt cx="2473170" cy="247317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62C6098-965C-41AA-8816-5CE9E7B8A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Brush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589" y="955830"/>
              <a:ext cx="2473170" cy="247317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C6CC372-1A0C-41A6-BA3E-54CF65335A93}"/>
                </a:ext>
              </a:extLst>
            </p:cNvPr>
            <p:cNvSpPr txBox="1"/>
            <p:nvPr/>
          </p:nvSpPr>
          <p:spPr>
            <a:xfrm>
              <a:off x="942883" y="1509204"/>
              <a:ext cx="24128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BD37B0"/>
                  </a:solidFill>
                  <a:latin typeface="Comic Sans MS" panose="030F0702030302020204" pitchFamily="66" charset="0"/>
                </a:rPr>
                <a:t>ША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B0071C6-9C51-4074-BE16-E69A418BA244}"/>
              </a:ext>
            </a:extLst>
          </p:cNvPr>
          <p:cNvGrpSpPr/>
          <p:nvPr/>
        </p:nvGrpSpPr>
        <p:grpSpPr>
          <a:xfrm>
            <a:off x="4211638" y="3545889"/>
            <a:ext cx="2473170" cy="2473170"/>
            <a:chOff x="882589" y="955830"/>
            <a:chExt cx="2473170" cy="247317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B281AB5-BA00-4F0C-990A-62085AA7F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Brush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589" y="955830"/>
              <a:ext cx="2473170" cy="247317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91F66E-5E9C-4FB7-AEB6-CD5340801E80}"/>
                </a:ext>
              </a:extLst>
            </p:cNvPr>
            <p:cNvSpPr txBox="1"/>
            <p:nvPr/>
          </p:nvSpPr>
          <p:spPr>
            <a:xfrm>
              <a:off x="942883" y="1509204"/>
              <a:ext cx="24128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BD37B0"/>
                  </a:solidFill>
                  <a:latin typeface="Comic Sans MS" panose="030F0702030302020204" pitchFamily="66" charset="0"/>
                </a:rPr>
                <a:t>УШ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51BEF94-27D0-4D25-8033-9FD169B2AA3A}"/>
              </a:ext>
            </a:extLst>
          </p:cNvPr>
          <p:cNvGrpSpPr/>
          <p:nvPr/>
        </p:nvGrpSpPr>
        <p:grpSpPr>
          <a:xfrm>
            <a:off x="885394" y="3661740"/>
            <a:ext cx="2473170" cy="2473170"/>
            <a:chOff x="882589" y="955830"/>
            <a:chExt cx="2473170" cy="247317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9ED01652-E770-4CE4-BC0B-FD8839496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Brush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589" y="955830"/>
              <a:ext cx="2473170" cy="247317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3A87E2-717C-467D-AD5D-79B8B1C504F1}"/>
                </a:ext>
              </a:extLst>
            </p:cNvPr>
            <p:cNvSpPr txBox="1"/>
            <p:nvPr/>
          </p:nvSpPr>
          <p:spPr>
            <a:xfrm>
              <a:off x="942883" y="1509204"/>
              <a:ext cx="24128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BD37B0"/>
                  </a:solidFill>
                  <a:latin typeface="Comic Sans MS" panose="030F0702030302020204" pitchFamily="66" charset="0"/>
                </a:rPr>
                <a:t>АШ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0AF5E61-20EA-4CB6-AAB7-3167375FBBDE}"/>
              </a:ext>
            </a:extLst>
          </p:cNvPr>
          <p:cNvGrpSpPr/>
          <p:nvPr/>
        </p:nvGrpSpPr>
        <p:grpSpPr>
          <a:xfrm>
            <a:off x="3900627" y="198714"/>
            <a:ext cx="2473170" cy="2473170"/>
            <a:chOff x="882589" y="955830"/>
            <a:chExt cx="2473170" cy="2473170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50855C2-D5CA-4911-AB4A-C470E5462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Brush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589" y="955830"/>
              <a:ext cx="2473170" cy="247317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FDB124-FC49-4986-933D-B279681361F6}"/>
                </a:ext>
              </a:extLst>
            </p:cNvPr>
            <p:cNvSpPr txBox="1"/>
            <p:nvPr/>
          </p:nvSpPr>
          <p:spPr>
            <a:xfrm>
              <a:off x="942883" y="1509204"/>
              <a:ext cx="24128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BD37B0"/>
                  </a:solidFill>
                  <a:latin typeface="Comic Sans MS" panose="030F0702030302020204" pitchFamily="66" charset="0"/>
                </a:rPr>
                <a:t>ШО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460C689-A44C-4B80-BDC3-0E2B805A3BC0}"/>
              </a:ext>
            </a:extLst>
          </p:cNvPr>
          <p:cNvGrpSpPr/>
          <p:nvPr/>
        </p:nvGrpSpPr>
        <p:grpSpPr>
          <a:xfrm>
            <a:off x="7342573" y="480062"/>
            <a:ext cx="2473170" cy="2473170"/>
            <a:chOff x="882589" y="955830"/>
            <a:chExt cx="2473170" cy="247317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F9B8466-9707-41DD-93E1-57DC698E3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Brush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589" y="955830"/>
              <a:ext cx="2473170" cy="247317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F3A8C8D-1D4D-4ADA-B6CA-DD447A56943D}"/>
                </a:ext>
              </a:extLst>
            </p:cNvPr>
            <p:cNvSpPr txBox="1"/>
            <p:nvPr/>
          </p:nvSpPr>
          <p:spPr>
            <a:xfrm>
              <a:off x="942883" y="1509204"/>
              <a:ext cx="24128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BD37B0"/>
                  </a:solidFill>
                  <a:latin typeface="Comic Sans MS" panose="030F0702030302020204" pitchFamily="66" charset="0"/>
                </a:rPr>
                <a:t>ШУ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6164235-897C-4489-889A-ACD6CAE3DF91}"/>
              </a:ext>
            </a:extLst>
          </p:cNvPr>
          <p:cNvGrpSpPr/>
          <p:nvPr/>
        </p:nvGrpSpPr>
        <p:grpSpPr>
          <a:xfrm>
            <a:off x="7537882" y="3429000"/>
            <a:ext cx="2473170" cy="2473170"/>
            <a:chOff x="882589" y="955830"/>
            <a:chExt cx="2473170" cy="2473170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8074F7F-E6F7-4D05-9406-889EFC6AD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aintBrush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589" y="955830"/>
              <a:ext cx="2473170" cy="247317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57980CD-4D03-4D96-B5A7-3935E6156C40}"/>
                </a:ext>
              </a:extLst>
            </p:cNvPr>
            <p:cNvSpPr txBox="1"/>
            <p:nvPr/>
          </p:nvSpPr>
          <p:spPr>
            <a:xfrm>
              <a:off x="942883" y="1509204"/>
              <a:ext cx="24128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BD37B0"/>
                  </a:solidFill>
                  <a:latin typeface="Comic Sans MS" panose="030F0702030302020204" pitchFamily="66" charset="0"/>
                </a:rPr>
                <a:t>ОШ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4CB3427-B358-409A-86D2-01A6F5A5E3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 r="790" b="10371"/>
          <a:stretch/>
        </p:blipFill>
        <p:spPr>
          <a:xfrm>
            <a:off x="5331118" y="1552187"/>
            <a:ext cx="4534116" cy="5450889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6347BE4-FD7B-483E-8E2E-E6C8DA13B668}"/>
              </a:ext>
            </a:extLst>
          </p:cNvPr>
          <p:cNvGrpSpPr/>
          <p:nvPr/>
        </p:nvGrpSpPr>
        <p:grpSpPr>
          <a:xfrm>
            <a:off x="2219418" y="477834"/>
            <a:ext cx="4208016" cy="3654721"/>
            <a:chOff x="2219418" y="477834"/>
            <a:chExt cx="4208016" cy="3654721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CA2C1E4-37CF-4DC7-B3AF-92E34CD0E3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31" t="4660" r="14387"/>
            <a:stretch/>
          </p:blipFill>
          <p:spPr>
            <a:xfrm flipH="1">
              <a:off x="2219418" y="477834"/>
              <a:ext cx="4208016" cy="3654721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6E6595-5ED0-4473-9310-B365D9210CCC}"/>
                </a:ext>
              </a:extLst>
            </p:cNvPr>
            <p:cNvSpPr txBox="1"/>
            <p:nvPr/>
          </p:nvSpPr>
          <p:spPr>
            <a:xfrm>
              <a:off x="2618913" y="1407111"/>
              <a:ext cx="320483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Прочитай слог вслух и лопни пузырь</a:t>
              </a:r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75DBFC8-0683-41CA-8CC2-839B5609C0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387" y="-69121"/>
            <a:ext cx="1272278" cy="127227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2444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41E6F9-40C6-4607-81BC-82246F6D58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740" flipH="1">
            <a:off x="11096634" y="6198892"/>
            <a:ext cx="1062376" cy="595127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95813BF-DCE3-42C2-8B56-7A57DAB7A6BA}"/>
              </a:ext>
            </a:extLst>
          </p:cNvPr>
          <p:cNvSpPr/>
          <p:nvPr/>
        </p:nvSpPr>
        <p:spPr>
          <a:xfrm>
            <a:off x="319596" y="1065320"/>
            <a:ext cx="7039992" cy="5415379"/>
          </a:xfrm>
          <a:prstGeom prst="round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C5C715-1B3E-4576-BBB9-53D1ED84C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70" y="1696691"/>
            <a:ext cx="1852476" cy="17112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67D6E9-DDC3-4540-9108-915661322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863" y="3973197"/>
            <a:ext cx="2223856" cy="22238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2B785B-0ADB-4DEF-A027-71F3326DE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162" y="2155856"/>
            <a:ext cx="3289177" cy="32891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953386C-68B9-4F10-9270-DB821369BB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1" t="2328" r="23995"/>
          <a:stretch/>
        </p:blipFill>
        <p:spPr>
          <a:xfrm>
            <a:off x="4941902" y="1371577"/>
            <a:ext cx="1757779" cy="16859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1134474-9064-4CA2-BF30-4EB92F7AB7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08" y="4097484"/>
            <a:ext cx="2099569" cy="20995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6F31BB-4AD1-4C85-8E4D-8E196E81B3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387" y="-69121"/>
            <a:ext cx="1272278" cy="127227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32F7760-A2C0-443E-927A-C8918838CF06}"/>
              </a:ext>
            </a:extLst>
          </p:cNvPr>
          <p:cNvGrpSpPr/>
          <p:nvPr/>
        </p:nvGrpSpPr>
        <p:grpSpPr>
          <a:xfrm>
            <a:off x="4266088" y="145723"/>
            <a:ext cx="4208016" cy="3654721"/>
            <a:chOff x="2219418" y="477834"/>
            <a:chExt cx="4208016" cy="3654721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4D1EAC9-F0F8-4FEA-9782-BB107A6509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31" t="4660" r="14387"/>
            <a:stretch/>
          </p:blipFill>
          <p:spPr>
            <a:xfrm flipH="1">
              <a:off x="2219418" y="477834"/>
              <a:ext cx="4208016" cy="365472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4B952C-CE96-4A01-966F-8FF39868A29B}"/>
                </a:ext>
              </a:extLst>
            </p:cNvPr>
            <p:cNvSpPr txBox="1"/>
            <p:nvPr/>
          </p:nvSpPr>
          <p:spPr>
            <a:xfrm>
              <a:off x="2618913" y="1407111"/>
              <a:ext cx="320483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Назови слова и найди лишнее! Какой предмет без звука Ш?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6DDB1FF-C2C2-4F22-91CD-5D982319DD5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 r="2333" b="14425"/>
          <a:stretch/>
        </p:blipFill>
        <p:spPr>
          <a:xfrm>
            <a:off x="7267853" y="980543"/>
            <a:ext cx="4503938" cy="521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6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41E6F9-40C6-4607-81BC-82246F6D58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740" flipH="1">
            <a:off x="11096634" y="6198892"/>
            <a:ext cx="1062376" cy="5951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DFCD2F-B325-4475-9D75-7ADA2DC73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387" y="-69121"/>
            <a:ext cx="1272278" cy="127227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C6158BA-8144-4C44-85DC-CFB862450E21}"/>
              </a:ext>
            </a:extLst>
          </p:cNvPr>
          <p:cNvSpPr/>
          <p:nvPr/>
        </p:nvSpPr>
        <p:spPr>
          <a:xfrm>
            <a:off x="883775" y="1535837"/>
            <a:ext cx="10870260" cy="3178206"/>
          </a:xfrm>
          <a:prstGeom prst="round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2E9A69-A8E8-4445-87B2-D000B5210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866"/>
                    </a14:imgEffect>
                    <a14:imgEffect>
                      <a14:saturation sat="81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50" y="2347910"/>
            <a:ext cx="2820153" cy="181127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C953323-8B6D-4576-93B5-BFC3AB7119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49" y="2347910"/>
            <a:ext cx="2820153" cy="18112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08B37F-6054-4463-A004-291C035102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200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602" y="2347910"/>
            <a:ext cx="3493645" cy="19570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A6AE37-B0FC-452C-B9B0-B6C00D2B79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602" y="2347910"/>
            <a:ext cx="3493645" cy="195708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E5A2FE4-F0FD-487C-8BBC-F340E48948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244" y="1831415"/>
            <a:ext cx="2844265" cy="284426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0FBA40-70BE-4B16-B835-44C66A5ED2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244" y="1831414"/>
            <a:ext cx="2844265" cy="28442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30302E5-E7FF-4FFE-959B-AECE352370D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143" y="1775533"/>
            <a:ext cx="2698813" cy="269881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1D2DD16-0AFE-42A8-8112-6E281B74535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143" y="1775532"/>
            <a:ext cx="2698813" cy="26988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DFAFF3C-5AA4-4319-B9D6-9FAC004CE11B}"/>
              </a:ext>
            </a:extLst>
          </p:cNvPr>
          <p:cNvSpPr txBox="1"/>
          <p:nvPr/>
        </p:nvSpPr>
        <p:spPr>
          <a:xfrm>
            <a:off x="3950563" y="346229"/>
            <a:ext cx="5166804" cy="769441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DE92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Чья тень?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BF8AFE7-A9DF-47F9-AD09-C891F42F7449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 r="790" b="10371"/>
          <a:stretch/>
        </p:blipFill>
        <p:spPr>
          <a:xfrm>
            <a:off x="5331118" y="1552187"/>
            <a:ext cx="4534116" cy="5450889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67B5626-C3CA-4DA0-811C-329813F57DE3}"/>
              </a:ext>
            </a:extLst>
          </p:cNvPr>
          <p:cNvGrpSpPr/>
          <p:nvPr/>
        </p:nvGrpSpPr>
        <p:grpSpPr>
          <a:xfrm>
            <a:off x="2219418" y="477834"/>
            <a:ext cx="4208016" cy="3654721"/>
            <a:chOff x="2219418" y="477834"/>
            <a:chExt cx="4208016" cy="3654721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5C95B0E-3E7A-4E34-97B2-8D65F97C63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31" t="4660" r="14387"/>
            <a:stretch/>
          </p:blipFill>
          <p:spPr>
            <a:xfrm flipH="1">
              <a:off x="2219418" y="477834"/>
              <a:ext cx="4208016" cy="365472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24344A-90AB-4472-85AF-B89B447B2C90}"/>
                </a:ext>
              </a:extLst>
            </p:cNvPr>
            <p:cNvSpPr txBox="1"/>
            <p:nvPr/>
          </p:nvSpPr>
          <p:spPr>
            <a:xfrm>
              <a:off x="2618913" y="1407111"/>
              <a:ext cx="320483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Узнай по тени! Скажи слово со звуком Ш!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02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41E6F9-40C6-4607-81BC-82246F6D58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740" flipH="1">
            <a:off x="11096634" y="6198892"/>
            <a:ext cx="1062376" cy="5951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6BE06A-82D8-43E5-82DE-AD68E7AD3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387" y="-69121"/>
            <a:ext cx="1272278" cy="127227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AC1FC23-8BC6-473A-B3F2-C69F5EFD42C2}"/>
              </a:ext>
            </a:extLst>
          </p:cNvPr>
          <p:cNvGrpSpPr/>
          <p:nvPr/>
        </p:nvGrpSpPr>
        <p:grpSpPr>
          <a:xfrm>
            <a:off x="-1040035" y="290158"/>
            <a:ext cx="8603916" cy="6018018"/>
            <a:chOff x="-855580" y="419991"/>
            <a:chExt cx="8603916" cy="6018018"/>
          </a:xfrm>
        </p:grpSpPr>
        <p:graphicFrame>
          <p:nvGraphicFramePr>
            <p:cNvPr id="6" name="Диаграмма 5">
              <a:extLst>
                <a:ext uri="{FF2B5EF4-FFF2-40B4-BE49-F238E27FC236}">
                  <a16:creationId xmlns:a16="http://schemas.microsoft.com/office/drawing/2014/main" id="{D6A51AEB-6B54-4BEF-AF2B-3DAB4376FDA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81278898"/>
                </p:ext>
              </p:extLst>
            </p:nvPr>
          </p:nvGraphicFramePr>
          <p:xfrm>
            <a:off x="-855580" y="419991"/>
            <a:ext cx="8603916" cy="60180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49872AD-5BD7-434D-BC00-94743007A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7678" y="967665"/>
              <a:ext cx="1726707" cy="1726707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D439D483-A855-450D-8BC9-9257531390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31" t="7639" r="9957" b="10543"/>
            <a:stretch/>
          </p:blipFill>
          <p:spPr>
            <a:xfrm>
              <a:off x="4329343" y="1947323"/>
              <a:ext cx="1858393" cy="190991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33CFEFE-D121-4651-B13B-119984CA7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00281">
              <a:off x="3508634" y="980967"/>
              <a:ext cx="1540275" cy="154027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273685C-55C6-443C-86B6-4FAB16907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37">
              <a:off x="739749" y="2350366"/>
              <a:ext cx="1876207" cy="141410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1C624335-3D2D-44CA-A5A3-EA5ACC150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816" y="3773360"/>
              <a:ext cx="1712927" cy="1712927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86AEF1B8-669C-45B6-A3F9-976662EF5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6416" y="4595249"/>
              <a:ext cx="1712927" cy="1712927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C9C700E9-E628-4222-9B75-491700354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35227">
              <a:off x="3712497" y="3466376"/>
              <a:ext cx="2100309" cy="2100309"/>
            </a:xfrm>
            <a:prstGeom prst="rect">
              <a:avLst/>
            </a:prstGeom>
          </p:spPr>
        </p:pic>
      </p:grpSp>
      <p:sp>
        <p:nvSpPr>
          <p:cNvPr id="25" name="Стрелка: влево 24">
            <a:extLst>
              <a:ext uri="{FF2B5EF4-FFF2-40B4-BE49-F238E27FC236}">
                <a16:creationId xmlns:a16="http://schemas.microsoft.com/office/drawing/2014/main" id="{5A9DBE04-7569-4B6C-8C7D-017DAD233B11}"/>
              </a:ext>
            </a:extLst>
          </p:cNvPr>
          <p:cNvSpPr/>
          <p:nvPr/>
        </p:nvSpPr>
        <p:spPr>
          <a:xfrm>
            <a:off x="6520308" y="3842567"/>
            <a:ext cx="1018226" cy="319496"/>
          </a:xfrm>
          <a:prstGeom prst="leftArrow">
            <a:avLst/>
          </a:prstGeom>
          <a:solidFill>
            <a:srgbClr val="DE921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1BD72AD-D8BB-4A25-8CA6-C7B9E426857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 r="2333" b="14425"/>
          <a:stretch/>
        </p:blipFill>
        <p:spPr>
          <a:xfrm>
            <a:off x="7251074" y="1091666"/>
            <a:ext cx="4503938" cy="521651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6E8D7D93-2B72-41D9-B77D-1D3A2EA978C0}"/>
              </a:ext>
            </a:extLst>
          </p:cNvPr>
          <p:cNvGrpSpPr/>
          <p:nvPr/>
        </p:nvGrpSpPr>
        <p:grpSpPr>
          <a:xfrm>
            <a:off x="4349703" y="377558"/>
            <a:ext cx="4208016" cy="3654721"/>
            <a:chOff x="2219418" y="477834"/>
            <a:chExt cx="4208016" cy="3654721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EEC4441-BBF0-4C92-81AA-AFC971228F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31" t="4660" r="14387"/>
            <a:stretch/>
          </p:blipFill>
          <p:spPr>
            <a:xfrm flipH="1">
              <a:off x="2219418" y="477834"/>
              <a:ext cx="4208016" cy="365472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72CD3B-5A46-487B-8A0B-4B3B974B7485}"/>
                </a:ext>
              </a:extLst>
            </p:cNvPr>
            <p:cNvSpPr txBox="1"/>
            <p:nvPr/>
          </p:nvSpPr>
          <p:spPr>
            <a:xfrm>
              <a:off x="2618913" y="1407111"/>
              <a:ext cx="320483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Выпал предмет: ___ !</a:t>
              </a:r>
              <a:br>
                <a:rPr lang="ru-RU" sz="2400" dirty="0">
                  <a:latin typeface="Comic Sans MS" panose="030F0702030302020204" pitchFamily="66" charset="0"/>
                </a:rPr>
              </a:br>
              <a:r>
                <a:rPr lang="ru-RU" sz="2400" dirty="0">
                  <a:latin typeface="Comic Sans MS" panose="030F0702030302020204" pitchFamily="66" charset="0"/>
                </a:rPr>
                <a:t>Составь со мной предложение!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335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6BE06A-82D8-43E5-82DE-AD68E7AD3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387" y="-69121"/>
            <a:ext cx="1272278" cy="1272278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0AB6A4-8AB7-4BD3-887E-C6C03703C4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 r="2333" b="14425"/>
          <a:stretch/>
        </p:blipFill>
        <p:spPr>
          <a:xfrm>
            <a:off x="4694305" y="514904"/>
            <a:ext cx="5308514" cy="6148379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2D239D2-BE65-42D6-820D-21DAA9BEB25C}"/>
              </a:ext>
            </a:extLst>
          </p:cNvPr>
          <p:cNvGrpSpPr/>
          <p:nvPr/>
        </p:nvGrpSpPr>
        <p:grpSpPr>
          <a:xfrm>
            <a:off x="1580226" y="124287"/>
            <a:ext cx="4208016" cy="3654721"/>
            <a:chOff x="2219418" y="477834"/>
            <a:chExt cx="4208016" cy="365472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A582146C-9FCA-41C4-B27C-8C86CBD0C6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31" t="4660" r="14387"/>
            <a:stretch/>
          </p:blipFill>
          <p:spPr>
            <a:xfrm flipH="1">
              <a:off x="2219418" y="477834"/>
              <a:ext cx="4208016" cy="36547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C89A24-E004-40D4-9DEC-645E445C9538}"/>
                </a:ext>
              </a:extLst>
            </p:cNvPr>
            <p:cNvSpPr txBox="1"/>
            <p:nvPr/>
          </p:nvSpPr>
          <p:spPr>
            <a:xfrm>
              <a:off x="2618913" y="1152537"/>
              <a:ext cx="319596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Ты — просто Шикарный Мастер звука Ш!</a:t>
              </a:r>
              <a:br>
                <a:rPr lang="ru-RU" sz="2400" dirty="0">
                  <a:latin typeface="Comic Sans MS" panose="030F0702030302020204" pitchFamily="66" charset="0"/>
                </a:rPr>
              </a:br>
              <a:r>
                <a:rPr lang="ru-RU" sz="2400" dirty="0">
                  <a:latin typeface="Comic Sans MS" panose="030F0702030302020204" pitchFamily="66" charset="0"/>
                </a:rPr>
                <a:t>Приходи ко мне ещё в гости!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358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95</Words>
  <Application>Microsoft Office PowerPoint</Application>
  <PresentationFormat>Широкоэкранный</PresentationFormat>
  <Paragraphs>15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</dc:creator>
  <cp:lastModifiedBy>MSI</cp:lastModifiedBy>
  <cp:revision>11</cp:revision>
  <dcterms:created xsi:type="dcterms:W3CDTF">2025-11-16T09:27:06Z</dcterms:created>
  <dcterms:modified xsi:type="dcterms:W3CDTF">2025-11-16T10:46:07Z</dcterms:modified>
</cp:coreProperties>
</file>