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6A1F"/>
    <a:srgbClr val="6666FF"/>
    <a:srgbClr val="C2009D"/>
    <a:srgbClr val="7D8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16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98-4287-BD9B-08F574FC2BF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98-4287-BD9B-08F574FC2BF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E98-4287-BD9B-08F574FC2BF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E98-4287-BD9B-08F574FC2BF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E98-4287-BD9B-08F574FC2BF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E98-4287-BD9B-08F574FC2BF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E98-4287-BD9B-08F574FC2BF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E98-4287-BD9B-08F574FC2BFF}"/>
              </c:ext>
            </c:extLst>
          </c:dPt>
          <c:cat>
            <c:strRef>
              <c:f>Лист1!$A$2:$A$9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1C-4F0C-AE88-7C5243711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0.23932</cdr:x>
      <cdr:y>0.3136</cdr:y>
    </cdr:from>
    <cdr:to>
      <cdr:x>0.38277</cdr:x>
      <cdr:y>0.48847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249664E3-7B1B-45AA-B7F1-3AED43919F6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945165" y="1699284"/>
          <a:ext cx="1165952" cy="947567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B2210-0789-4906-8F8B-90E413855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2B0397-9B5E-478B-9421-ED22D61B8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D60B35-32F1-42F2-B8B7-7329C8043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26266E-ACFE-4572-AFA2-A892E6EF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42D88B-A2FE-4BED-86DE-FA50B8AB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8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F8B57-80D8-4E4B-8C3D-39E7D323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FF0A49-E70E-48E5-AB4F-C4972BE12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C240E4-7287-4D8C-924D-4C32CEB83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3AEBC7-BF48-43B2-A569-0A34F569C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EED3D7-DD98-408A-A0CF-B62A9512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04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203DE-9E93-49B7-811B-AF6EF9EB9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44D512-9FC1-432A-9098-0BB66F1DE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7BAC1C-6B24-43CA-A6E8-C118A4282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2BD81A-688F-4F52-8AC6-28A8F4DFB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6CC09F-2E0B-4845-9425-78E23352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0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87A81-F1C1-4A31-A909-295DB6074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5DB3D2-9BA4-4229-BABF-8DB41F3C6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F22F92-C9BA-4097-BA99-3FC85E8D0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36EFCD-4D82-4A0D-9DB7-9CEDEA8B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30CC8D-468B-4E49-96E8-086086F2C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8CBE34-1F8D-43DA-AE2B-C041E942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363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47BFE6-502A-47B0-B22C-CDA90AEB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D24ABE-91E0-4CE9-9214-BC3E1C926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9A6658-9EA7-43FF-90B4-565CF1E67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9D1C20C-DA5C-460A-ACC0-D5DCF978BF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B1C6F3-D0C1-4B83-A82E-CD5B98AF1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CE7A8D-CD53-488D-BA03-3154DFC1A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A84BED-F559-4C9C-88D3-77E5FB51B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66BF131-DDB3-46BC-8E4B-72831E1F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04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AB649-1DDE-414E-AE6C-D59E7D62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7598EE-8EA9-4C82-AE2F-52E42D37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BD2B9C-EAD3-4AC3-B129-69B5E5D51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C447B0-C558-4638-AAA9-8F197D678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31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C6546F-67CA-4862-AF04-8BD8FD197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851070-7584-4556-A037-F8B21EF48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9733E3-F78A-48B9-80C6-68A787B66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3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6C579-4142-4727-8E42-E5AC54C1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8EA3AA-FD70-49CD-8A9D-12E9DD1A4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A02081-837E-4AB6-BB5B-11FFBE6C2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B95268-336F-451E-9076-9CFBD30A8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4A4D17-5AEE-43AF-9EA4-07C112552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E63C18-CE45-4619-B5A3-EEC900E09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66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A68138-56F4-404C-8575-FDAA524A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A8D4904-FFEF-4921-B64D-FE912EB9F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FC987C-74C8-43FA-970D-CDF7E9B0C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2E3F62-F58B-40FF-B727-AFF0186D7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7787E0-25C0-4F1B-A904-8BCF5BA3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01BFA0-E07E-45B9-B457-2B6757F3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256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6D934-11F7-47FC-A3DD-0A7590A9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E1D30F-EAD2-451F-B7A0-04A01EC77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CBD088-0C3F-4A84-8D30-FA42354B9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5EFFC2-B2CA-4DB3-81F9-F5891F18D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182B26-AEBD-4231-B350-161639857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70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6CDEE69-7008-4484-8302-D226D15511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A61B40-12E7-4EFA-99F7-D21ABF86D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D2F4FC-C114-4797-B6B6-4DCD19D5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53D9A6-D5EF-47AB-A89B-08C61F7B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D19172-11CC-4C74-A883-F1800086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08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36E02-6B10-47E8-9ED2-EB08CA09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024B33-4893-4E35-A08C-8C6B034F5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F18A3B-5A2C-47C4-B03A-8326E4109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F03E8-7AE6-4F49-8F20-38C288E128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2CCFF7-BA6B-4E22-A701-00A0E4F62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415C4B-B37C-460F-AC40-4188524FE2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6FC60-6778-450E-A375-DF2FCFBE9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34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3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3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3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0.png"/><Relationship Id="rId3" Type="http://schemas.openxmlformats.org/officeDocument/2006/relationships/image" Target="../media/image3.sv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39.png"/><Relationship Id="rId2" Type="http://schemas.openxmlformats.org/officeDocument/2006/relationships/image" Target="../media/image2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35.png"/><Relationship Id="rId19" Type="http://schemas.openxmlformats.org/officeDocument/2006/relationships/image" Target="../media/image41.png"/><Relationship Id="rId4" Type="http://schemas.openxmlformats.org/officeDocument/2006/relationships/image" Target="../media/image5.png"/><Relationship Id="rId9" Type="http://schemas.openxmlformats.org/officeDocument/2006/relationships/image" Target="../media/image34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4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gi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0E1CD8-5972-4F9F-B38E-9DDDD4FAA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0A3D145-F955-4BA5-BE92-180FB985C512}"/>
              </a:ext>
            </a:extLst>
          </p:cNvPr>
          <p:cNvSpPr/>
          <p:nvPr/>
        </p:nvSpPr>
        <p:spPr>
          <a:xfrm>
            <a:off x="1151551" y="579214"/>
            <a:ext cx="8813992" cy="5115140"/>
          </a:xfrm>
          <a:prstGeom prst="roundRect">
            <a:avLst/>
          </a:prstGeom>
          <a:solidFill>
            <a:srgbClr val="C96A1F">
              <a:alpha val="50000"/>
            </a:srgbClr>
          </a:solidFill>
          <a:ln>
            <a:solidFill>
              <a:srgbClr val="C96A1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Привет! Меня зовут Джек, сегодня у нас прогулка по озеру! </a:t>
            </a:r>
          </a:p>
          <a:p>
            <a:pPr algn="ctr"/>
            <a:r>
              <a:rPr lang="ru-RU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Давай вместе будем проходить разные задания.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B3557A-0692-4CC6-AC05-AE4E72D57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29" y="996902"/>
            <a:ext cx="5957885" cy="5957885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ACD28A-AF1F-4B25-8D36-11579620CA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992" y="4166963"/>
            <a:ext cx="2965784" cy="1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95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B4EB052C-0373-413D-AABE-7A5684B0D631}"/>
              </a:ext>
            </a:extLst>
          </p:cNvPr>
          <p:cNvSpPr/>
          <p:nvPr/>
        </p:nvSpPr>
        <p:spPr>
          <a:xfrm>
            <a:off x="785324" y="811273"/>
            <a:ext cx="3793552" cy="2493974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Чтобы начать нашу прогулку по озеру, предлагаю сделать разминку.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588CAF-809A-455F-959A-62985DAD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6639C27-B738-47A0-9F16-4BAAF34FD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72B08C-F5D4-40F0-92B3-DFE34A0C7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0873" y="2612570"/>
            <a:ext cx="4245429" cy="4245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E3B3CB-69B2-4404-BF62-D4E3162A26BC}"/>
              </a:ext>
            </a:extLst>
          </p:cNvPr>
          <p:cNvSpPr txBox="1"/>
          <p:nvPr/>
        </p:nvSpPr>
        <p:spPr>
          <a:xfrm>
            <a:off x="2048806" y="144379"/>
            <a:ext cx="7665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Артикуляционная гимнастика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DEE00008-25E3-4310-B388-0C94F27B6FE4}"/>
              </a:ext>
            </a:extLst>
          </p:cNvPr>
          <p:cNvGrpSpPr/>
          <p:nvPr/>
        </p:nvGrpSpPr>
        <p:grpSpPr>
          <a:xfrm>
            <a:off x="4014824" y="811273"/>
            <a:ext cx="8177176" cy="5508336"/>
            <a:chOff x="4014824" y="811273"/>
            <a:chExt cx="8177176" cy="5508336"/>
          </a:xfrm>
        </p:grpSpPr>
        <p:graphicFrame>
          <p:nvGraphicFramePr>
            <p:cNvPr id="11" name="Диаграмма 10">
              <a:extLst>
                <a:ext uri="{FF2B5EF4-FFF2-40B4-BE49-F238E27FC236}">
                  <a16:creationId xmlns:a16="http://schemas.microsoft.com/office/drawing/2014/main" id="{07C9F3DA-1B1C-461A-89B7-BFE1705F440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1383110"/>
                </p:ext>
              </p:extLst>
            </p:nvPr>
          </p:nvGraphicFramePr>
          <p:xfrm>
            <a:off x="4014824" y="811273"/>
            <a:ext cx="8177176" cy="5508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29F5167-1416-42F5-9CCC-FF00617B2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951" y="3111974"/>
              <a:ext cx="1172627" cy="59243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EF9C3E0-D30C-42A3-8379-5CA9614AC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4915" y="3936669"/>
              <a:ext cx="1274405" cy="129645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CD2D0F8C-9EB1-463C-8C91-1DEEA2747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8195" y="4894156"/>
              <a:ext cx="1242027" cy="94001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0D11B3E-4238-479F-92B7-09CE1026C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9098" y="3871008"/>
              <a:ext cx="1173783" cy="1175607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D347F2C-FB07-4FBE-9B70-E50A80ABF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8246" y="2416702"/>
              <a:ext cx="1274405" cy="1287703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8D29AC4-201F-4F21-856B-8B8FDC151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3516" y="1434623"/>
              <a:ext cx="939659" cy="1132000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646A0ED3-7AAB-41BD-83A0-C746DBC35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9789" y="1503758"/>
              <a:ext cx="1880867" cy="1073347"/>
            </a:xfrm>
            <a:prstGeom prst="rect">
              <a:avLst/>
            </a:prstGeom>
          </p:spPr>
        </p:pic>
      </p:grpSp>
      <p:sp>
        <p:nvSpPr>
          <p:cNvPr id="28" name="Стрелка: штриховая вправо 27">
            <a:extLst>
              <a:ext uri="{FF2B5EF4-FFF2-40B4-BE49-F238E27FC236}">
                <a16:creationId xmlns:a16="http://schemas.microsoft.com/office/drawing/2014/main" id="{6946D4B0-162B-4F7A-BF51-AB0220CFFF8D}"/>
              </a:ext>
            </a:extLst>
          </p:cNvPr>
          <p:cNvSpPr/>
          <p:nvPr/>
        </p:nvSpPr>
        <p:spPr>
          <a:xfrm>
            <a:off x="3052583" y="3936669"/>
            <a:ext cx="2365065" cy="1233472"/>
          </a:xfrm>
          <a:prstGeom prst="striped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3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6F300FBA-B152-44D2-9EFE-383C0451B461}"/>
              </a:ext>
            </a:extLst>
          </p:cNvPr>
          <p:cNvSpPr/>
          <p:nvPr/>
        </p:nvSpPr>
        <p:spPr>
          <a:xfrm>
            <a:off x="5126309" y="1531220"/>
            <a:ext cx="3007038" cy="1897780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Дуй на лист и нажимай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47D9FB-3E51-43CD-BEDF-1211F2D5FBBE}"/>
              </a:ext>
            </a:extLst>
          </p:cNvPr>
          <p:cNvSpPr txBox="1"/>
          <p:nvPr/>
        </p:nvSpPr>
        <p:spPr>
          <a:xfrm>
            <a:off x="2954039" y="385010"/>
            <a:ext cx="6283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Дыхательные упражнения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714D10-C530-4D7C-AEEE-286C30E664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814" y="2426942"/>
            <a:ext cx="4431058" cy="4431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EC4925-E85E-4790-BF04-DF6A69623E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7576">
            <a:off x="3283077" y="3335948"/>
            <a:ext cx="2585411" cy="258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6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9 0.1081 L -0.0319 0.1081 C -0.03828 0.11342 -0.04453 0.11921 -0.05104 0.12407 C -0.05234 0.12523 -0.07187 0.13819 -0.07591 0.14213 C -0.10573 0.17176 -0.07917 0.14722 -0.10013 0.17129 C -0.10781 0.18009 -0.11341 0.18264 -0.12266 0.18727 C -0.14219 0.19722 -0.15482 0.20324 -0.17461 0.20833 C -0.1819 0.21018 -0.19648 0.2125 -0.19648 0.2125 C -0.21914 0.20949 -0.24193 0.21018 -0.26419 0.20347 C -0.27187 0.20092 -0.27838 0.19213 -0.28503 0.18542 C -0.29779 0.17245 -0.3056 0.16342 -0.3138 0.14329 C -0.31641 0.13704 -0.31797 0.12986 -0.32005 0.12315 C -0.32083 0.11551 -0.3224 0.10787 -0.32227 0.1 C -0.322 0.07708 -0.32109 0.0537 -0.31888 0.03102 C -0.3168 0.00995 -0.30833 -0.02477 -0.30195 -0.04329 C -0.29831 -0.05394 -0.28867 -0.075 -0.28164 -0.08125 C -0.27422 -0.0882 -0.25794 -0.08912 -0.25065 -0.09028 C -0.24414 -0.08912 -0.23724 -0.08982 -0.23099 -0.08634 C -0.22383 -0.08241 -0.21797 -0.07361 -0.2112 -0.06829 C -0.20482 -0.0632 -0.19818 -0.05857 -0.19141 -0.05533 C -0.17487 -0.04699 -0.15807 -0.04028 -0.14128 -0.03333 C -0.13138 -0.02894 -0.11146 -0.0213 -0.11146 -0.0213 C -0.1 -0.02246 -0.08815 -0.02014 -0.07695 -0.02523 C -0.06758 -0.0294 -0.05573 -0.05602 -0.05 -0.06736 C -0.04831 -0.07593 -0.04505 -0.08426 -0.04492 -0.09329 C -0.04388 -0.13195 -0.0457 -0.18195 -0.05391 -0.21968 C -0.05742 -0.23611 -0.06224 -0.25185 -0.06745 -0.2669 C -0.07865 -0.29908 -0.0862 -0.31736 -0.10742 -0.32894 C -0.11693 -0.33403 -0.1612 -0.33866 -0.17122 -0.34005 L -0.21849 -0.33889 C -0.22448 -0.33843 -0.23008 -0.33426 -0.23607 -0.33403 C -0.25104 -0.3331 -0.26615 -0.33472 -0.28112 -0.33496 C -0.29323 -0.34121 -0.30846 -0.34653 -0.3194 -0.35996 C -0.32044 -0.36134 -0.32005 -0.36412 -0.32057 -0.36597 C -0.33034 -0.39699 -0.31758 -0.34653 -0.32904 -0.39514 C -0.32982 -0.40255 -0.33125 -0.40972 -0.33125 -0.41713 C -0.33138 -0.42384 -0.33073 -0.43079 -0.32956 -0.43727 C -0.32526 -0.46134 -0.31901 -0.47778 -0.30768 -0.49445 C -0.30078 -0.5044 -0.27096 -0.53426 -0.2625 -0.54051 C -0.25573 -0.5456 -0.2418 -0.54908 -0.23437 -0.55139 C -0.22487 -0.55093 -0.21549 -0.55162 -0.20612 -0.54954 C -0.19792 -0.54769 -0.16536 -0.52824 -0.16159 -0.52639 C -0.14531 -0.51852 -0.12904 -0.51042 -0.1125 -0.5044 C -0.10612 -0.50208 -0.09974 -0.5 -0.09336 -0.49746 C -0.06159 -0.48426 -0.08568 -0.4919 -0.05273 -0.48033 C -0.04544 -0.47778 -0.03815 -0.4757 -0.03073 -0.47338 C -0.02513 -0.47153 -0.01953 -0.46921 -0.0138 -0.46736 L 0.20599 -0.46829 C 0.21445 -0.46852 0.24688 -0.48357 0.25065 -0.48426 C 0.27057 -0.48843 0.29089 -0.4882 0.31094 -0.49144 C 0.32357 -0.49329 0.3362 -0.49468 0.3487 -0.49746 C 0.36862 -0.50162 0.38854 -0.50741 0.40846 -0.5125 C 0.41693 -0.51458 0.42539 -0.5169 0.43385 -0.51852 L 0.45638 -0.52246 C 0.47188 -0.52107 0.48737 -0.52199 0.5026 -0.51852 C 0.51849 -0.51482 0.54219 -0.49884 0.55729 -0.48935 C 0.56055 -0.48449 0.56784 -0.475 0.56979 -0.46736 C 0.57109 -0.46227 0.57396 -0.42778 0.57422 -0.42523 C 0.57253 -0.40972 0.57318 -0.39306 0.56914 -0.37917 C 0.56602 -0.36783 0.55977 -0.36019 0.55391 -0.35301 C 0.54701 -0.34445 0.53932 -0.33796 0.53138 -0.33287 C 0.51198 -0.32083 0.48659 -0.31991 0.46706 -0.3169 C 0.44688 -0.31921 0.42643 -0.32014 0.40625 -0.32384 C 0.39531 -0.32593 0.36146 -0.34121 0.35156 -0.34398 C 0.34102 -0.34699 0.33047 -0.34792 0.31992 -0.35 C 0.29115 -0.34722 0.26237 -0.34653 0.23372 -0.3419 C 0.22656 -0.34074 0.21927 -0.33866 0.21276 -0.33287 C 0.2043 -0.32546 0.18971 -0.30278 0.18971 -0.30278 C 0.18776 -0.29653 0.18516 -0.29074 0.18412 -0.2838 C 0.18229 -0.27315 0.18151 -0.26181 0.18125 -0.2507 C 0.18086 -0.23357 0.18372 -0.21389 0.18802 -0.19861 C 0.19037 -0.19051 0.19375 -0.18333 0.19648 -0.17546 C 0.20091 -0.16227 0.20482 -0.14838 0.20938 -0.13542 C 0.22188 -0.1007 0.23359 -0.05833 0.25404 -0.03426 C 0.27865 -0.00533 0.28945 -0.00463 0.3194 0.00787 C 0.37214 0.02986 0.35234 0.02477 0.39883 0.02893 L 0.5151 0.02592 C 0.52721 0.02454 0.53867 0.01551 0.55052 0.01088 C 0.56589 0.00509 0.58138 -0.00023 0.59675 -0.00509 C 0.60951 -0.00926 0.6224 -0.01227 0.63516 -0.01621 C 0.6556 -0.02246 0.65143 -0.02199 0.66836 -0.02824 C 0.68294 -0.03357 0.69219 -0.03565 0.70846 -0.04028 C 0.71927 -0.04653 0.71667 -0.04097 0.71979 -0.04931 L 0.61367 -0.00926 " pathEditMode="relative" ptsTypes="AAAAAAAAAAAAAAAAAAAAAAAAAAAAAAAAAAAAAAAAAAAAAAAAAAAAAAAAAAAAAAAAAAAAAAAAAAAAAAAAAAAA">
                                      <p:cBhvr>
                                        <p:cTn id="6" dur="6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44C8207D-C62D-4865-807C-ECFDDD8BBAC5}"/>
              </a:ext>
            </a:extLst>
          </p:cNvPr>
          <p:cNvSpPr/>
          <p:nvPr/>
        </p:nvSpPr>
        <p:spPr>
          <a:xfrm>
            <a:off x="579069" y="1168782"/>
            <a:ext cx="3669798" cy="2260218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Произнеси слог, и рассмотри тыкву со всех сторон, опиши её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CB60E4-F4FF-4F0E-9C35-3BF120E7D17D}"/>
              </a:ext>
            </a:extLst>
          </p:cNvPr>
          <p:cNvSpPr txBox="1"/>
          <p:nvPr/>
        </p:nvSpPr>
        <p:spPr>
          <a:xfrm>
            <a:off x="3293215" y="286826"/>
            <a:ext cx="5300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Автоматизация звука РЬ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7E1ACA-6863-48B5-A2F8-1E5877D963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5538" y="2839453"/>
            <a:ext cx="4018547" cy="4018547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Трехмерная модель 5" descr="Тыква">
                <a:extLst>
                  <a:ext uri="{FF2B5EF4-FFF2-40B4-BE49-F238E27FC236}">
                    <a16:creationId xmlns:a16="http://schemas.microsoft.com/office/drawing/2014/main" id="{95175400-BA37-4151-AD5B-038D975E618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5321988"/>
                  </p:ext>
                </p:extLst>
              </p:nvPr>
            </p:nvGraphicFramePr>
            <p:xfrm>
              <a:off x="8867201" y="2409355"/>
              <a:ext cx="3304529" cy="3114066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304529" cy="3114066"/>
                    </a:xfrm>
                    <a:prstGeom prst="rect">
                      <a:avLst/>
                    </a:prstGeom>
                  </am3d:spPr>
                  <am3d:camera>
                    <am3d:pos x="0" y="0" z="7690882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479221" d="1000000"/>
                    <am3d:preTrans dx="0" dy="-14597062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8640847" ay="3739782" az="8835247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Трехмерная модель 5" descr="Тыква">
                <a:extLst>
                  <a:ext uri="{FF2B5EF4-FFF2-40B4-BE49-F238E27FC236}">
                    <a16:creationId xmlns:a16="http://schemas.microsoft.com/office/drawing/2014/main" id="{95175400-BA37-4151-AD5B-038D975E61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67201" y="2409355"/>
                <a:ext cx="3304529" cy="3114066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E0AF191-87A6-4231-955D-F90F662CD472}"/>
              </a:ext>
            </a:extLst>
          </p:cNvPr>
          <p:cNvGrpSpPr/>
          <p:nvPr/>
        </p:nvGrpSpPr>
        <p:grpSpPr>
          <a:xfrm>
            <a:off x="3121336" y="3726181"/>
            <a:ext cx="1705046" cy="2399441"/>
            <a:chOff x="3121336" y="3726181"/>
            <a:chExt cx="1705046" cy="2399441"/>
          </a:xfrm>
        </p:grpSpPr>
        <p:sp>
          <p:nvSpPr>
            <p:cNvPr id="8" name="Блок-схема: сортировка 7">
              <a:extLst>
                <a:ext uri="{FF2B5EF4-FFF2-40B4-BE49-F238E27FC236}">
                  <a16:creationId xmlns:a16="http://schemas.microsoft.com/office/drawing/2014/main" id="{1309D1A6-CE68-4EFE-8A64-1DCDDA337ABB}"/>
                </a:ext>
              </a:extLst>
            </p:cNvPr>
            <p:cNvSpPr/>
            <p:nvPr/>
          </p:nvSpPr>
          <p:spPr>
            <a:xfrm>
              <a:off x="3121336" y="3726181"/>
              <a:ext cx="1705046" cy="2399441"/>
            </a:xfrm>
            <a:prstGeom prst="flowChartSor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rgbClr val="00206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520F5D-40B4-474B-B479-3A2579078A50}"/>
                </a:ext>
              </a:extLst>
            </p:cNvPr>
            <p:cNvSpPr txBox="1"/>
            <p:nvPr/>
          </p:nvSpPr>
          <p:spPr>
            <a:xfrm>
              <a:off x="3471970" y="4283242"/>
              <a:ext cx="10106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РЮ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6ED186-9054-44FA-9E67-778CA1CE3E97}"/>
                </a:ext>
              </a:extLst>
            </p:cNvPr>
            <p:cNvSpPr txBox="1"/>
            <p:nvPr/>
          </p:nvSpPr>
          <p:spPr>
            <a:xfrm>
              <a:off x="3416968" y="4943261"/>
              <a:ext cx="10106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РЯ</a:t>
              </a:r>
            </a:p>
          </p:txBody>
        </p: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6528DB7-6592-4830-BDBA-5E61646C6FA7}"/>
              </a:ext>
            </a:extLst>
          </p:cNvPr>
          <p:cNvCxnSpPr>
            <a:stCxn id="8" idx="1"/>
            <a:endCxn id="8" idx="3"/>
          </p:cNvCxnSpPr>
          <p:nvPr/>
        </p:nvCxnSpPr>
        <p:spPr>
          <a:xfrm>
            <a:off x="3121336" y="4925902"/>
            <a:ext cx="170504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A189E46-B40D-46EA-909F-0681ED24DAD0}"/>
              </a:ext>
            </a:extLst>
          </p:cNvPr>
          <p:cNvGrpSpPr/>
          <p:nvPr/>
        </p:nvGrpSpPr>
        <p:grpSpPr>
          <a:xfrm>
            <a:off x="4544499" y="2892650"/>
            <a:ext cx="1705046" cy="2399441"/>
            <a:chOff x="3121336" y="3726181"/>
            <a:chExt cx="1705046" cy="2399441"/>
          </a:xfrm>
        </p:grpSpPr>
        <p:sp>
          <p:nvSpPr>
            <p:cNvPr id="15" name="Блок-схема: сортировка 14">
              <a:extLst>
                <a:ext uri="{FF2B5EF4-FFF2-40B4-BE49-F238E27FC236}">
                  <a16:creationId xmlns:a16="http://schemas.microsoft.com/office/drawing/2014/main" id="{3D612D13-30CC-4F22-B659-2AB07A3F36A3}"/>
                </a:ext>
              </a:extLst>
            </p:cNvPr>
            <p:cNvSpPr/>
            <p:nvPr/>
          </p:nvSpPr>
          <p:spPr>
            <a:xfrm>
              <a:off x="3121336" y="3726181"/>
              <a:ext cx="1705046" cy="2399441"/>
            </a:xfrm>
            <a:prstGeom prst="flowChartSor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rgbClr val="00206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9D1BABC-C977-4133-B36B-D733D625B65E}"/>
                </a:ext>
              </a:extLst>
            </p:cNvPr>
            <p:cNvSpPr txBox="1"/>
            <p:nvPr/>
          </p:nvSpPr>
          <p:spPr>
            <a:xfrm>
              <a:off x="3309134" y="4283242"/>
              <a:ext cx="1262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ДРЮ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76443A-BCFE-4FD4-9A67-D1509FD777AD}"/>
                </a:ext>
              </a:extLst>
            </p:cNvPr>
            <p:cNvSpPr txBox="1"/>
            <p:nvPr/>
          </p:nvSpPr>
          <p:spPr>
            <a:xfrm>
              <a:off x="3416968" y="4943261"/>
              <a:ext cx="10106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ДРЯ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5C166C6-0B81-4AB4-916F-3805FAC29923}"/>
              </a:ext>
            </a:extLst>
          </p:cNvPr>
          <p:cNvGrpSpPr/>
          <p:nvPr/>
        </p:nvGrpSpPr>
        <p:grpSpPr>
          <a:xfrm>
            <a:off x="5951988" y="2106450"/>
            <a:ext cx="1705046" cy="2399441"/>
            <a:chOff x="3121336" y="3726181"/>
            <a:chExt cx="1705046" cy="2399441"/>
          </a:xfrm>
        </p:grpSpPr>
        <p:sp>
          <p:nvSpPr>
            <p:cNvPr id="19" name="Блок-схема: сортировка 18">
              <a:extLst>
                <a:ext uri="{FF2B5EF4-FFF2-40B4-BE49-F238E27FC236}">
                  <a16:creationId xmlns:a16="http://schemas.microsoft.com/office/drawing/2014/main" id="{08DD25A6-CCC3-41F1-A87E-56444139646B}"/>
                </a:ext>
              </a:extLst>
            </p:cNvPr>
            <p:cNvSpPr/>
            <p:nvPr/>
          </p:nvSpPr>
          <p:spPr>
            <a:xfrm>
              <a:off x="3121336" y="3726181"/>
              <a:ext cx="1705046" cy="2399441"/>
            </a:xfrm>
            <a:prstGeom prst="flowChartSor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rgbClr val="00206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9EDB2A7-037B-46BB-AAD4-E1A8139B98A2}"/>
                </a:ext>
              </a:extLst>
            </p:cNvPr>
            <p:cNvSpPr txBox="1"/>
            <p:nvPr/>
          </p:nvSpPr>
          <p:spPr>
            <a:xfrm>
              <a:off x="3347375" y="4332222"/>
              <a:ext cx="12994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УРЮ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2FBD7E-1DD6-4184-A027-0AE7BFB46915}"/>
                </a:ext>
              </a:extLst>
            </p:cNvPr>
            <p:cNvSpPr txBox="1"/>
            <p:nvPr/>
          </p:nvSpPr>
          <p:spPr>
            <a:xfrm>
              <a:off x="3416968" y="4943261"/>
              <a:ext cx="10106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УРЯ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1BA71BA-56FB-4C75-B5D2-2287D229BC40}"/>
              </a:ext>
            </a:extLst>
          </p:cNvPr>
          <p:cNvGrpSpPr/>
          <p:nvPr/>
        </p:nvGrpSpPr>
        <p:grpSpPr>
          <a:xfrm>
            <a:off x="7311350" y="1081652"/>
            <a:ext cx="1705046" cy="2399441"/>
            <a:chOff x="3121336" y="3726181"/>
            <a:chExt cx="1705046" cy="2399441"/>
          </a:xfrm>
        </p:grpSpPr>
        <p:sp>
          <p:nvSpPr>
            <p:cNvPr id="23" name="Блок-схема: сортировка 22">
              <a:extLst>
                <a:ext uri="{FF2B5EF4-FFF2-40B4-BE49-F238E27FC236}">
                  <a16:creationId xmlns:a16="http://schemas.microsoft.com/office/drawing/2014/main" id="{B5CFD1DC-F606-4E58-A4F7-2404C893676B}"/>
                </a:ext>
              </a:extLst>
            </p:cNvPr>
            <p:cNvSpPr/>
            <p:nvPr/>
          </p:nvSpPr>
          <p:spPr>
            <a:xfrm>
              <a:off x="3121336" y="3726181"/>
              <a:ext cx="1705046" cy="2399441"/>
            </a:xfrm>
            <a:prstGeom prst="flowChartSor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800" dirty="0">
                <a:solidFill>
                  <a:srgbClr val="00206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C42131-A567-49DC-AEFE-CEBC73AC7FB3}"/>
                </a:ext>
              </a:extLst>
            </p:cNvPr>
            <p:cNvSpPr txBox="1"/>
            <p:nvPr/>
          </p:nvSpPr>
          <p:spPr>
            <a:xfrm>
              <a:off x="3471970" y="4283242"/>
              <a:ext cx="10106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БРЁ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52BFE47-0608-47FE-9956-EAC4694AC802}"/>
                </a:ext>
              </a:extLst>
            </p:cNvPr>
            <p:cNvSpPr txBox="1"/>
            <p:nvPr/>
          </p:nvSpPr>
          <p:spPr>
            <a:xfrm>
              <a:off x="3416968" y="4943261"/>
              <a:ext cx="10106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solidFill>
                    <a:srgbClr val="7030A0"/>
                  </a:solidFill>
                  <a:latin typeface="Comic Sans MS" panose="030F0702030302020204" pitchFamily="66" charset="0"/>
                </a:rPr>
                <a:t>БРЯ</a:t>
              </a:r>
            </a:p>
          </p:txBody>
        </p:sp>
      </p:grp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FA3E4A79-79EC-4DE8-8EC1-7C1F9B3DEF22}"/>
              </a:ext>
            </a:extLst>
          </p:cNvPr>
          <p:cNvCxnSpPr/>
          <p:nvPr/>
        </p:nvCxnSpPr>
        <p:spPr>
          <a:xfrm>
            <a:off x="4544499" y="4089908"/>
            <a:ext cx="170504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2908DED-889D-427C-BAE0-9762C3002285}"/>
              </a:ext>
            </a:extLst>
          </p:cNvPr>
          <p:cNvCxnSpPr/>
          <p:nvPr/>
        </p:nvCxnSpPr>
        <p:spPr>
          <a:xfrm>
            <a:off x="5951988" y="3321068"/>
            <a:ext cx="170504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6FF14BE-72C6-4DDD-BEC7-B89EF4F362F1}"/>
              </a:ext>
            </a:extLst>
          </p:cNvPr>
          <p:cNvCxnSpPr/>
          <p:nvPr/>
        </p:nvCxnSpPr>
        <p:spPr>
          <a:xfrm>
            <a:off x="7319371" y="2281372"/>
            <a:ext cx="170504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00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69B1BF-CF86-4AA4-B6B4-1EF26D248E7B}"/>
              </a:ext>
            </a:extLst>
          </p:cNvPr>
          <p:cNvSpPr txBox="1"/>
          <p:nvPr/>
        </p:nvSpPr>
        <p:spPr>
          <a:xfrm>
            <a:off x="3534992" y="288758"/>
            <a:ext cx="5122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«Продолжи фразу»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355C30-7B61-4D79-AB61-7C65AB539E6B}"/>
              </a:ext>
            </a:extLst>
          </p:cNvPr>
          <p:cNvSpPr/>
          <p:nvPr/>
        </p:nvSpPr>
        <p:spPr>
          <a:xfrm>
            <a:off x="330010" y="1306286"/>
            <a:ext cx="3850106" cy="584775"/>
          </a:xfrm>
          <a:prstGeom prst="rect">
            <a:avLst/>
          </a:prstGeom>
          <a:solidFill>
            <a:srgbClr val="C2009D"/>
          </a:solidFill>
          <a:ln>
            <a:solidFill>
              <a:srgbClr val="C2009D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На двери висит…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A007D7-0724-49DA-B51E-F2777EA188F0}"/>
              </a:ext>
            </a:extLst>
          </p:cNvPr>
          <p:cNvSpPr/>
          <p:nvPr/>
        </p:nvSpPr>
        <p:spPr>
          <a:xfrm>
            <a:off x="330010" y="2031426"/>
            <a:ext cx="3850106" cy="584775"/>
          </a:xfrm>
          <a:prstGeom prst="rect">
            <a:avLst/>
          </a:prstGeom>
          <a:solidFill>
            <a:srgbClr val="C2009D"/>
          </a:solidFill>
          <a:ln>
            <a:solidFill>
              <a:srgbClr val="C2009D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В море плавают…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A1BBE1F-08D8-434C-B898-5856931879C7}"/>
              </a:ext>
            </a:extLst>
          </p:cNvPr>
          <p:cNvSpPr/>
          <p:nvPr/>
        </p:nvSpPr>
        <p:spPr>
          <a:xfrm>
            <a:off x="330010" y="2844225"/>
            <a:ext cx="3850106" cy="584775"/>
          </a:xfrm>
          <a:prstGeom prst="rect">
            <a:avLst/>
          </a:prstGeom>
          <a:solidFill>
            <a:srgbClr val="C2009D"/>
          </a:solidFill>
          <a:ln>
            <a:solidFill>
              <a:srgbClr val="C2009D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В огороде растет…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24A976-771D-4875-92E1-5B30AFD095CA}"/>
              </a:ext>
            </a:extLst>
          </p:cNvPr>
          <p:cNvSpPr/>
          <p:nvPr/>
        </p:nvSpPr>
        <p:spPr>
          <a:xfrm>
            <a:off x="330010" y="3657024"/>
            <a:ext cx="3850106" cy="584775"/>
          </a:xfrm>
          <a:prstGeom prst="rect">
            <a:avLst/>
          </a:prstGeom>
          <a:solidFill>
            <a:srgbClr val="C2009D"/>
          </a:solidFill>
          <a:ln>
            <a:solidFill>
              <a:srgbClr val="C2009D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В клетке сидит…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F86764-6CEC-417A-855F-14E7E58BB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303040"/>
            <a:ext cx="1924477" cy="19244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C41813-4298-4281-A776-63AC161EE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374" y="3429000"/>
            <a:ext cx="2435249" cy="16669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E4E1D7-36F9-4988-A28A-0442DD8C2B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366" y="3483480"/>
            <a:ext cx="2178988" cy="235330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2DCD5E4-C206-4B79-A26D-D970198191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738">
            <a:off x="8718395" y="1927913"/>
            <a:ext cx="2679442" cy="1456509"/>
          </a:xfrm>
          <a:prstGeom prst="rect">
            <a:avLst/>
          </a:prstGeom>
        </p:spPr>
      </p:pic>
      <p:sp>
        <p:nvSpPr>
          <p:cNvPr id="17" name="Управляющая кнопка: &quot;Получить сведения&quot; 1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36926CA-CC82-4F0C-BA3D-5586C18BF236}"/>
              </a:ext>
            </a:extLst>
          </p:cNvPr>
          <p:cNvSpPr/>
          <p:nvPr/>
        </p:nvSpPr>
        <p:spPr>
          <a:xfrm>
            <a:off x="0" y="0"/>
            <a:ext cx="446887" cy="440012"/>
          </a:xfrm>
          <a:prstGeom prst="actionButtonInformation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302452E-41D3-4594-8574-B4D9DA0A0A31}"/>
              </a:ext>
            </a:extLst>
          </p:cNvPr>
          <p:cNvSpPr/>
          <p:nvPr/>
        </p:nvSpPr>
        <p:spPr>
          <a:xfrm>
            <a:off x="446887" y="0"/>
            <a:ext cx="3286340" cy="44001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2"/>
                </a:solidFill>
                <a:latin typeface="Comic Sans MS" panose="030F0702030302020204" pitchFamily="66" charset="0"/>
              </a:rPr>
              <a:t>Венок,рыба,редиска,зверь</a:t>
            </a:r>
            <a:endParaRPr lang="ru-RU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84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54323BC9-287D-4060-B6F9-332CD01B933A}"/>
              </a:ext>
            </a:extLst>
          </p:cNvPr>
          <p:cNvSpPr/>
          <p:nvPr/>
        </p:nvSpPr>
        <p:spPr>
          <a:xfrm>
            <a:off x="292196" y="1112062"/>
            <a:ext cx="3731674" cy="2316938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Ух, что-то я устал, давай будем играть в мою игру «Один-много»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AFD964-DA27-4D8A-A735-40CA67CA0BDB}"/>
              </a:ext>
            </a:extLst>
          </p:cNvPr>
          <p:cNvSpPr txBox="1"/>
          <p:nvPr/>
        </p:nvSpPr>
        <p:spPr>
          <a:xfrm>
            <a:off x="3533846" y="424328"/>
            <a:ext cx="5472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Развитие грамматического строя речи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5E0C0C-9F6F-4A12-BF55-9BB01B1B4C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5538" y="2839453"/>
            <a:ext cx="4018547" cy="4018547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AF8A1FF-7E77-4526-ACC5-AA9D145624D6}"/>
              </a:ext>
            </a:extLst>
          </p:cNvPr>
          <p:cNvGrpSpPr/>
          <p:nvPr/>
        </p:nvGrpSpPr>
        <p:grpSpPr>
          <a:xfrm>
            <a:off x="2784452" y="3477126"/>
            <a:ext cx="2598821" cy="1961147"/>
            <a:chOff x="2770701" y="3429000"/>
            <a:chExt cx="2598821" cy="1961147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E42C819C-69AB-4FB9-8365-960059A691CA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EA3553F-174E-47E0-83B8-C103C2FB4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1006" y="3525252"/>
              <a:ext cx="1264005" cy="759708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F476DCA-7C9C-48F5-8C9E-35FF3150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6526" y="4284960"/>
              <a:ext cx="1264005" cy="759708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BE0155E-B11B-412E-8E4F-E0BD25B69486}"/>
              </a:ext>
            </a:extLst>
          </p:cNvPr>
          <p:cNvGrpSpPr/>
          <p:nvPr/>
        </p:nvGrpSpPr>
        <p:grpSpPr>
          <a:xfrm>
            <a:off x="5625050" y="3573378"/>
            <a:ext cx="2598821" cy="1961147"/>
            <a:chOff x="2770701" y="3429000"/>
            <a:chExt cx="2598821" cy="1961147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38671888-ADBE-495E-BCE1-544BA798EE48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F5CEBF0-EF94-47CC-8EE9-426DC7C85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69456" y="3525252"/>
              <a:ext cx="1273393" cy="960582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CACA7A4-1CED-4AD1-B121-C46601EB3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74976" y="4284959"/>
              <a:ext cx="1273394" cy="960583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8915987-EAA4-4B82-B9DF-7F2DCB6E66C5}"/>
              </a:ext>
            </a:extLst>
          </p:cNvPr>
          <p:cNvGrpSpPr/>
          <p:nvPr/>
        </p:nvGrpSpPr>
        <p:grpSpPr>
          <a:xfrm>
            <a:off x="2784452" y="3477125"/>
            <a:ext cx="2598821" cy="1961147"/>
            <a:chOff x="2784452" y="3477125"/>
            <a:chExt cx="2598821" cy="1961147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A5111FFD-007D-4B14-B49A-EAFCD82924A2}"/>
                </a:ext>
              </a:extLst>
            </p:cNvPr>
            <p:cNvSpPr/>
            <p:nvPr/>
          </p:nvSpPr>
          <p:spPr>
            <a:xfrm>
              <a:off x="2784452" y="3477125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00D72C0E-838E-4854-946F-29F3173BE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3078" y="3864875"/>
              <a:ext cx="2358154" cy="1417327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399D494-9093-4A97-B321-A6F97293147C}"/>
              </a:ext>
            </a:extLst>
          </p:cNvPr>
          <p:cNvGrpSpPr/>
          <p:nvPr/>
        </p:nvGrpSpPr>
        <p:grpSpPr>
          <a:xfrm>
            <a:off x="5625050" y="3573377"/>
            <a:ext cx="2598821" cy="1961147"/>
            <a:chOff x="2770701" y="3429000"/>
            <a:chExt cx="2598821" cy="1961147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041A129F-1911-454E-BC87-74870ABF720C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92C30C0-98C5-4AD2-86A9-D049E1B24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6899" y="3569714"/>
              <a:ext cx="2237056" cy="1687520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26CCDE73-47A8-493F-A753-40A7C74E2F28}"/>
              </a:ext>
            </a:extLst>
          </p:cNvPr>
          <p:cNvGrpSpPr/>
          <p:nvPr/>
        </p:nvGrpSpPr>
        <p:grpSpPr>
          <a:xfrm>
            <a:off x="8522626" y="3669630"/>
            <a:ext cx="2598821" cy="1961147"/>
            <a:chOff x="2770701" y="3429000"/>
            <a:chExt cx="2598821" cy="1961147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3C81E58B-AC99-4D9B-A45D-8116EDEDA6B4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883E33A-7A60-472B-B31F-9DED6B1A7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15903" y="3525252"/>
              <a:ext cx="980498" cy="960582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B832182-A23B-42C3-ADCC-289659FCA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21423" y="4284959"/>
              <a:ext cx="980499" cy="960583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F03A48D5-E388-498A-97B2-7BDC1E5210D4}"/>
              </a:ext>
            </a:extLst>
          </p:cNvPr>
          <p:cNvGrpSpPr/>
          <p:nvPr/>
        </p:nvGrpSpPr>
        <p:grpSpPr>
          <a:xfrm>
            <a:off x="8522626" y="3685096"/>
            <a:ext cx="2598821" cy="1961147"/>
            <a:chOff x="2770701" y="3429000"/>
            <a:chExt cx="2598821" cy="1961147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A3B98717-585A-4B95-A2AF-C2CC04EB7944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C7C4EEE6-2574-45ED-AF51-F21CE84A6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04173" y="3569714"/>
              <a:ext cx="1722508" cy="1687520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F47386FD-ACA5-4C3A-850C-D4FA831DC849}"/>
              </a:ext>
            </a:extLst>
          </p:cNvPr>
          <p:cNvGrpSpPr/>
          <p:nvPr/>
        </p:nvGrpSpPr>
        <p:grpSpPr>
          <a:xfrm>
            <a:off x="4834388" y="1493747"/>
            <a:ext cx="2735193" cy="1998905"/>
            <a:chOff x="2634329" y="3429000"/>
            <a:chExt cx="2735193" cy="1998905"/>
          </a:xfrm>
        </p:grpSpPr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92B1E9FE-25F1-4235-9BD9-E482456ADB44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DE1FFD43-472D-408D-B77C-56AEA61FE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4329" y="3626844"/>
              <a:ext cx="1788594" cy="1381618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29C3DB73-F522-40E4-BF14-F3DEC8A2C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39850" y="3937310"/>
              <a:ext cx="1929671" cy="1490595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F690113-6F42-458D-86D9-682B6EEC4939}"/>
              </a:ext>
            </a:extLst>
          </p:cNvPr>
          <p:cNvGrpSpPr/>
          <p:nvPr/>
        </p:nvGrpSpPr>
        <p:grpSpPr>
          <a:xfrm>
            <a:off x="4970759" y="1474729"/>
            <a:ext cx="2598821" cy="1961147"/>
            <a:chOff x="2770701" y="3429000"/>
            <a:chExt cx="2598821" cy="1961147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559980EC-361F-43FF-844F-3A422EE156E2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1DE81423-673E-4BE7-B5EC-069F4C35B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10474" y="3444072"/>
              <a:ext cx="2438701" cy="1883801"/>
            </a:xfrm>
            <a:prstGeom prst="rect">
              <a:avLst/>
            </a:prstGeom>
          </p:spPr>
        </p:pic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E889746-9304-48C4-AC2F-B45DEC15709A}"/>
              </a:ext>
            </a:extLst>
          </p:cNvPr>
          <p:cNvGrpSpPr/>
          <p:nvPr/>
        </p:nvGrpSpPr>
        <p:grpSpPr>
          <a:xfrm>
            <a:off x="8291972" y="1516014"/>
            <a:ext cx="2735193" cy="1961147"/>
            <a:chOff x="2634329" y="3429000"/>
            <a:chExt cx="2735193" cy="1961147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E48E632B-5966-4A8C-98A7-EB133FE02F50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EF09A406-2F21-4FF2-89FF-EBE49F2ED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4329" y="3721160"/>
              <a:ext cx="1715912" cy="1245752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D13FABA5-5E6E-407E-AF0B-FDD4EE44F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39850" y="3982137"/>
              <a:ext cx="1929671" cy="1400941"/>
            </a:xfrm>
            <a:prstGeom prst="rect">
              <a:avLst/>
            </a:prstGeom>
          </p:spPr>
        </p:pic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D6C055C-B578-428D-A5F7-179686590FF2}"/>
              </a:ext>
            </a:extLst>
          </p:cNvPr>
          <p:cNvGrpSpPr/>
          <p:nvPr/>
        </p:nvGrpSpPr>
        <p:grpSpPr>
          <a:xfrm>
            <a:off x="8428343" y="1516005"/>
            <a:ext cx="2598821" cy="1961147"/>
            <a:chOff x="2770701" y="3429000"/>
            <a:chExt cx="2598821" cy="1961147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07F16783-EFDB-47E0-BAD6-F52B3D95D53A}"/>
                </a:ext>
              </a:extLst>
            </p:cNvPr>
            <p:cNvSpPr/>
            <p:nvPr/>
          </p:nvSpPr>
          <p:spPr>
            <a:xfrm>
              <a:off x="2770701" y="3429000"/>
              <a:ext cx="2598821" cy="1961147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16694CCC-2FBC-4C49-B586-C04C1373E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10474" y="3500724"/>
              <a:ext cx="2559048" cy="1857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28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C5708-C658-4C05-BC5B-17B7343E6E6D}"/>
              </a:ext>
            </a:extLst>
          </p:cNvPr>
          <p:cNvSpPr txBox="1"/>
          <p:nvPr/>
        </p:nvSpPr>
        <p:spPr>
          <a:xfrm>
            <a:off x="2729450" y="286826"/>
            <a:ext cx="6139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Нейрогимнастика</a:t>
            </a:r>
            <a:r>
              <a:rPr lang="ru-RU" dirty="0"/>
              <a:t>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97DD059-581C-49A6-810D-B4FD9B544571}"/>
              </a:ext>
            </a:extLst>
          </p:cNvPr>
          <p:cNvGrpSpPr/>
          <p:nvPr/>
        </p:nvGrpSpPr>
        <p:grpSpPr>
          <a:xfrm>
            <a:off x="433137" y="1003777"/>
            <a:ext cx="1598441" cy="1436915"/>
            <a:chOff x="433137" y="1003777"/>
            <a:chExt cx="1598441" cy="1436915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CCDF5F7-5A89-4DBA-B768-98DA760D1394}"/>
                </a:ext>
              </a:extLst>
            </p:cNvPr>
            <p:cNvSpPr/>
            <p:nvPr/>
          </p:nvSpPr>
          <p:spPr>
            <a:xfrm>
              <a:off x="433137" y="1003777"/>
              <a:ext cx="1598441" cy="1436915"/>
            </a:xfrm>
            <a:prstGeom prst="roundRect">
              <a:avLst/>
            </a:prstGeom>
            <a:solidFill>
              <a:srgbClr val="66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B9F1AFE-0AEF-48FF-BD2A-C2CFEBEB2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293" y="1271523"/>
              <a:ext cx="1272127" cy="901421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CE0312C-9ADC-49B4-9E72-CE5BFEDCBF04}"/>
              </a:ext>
            </a:extLst>
          </p:cNvPr>
          <p:cNvGrpSpPr/>
          <p:nvPr/>
        </p:nvGrpSpPr>
        <p:grpSpPr>
          <a:xfrm>
            <a:off x="2620592" y="923605"/>
            <a:ext cx="1598441" cy="1517085"/>
            <a:chOff x="433137" y="948776"/>
            <a:chExt cx="1598441" cy="1517085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27D4C816-978B-4DFA-B711-A825F1CA91A7}"/>
                </a:ext>
              </a:extLst>
            </p:cNvPr>
            <p:cNvSpPr/>
            <p:nvPr/>
          </p:nvSpPr>
          <p:spPr>
            <a:xfrm>
              <a:off x="433137" y="1003777"/>
              <a:ext cx="1598441" cy="1436915"/>
            </a:xfrm>
            <a:prstGeom prst="roundRect">
              <a:avLst/>
            </a:prstGeom>
            <a:solidFill>
              <a:srgbClr val="66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730F9B0-439D-4954-82EE-CC264C337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4493" y="948776"/>
              <a:ext cx="1517085" cy="1517085"/>
            </a:xfrm>
            <a:prstGeom prst="rect">
              <a:avLst/>
            </a:prstGeom>
          </p:spPr>
        </p:pic>
      </p:grp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5CC8E16-F2A3-46B1-891F-655ABBA362BD}"/>
              </a:ext>
            </a:extLst>
          </p:cNvPr>
          <p:cNvSpPr/>
          <p:nvPr/>
        </p:nvSpPr>
        <p:spPr>
          <a:xfrm>
            <a:off x="422612" y="1008098"/>
            <a:ext cx="1598441" cy="1436915"/>
          </a:xfrm>
          <a:prstGeom prst="round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Comic Sans MS" panose="030F0702030302020204" pitchFamily="66" charset="0"/>
              </a:rPr>
              <a:t>АРЬ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41AFE4E4-B44A-4682-8623-E6F09A52D857}"/>
              </a:ext>
            </a:extLst>
          </p:cNvPr>
          <p:cNvGrpSpPr/>
          <p:nvPr/>
        </p:nvGrpSpPr>
        <p:grpSpPr>
          <a:xfrm>
            <a:off x="4725546" y="923604"/>
            <a:ext cx="1598441" cy="1517085"/>
            <a:chOff x="433137" y="948776"/>
            <a:chExt cx="1598441" cy="1517085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701790B5-9B0E-431C-A975-C09485F93CB1}"/>
                </a:ext>
              </a:extLst>
            </p:cNvPr>
            <p:cNvSpPr/>
            <p:nvPr/>
          </p:nvSpPr>
          <p:spPr>
            <a:xfrm>
              <a:off x="433137" y="1003777"/>
              <a:ext cx="1598441" cy="1436915"/>
            </a:xfrm>
            <a:prstGeom prst="roundRect">
              <a:avLst/>
            </a:prstGeom>
            <a:solidFill>
              <a:srgbClr val="66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3A7B963-A980-4126-BFE5-D5B6F79AF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0373" y="948776"/>
              <a:ext cx="1505324" cy="1517085"/>
            </a:xfrm>
            <a:prstGeom prst="rect">
              <a:avLst/>
            </a:prstGeom>
          </p:spPr>
        </p:pic>
      </p:grp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3C92B54-48A0-422B-8C99-69ACDAD49970}"/>
              </a:ext>
            </a:extLst>
          </p:cNvPr>
          <p:cNvSpPr/>
          <p:nvPr/>
        </p:nvSpPr>
        <p:spPr>
          <a:xfrm>
            <a:off x="2605924" y="978604"/>
            <a:ext cx="1598441" cy="1436915"/>
          </a:xfrm>
          <a:prstGeom prst="round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Comic Sans MS" panose="030F0702030302020204" pitchFamily="66" charset="0"/>
              </a:rPr>
              <a:t>ЕРЬ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DC8A61D-3806-40DC-A4F3-6B90AADA3A89}"/>
              </a:ext>
            </a:extLst>
          </p:cNvPr>
          <p:cNvGrpSpPr/>
          <p:nvPr/>
        </p:nvGrpSpPr>
        <p:grpSpPr>
          <a:xfrm>
            <a:off x="6830500" y="898434"/>
            <a:ext cx="1598441" cy="1517085"/>
            <a:chOff x="433137" y="948776"/>
            <a:chExt cx="1598441" cy="1517085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EBB8F28A-8CDA-4C6D-B866-5FCACA360511}"/>
                </a:ext>
              </a:extLst>
            </p:cNvPr>
            <p:cNvSpPr/>
            <p:nvPr/>
          </p:nvSpPr>
          <p:spPr>
            <a:xfrm>
              <a:off x="433137" y="1003777"/>
              <a:ext cx="1598441" cy="1436915"/>
            </a:xfrm>
            <a:prstGeom prst="roundRect">
              <a:avLst/>
            </a:prstGeom>
            <a:solidFill>
              <a:srgbClr val="66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5358E528-2AFC-4DC7-8025-4FABAE156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6163" y="948776"/>
              <a:ext cx="1493745" cy="1517085"/>
            </a:xfrm>
            <a:prstGeom prst="rect">
              <a:avLst/>
            </a:prstGeom>
          </p:spPr>
        </p:pic>
      </p:grp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369855C-189B-459F-82A5-36C13301ACFA}"/>
              </a:ext>
            </a:extLst>
          </p:cNvPr>
          <p:cNvSpPr/>
          <p:nvPr/>
        </p:nvSpPr>
        <p:spPr>
          <a:xfrm>
            <a:off x="4725544" y="963688"/>
            <a:ext cx="1598441" cy="1436915"/>
          </a:xfrm>
          <a:prstGeom prst="round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Comic Sans MS" panose="030F0702030302020204" pitchFamily="66" charset="0"/>
              </a:rPr>
              <a:t>ИРЬ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BF52809-9895-4F70-9579-240BE3F668E6}"/>
              </a:ext>
            </a:extLst>
          </p:cNvPr>
          <p:cNvSpPr/>
          <p:nvPr/>
        </p:nvSpPr>
        <p:spPr>
          <a:xfrm>
            <a:off x="6808800" y="963687"/>
            <a:ext cx="1598441" cy="1436915"/>
          </a:xfrm>
          <a:prstGeom prst="round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>
                <a:latin typeface="Comic Sans MS" panose="030F0702030302020204" pitchFamily="66" charset="0"/>
              </a:rPr>
              <a:t>ОРЬ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CE04D395-9980-427A-B3A7-93756D9EFFB1}"/>
              </a:ext>
            </a:extLst>
          </p:cNvPr>
          <p:cNvGrpSpPr/>
          <p:nvPr/>
        </p:nvGrpSpPr>
        <p:grpSpPr>
          <a:xfrm>
            <a:off x="8950251" y="1018689"/>
            <a:ext cx="1598441" cy="1436915"/>
            <a:chOff x="433137" y="1003777"/>
            <a:chExt cx="1598441" cy="1436915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E6B12659-626E-4FAF-8827-DB481124B5EC}"/>
                </a:ext>
              </a:extLst>
            </p:cNvPr>
            <p:cNvSpPr/>
            <p:nvPr/>
          </p:nvSpPr>
          <p:spPr>
            <a:xfrm>
              <a:off x="433137" y="1003777"/>
              <a:ext cx="1598441" cy="1436915"/>
            </a:xfrm>
            <a:prstGeom prst="roundRect">
              <a:avLst/>
            </a:prstGeom>
            <a:solidFill>
              <a:srgbClr val="66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336C623-F60F-4D07-B051-40107F8F6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6163" y="1178089"/>
              <a:ext cx="1493745" cy="1058458"/>
            </a:xfrm>
            <a:prstGeom prst="rect">
              <a:avLst/>
            </a:prstGeom>
          </p:spPr>
        </p:pic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DD67B9E9-7CD0-48A2-9CC2-C525942F075B}"/>
              </a:ext>
            </a:extLst>
          </p:cNvPr>
          <p:cNvSpPr/>
          <p:nvPr/>
        </p:nvSpPr>
        <p:spPr>
          <a:xfrm>
            <a:off x="8963964" y="1029611"/>
            <a:ext cx="1598441" cy="1436915"/>
          </a:xfrm>
          <a:prstGeom prst="round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>
                <a:latin typeface="Comic Sans MS" panose="030F0702030302020204" pitchFamily="66" charset="0"/>
              </a:rPr>
              <a:t>ЫРЬ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DD49F0D-FB76-42BB-8068-F0D68D0EFF5C}"/>
              </a:ext>
            </a:extLst>
          </p:cNvPr>
          <p:cNvGrpSpPr/>
          <p:nvPr/>
        </p:nvGrpSpPr>
        <p:grpSpPr>
          <a:xfrm>
            <a:off x="192505" y="3429000"/>
            <a:ext cx="11027802" cy="1871770"/>
            <a:chOff x="350633" y="3429000"/>
            <a:chExt cx="10115555" cy="1593261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72A7BAD2-DA3F-42E4-BD2B-9E148E2D6FCB}"/>
                </a:ext>
              </a:extLst>
            </p:cNvPr>
            <p:cNvSpPr/>
            <p:nvPr/>
          </p:nvSpPr>
          <p:spPr>
            <a:xfrm>
              <a:off x="350633" y="3429000"/>
              <a:ext cx="10115555" cy="1533112"/>
            </a:xfrm>
            <a:prstGeom prst="roundRect">
              <a:avLst/>
            </a:prstGeom>
            <a:solidFill>
              <a:srgbClr val="66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DF2CA1AB-7A17-49F6-B29B-80157DE4E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451" y="3744845"/>
              <a:ext cx="1272127" cy="901421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8925004-8771-4DC5-87EC-F65BB1D7F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25519" y="3466872"/>
              <a:ext cx="1517085" cy="1517085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DCFCFCA3-B0BE-4203-9D2F-7440C25AB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06464" y="3475932"/>
              <a:ext cx="1505324" cy="1517085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2922BD2D-6F2B-4D17-BFB6-D5931E3EA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99221" y="3443690"/>
              <a:ext cx="1493745" cy="1517085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15283C9-1A6C-4054-AF1D-BEBAE9C97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2924" y="3835368"/>
              <a:ext cx="1272127" cy="901421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BF0FD6B3-0DAD-4D9A-9F4D-5DFA50770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85009" y="3505176"/>
              <a:ext cx="1517085" cy="1517085"/>
            </a:xfrm>
            <a:prstGeom prst="rect">
              <a:avLst/>
            </a:prstGeom>
          </p:spPr>
        </p:pic>
      </p:grpSp>
      <p:sp>
        <p:nvSpPr>
          <p:cNvPr id="33" name="Управляющая кнопка: &quot;Получить сведения&quot; 3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3617F1F-DC14-4915-AB0F-D025F38F656F}"/>
              </a:ext>
            </a:extLst>
          </p:cNvPr>
          <p:cNvSpPr/>
          <p:nvPr/>
        </p:nvSpPr>
        <p:spPr>
          <a:xfrm>
            <a:off x="0" y="0"/>
            <a:ext cx="596293" cy="501889"/>
          </a:xfrm>
          <a:prstGeom prst="actionButtonInformation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8AC1A70-D42E-42BA-A623-1106F9293386}"/>
              </a:ext>
            </a:extLst>
          </p:cNvPr>
          <p:cNvSpPr/>
          <p:nvPr/>
        </p:nvSpPr>
        <p:spPr>
          <a:xfrm>
            <a:off x="596293" y="0"/>
            <a:ext cx="3622740" cy="501889"/>
          </a:xfrm>
          <a:prstGeom prst="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Скажи слог и открой упражнения.</a:t>
            </a:r>
          </a:p>
        </p:txBody>
      </p:sp>
    </p:spTree>
    <p:extLst>
      <p:ext uri="{BB962C8B-B14F-4D97-AF65-F5344CB8AC3E}">
        <p14:creationId xmlns:p14="http://schemas.microsoft.com/office/powerpoint/2010/main" val="384722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0" grpId="0" animBg="1"/>
      <p:bldP spid="21" grpId="0" animBg="1"/>
      <p:bldP spid="25" grpId="0" animBg="1"/>
      <p:bldP spid="34" grpId="0" animBg="1"/>
      <p:bldP spid="3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BCA1F300-87EB-438A-87C3-35BD9FF5AC8B}"/>
              </a:ext>
            </a:extLst>
          </p:cNvPr>
          <p:cNvSpPr/>
          <p:nvPr/>
        </p:nvSpPr>
        <p:spPr>
          <a:xfrm>
            <a:off x="271571" y="1760048"/>
            <a:ext cx="2943930" cy="1668952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Выбери картинки со звуком РЬ и нажми.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746927-C169-4E6C-8213-FE6D2F66DE68}"/>
              </a:ext>
            </a:extLst>
          </p:cNvPr>
          <p:cNvSpPr txBox="1"/>
          <p:nvPr/>
        </p:nvSpPr>
        <p:spPr>
          <a:xfrm>
            <a:off x="3128211" y="185630"/>
            <a:ext cx="5637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«Найди картинку»</a:t>
            </a:r>
          </a:p>
        </p:txBody>
      </p:sp>
      <p:sp>
        <p:nvSpPr>
          <p:cNvPr id="5" name="Управляющая кнопка: &quot;Получить сведения&quot;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EA55E5C-F0A2-41DC-A82D-34C2B4BEC89D}"/>
              </a:ext>
            </a:extLst>
          </p:cNvPr>
          <p:cNvSpPr/>
          <p:nvPr/>
        </p:nvSpPr>
        <p:spPr>
          <a:xfrm>
            <a:off x="0" y="0"/>
            <a:ext cx="596293" cy="501889"/>
          </a:xfrm>
          <a:prstGeom prst="actionButtonInformation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F6F94D-4735-491D-ACCE-E47A47EDB308}"/>
              </a:ext>
            </a:extLst>
          </p:cNvPr>
          <p:cNvSpPr/>
          <p:nvPr/>
        </p:nvSpPr>
        <p:spPr>
          <a:xfrm>
            <a:off x="596291" y="1"/>
            <a:ext cx="2531919" cy="1251284"/>
          </a:xfrm>
          <a:prstGeom prst="rect">
            <a:avLst/>
          </a:prstGeom>
          <a:solidFill>
            <a:srgbClr val="66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Comic Sans MS" panose="030F0702030302020204" pitchFamily="66" charset="0"/>
              </a:rPr>
              <a:t>Рябина,дверь,фонарь,комарь,пузырь,речка,репа</a:t>
            </a:r>
            <a:endParaRPr lang="ru-RU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DE01C8-4854-4245-A1D8-DE49803E6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5537" y="3196962"/>
            <a:ext cx="3661038" cy="366103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3967843-405D-41C5-861D-5EFB089B538F}"/>
              </a:ext>
            </a:extLst>
          </p:cNvPr>
          <p:cNvSpPr/>
          <p:nvPr/>
        </p:nvSpPr>
        <p:spPr>
          <a:xfrm>
            <a:off x="3215501" y="783066"/>
            <a:ext cx="6636643" cy="5768988"/>
          </a:xfrm>
          <a:prstGeom prst="rect">
            <a:avLst/>
          </a:prstGeom>
          <a:solidFill>
            <a:srgbClr val="C96A1F">
              <a:alpha val="50000"/>
            </a:srgbClr>
          </a:solidFill>
          <a:ln>
            <a:solidFill>
              <a:srgbClr val="C96A1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64C4F98-DFB9-4AF4-9F3B-93033E40D7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3666">
            <a:off x="3480994" y="1033377"/>
            <a:ext cx="1386639" cy="10177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EF22E3-CA7B-4408-8478-1A74D0E8F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84" y="2856129"/>
            <a:ext cx="786314" cy="13892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5BC77C-AAFD-41CB-9828-EEEEF4E62C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49" y="4537345"/>
            <a:ext cx="2444681" cy="17992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B5453EE-C3DE-448A-ACEC-2C097FEE8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566" y="1989441"/>
            <a:ext cx="1678119" cy="167811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5E0B79F-3308-4F0B-A732-9148158569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152" y="1076776"/>
            <a:ext cx="1352264" cy="97092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A329F4F-FA62-44AE-A120-BC9D92B231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530" y="997458"/>
            <a:ext cx="1233614" cy="123361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518E7D4-68AE-4E8A-A1BD-1A915CBFE8B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115" y="1056810"/>
            <a:ext cx="1067468" cy="111491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EB070CD-237A-48F8-BD9D-9A5E11640C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63" y="4499072"/>
            <a:ext cx="1305182" cy="179928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CA983A6-6B55-444D-B21C-CF2B6065639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3" y="3562509"/>
            <a:ext cx="1925834" cy="139815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05BCA3C-37D1-44FB-83BC-D8160F97B0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503" y="2101338"/>
            <a:ext cx="1329860" cy="130284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E492BB0-9A41-4C8E-B184-52956BFD208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708" y="2616489"/>
            <a:ext cx="1501001" cy="113227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11C77C9-DD2F-48C3-A924-641C712235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23" y="3510573"/>
            <a:ext cx="1857472" cy="185747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E5B90D4-2EEF-4CD2-8A9F-5655ECB0D92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49" y="4992236"/>
            <a:ext cx="1452392" cy="14963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F895CE9-EF74-48C0-8546-1BC3F2AED3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441" y="3296015"/>
            <a:ext cx="1961703" cy="97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7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AC4F840D-F2CE-4927-82DA-583C7CB04F4F}"/>
              </a:ext>
            </a:extLst>
          </p:cNvPr>
          <p:cNvSpPr/>
          <p:nvPr/>
        </p:nvSpPr>
        <p:spPr>
          <a:xfrm>
            <a:off x="52996" y="460990"/>
            <a:ext cx="3997921" cy="2585070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Мне очень нравится место где мы находимся, хочу придумать историю. Помоги мне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45B432-C603-4CBA-88A1-756057475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71" y="5651405"/>
            <a:ext cx="2178988" cy="1056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B6E602-6417-44A4-8A30-C9CA2F6B9077}"/>
              </a:ext>
            </a:extLst>
          </p:cNvPr>
          <p:cNvSpPr txBox="1"/>
          <p:nvPr/>
        </p:nvSpPr>
        <p:spPr>
          <a:xfrm>
            <a:off x="2956331" y="199380"/>
            <a:ext cx="5548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«Придумай историю»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73AAFC-2EAC-4F33-A794-ADCC6BFB6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337" y="2420067"/>
            <a:ext cx="4499809" cy="44998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A8E5BF-6871-4CF9-BA37-7974D68423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96" y="2571323"/>
            <a:ext cx="4087298" cy="4087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A39423-FAB1-4C55-84E4-7511C6DA93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384" y="1275520"/>
            <a:ext cx="4228816" cy="4228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1996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919A64B5-35AD-466C-BF8E-AA6A15F98268}"/>
              </a:ext>
            </a:extLst>
          </p:cNvPr>
          <p:cNvSpPr/>
          <p:nvPr/>
        </p:nvSpPr>
        <p:spPr>
          <a:xfrm>
            <a:off x="5408767" y="247859"/>
            <a:ext cx="3418974" cy="2213458"/>
          </a:xfrm>
          <a:prstGeom prst="cloudCallou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Спасибо за осеннюю прогулку!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A50739-D025-43F3-B88A-96A1A8D38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3416" y="-220006"/>
            <a:ext cx="1598441" cy="15984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59A016-91E2-49E5-86EF-E956E48EB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216" y="1667233"/>
            <a:ext cx="5190767" cy="51907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E206F59-3B6E-4B22-BF07-CBB53B1A5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15" y="3422165"/>
            <a:ext cx="6108151" cy="343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69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169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16</cp:revision>
  <dcterms:created xsi:type="dcterms:W3CDTF">2025-09-17T16:54:42Z</dcterms:created>
  <dcterms:modified xsi:type="dcterms:W3CDTF">2025-09-19T09:00:39Z</dcterms:modified>
</cp:coreProperties>
</file>