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9B2697-50DD-CD4F-A63F-49B0CD9B62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2C18DB-066E-6C10-50E5-3E8FC5BBF9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4FA681-7447-1526-0CE2-218AC8EFA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2FDE-6072-45AF-9FC7-E2D19C663952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14E269-4AAE-403B-7259-025DBA8AF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9D0C44-CC32-BCD6-33F8-98CC839DA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C04EF-0B0A-4326-9881-99F588D66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852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85CCE-ADEE-6387-BDD1-E0ED3D5E8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7AF1CE-5B15-06F3-2DA9-1EA9A596A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D33B93-A934-DDA5-ABB4-330F50873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2FDE-6072-45AF-9FC7-E2D19C663952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56E465-3566-4469-E111-1BFF5426E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813B0D-FE3E-6ECF-87F3-D09A41F0F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C04EF-0B0A-4326-9881-99F588D66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742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9D9CAE-B1CF-7301-4B86-251086C46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D5AA7C-8AB9-9351-EA4C-589E477DD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1CFD5A-05FE-DE34-4324-AB900833B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2FDE-6072-45AF-9FC7-E2D19C663952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A4A68E-BBDA-51A6-B05E-0A5F046A9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D1E435-6232-FFA2-F2ED-896FD1379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C04EF-0B0A-4326-9881-99F588D66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357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6ACDA-11B6-BA80-2A5A-0E83A6EE4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8C5249-6038-742E-C9D5-B65B064C77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74AFA23-5BA2-C0F2-0612-7129DA5D8E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E395F92-C741-CBC0-AFD1-5FADC1B72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2FDE-6072-45AF-9FC7-E2D19C663952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0269E8-C142-AF87-CB1F-534761EAA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588B4B-17A5-186C-A5E7-1B2B41C6B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C04EF-0B0A-4326-9881-99F588D66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623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F63312-F1B3-10FA-F226-79DD65D2C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BF6014-E66B-CDF6-0270-0E6255B0FE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D9C9FF4-7245-8A8E-CBB4-0696E2D526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985D40B-EDC7-7933-D579-E8127B9B86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82A3A82-B2C2-15B3-BA17-53C03C1047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5473BB7-A5A7-028A-D88A-FBF2908A2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2FDE-6072-45AF-9FC7-E2D19C663952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2811A22-75F1-C46C-2E45-09F60CDFB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F20C17F-CFB2-4222-871C-9411D0375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C04EF-0B0A-4326-9881-99F588D66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788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69BD22-69DB-5D80-820C-F341F1575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DCB9449-AAB2-A637-64BB-8F47DD6E8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2FDE-6072-45AF-9FC7-E2D19C663952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92BDB43-6E4E-8314-991D-68D9D6F86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0BAA87C-A382-3836-ACAA-FB5D0DD97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C04EF-0B0A-4326-9881-99F588D66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183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E708BC8-FBC7-17F7-E9D5-EF3B9F473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2FDE-6072-45AF-9FC7-E2D19C663952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42E9B7E-8B09-8EF2-CE2C-09054C866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B199FD1-D901-6BF5-9C6A-95CC68C4D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C04EF-0B0A-4326-9881-99F588D66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136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FA50E6-4610-ADF7-E77E-9DD8690DB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BF2FF1-C700-7590-E88D-C86060AA4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AF4AE2-B279-A306-DEA7-BBC295A8DE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2E8019E-8689-EC8A-3DD3-AABFB58AE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2FDE-6072-45AF-9FC7-E2D19C663952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E9D0290-788C-B423-F8E8-FA3CEB61C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2B6B8C-4D40-5CB9-9D39-68B8718ED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C04EF-0B0A-4326-9881-99F588D66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413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26D6FF-9557-C18A-2965-D97B2753A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3387F91-AC16-FA3F-25AA-DE58FCB242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CBCA35-2FF3-5057-840A-6A98CA2A1B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925A52-9626-C380-D995-690434A31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2FDE-6072-45AF-9FC7-E2D19C663952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37250F-8DD4-084E-FD01-FDE372574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780F1B-6830-13C0-3E84-52F846C2E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C04EF-0B0A-4326-9881-99F588D66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534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FEC530-06B9-1C54-23BB-E3E05DFAD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94C736A-A714-1B3A-1186-34EF5FB484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023B40-DD0B-240C-F9AF-35D1F157A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2FDE-6072-45AF-9FC7-E2D19C663952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8DB3F5-B8C7-8ACF-E4AE-B27BE820E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296BBA-5002-04FC-5800-EA57A237F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C04EF-0B0A-4326-9881-99F588D66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919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3C07D33-66EF-48D1-A0D5-B80D13BB26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DCCE2B0-691B-AE40-1748-D3EFD5AE9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AE3964-2E9E-AD0A-8286-D307E42A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2FDE-6072-45AF-9FC7-E2D19C663952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FDE0F3-9559-FAD6-0BCE-8FFEE92E7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E899E9-8501-75CA-E495-74A92E6E3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C04EF-0B0A-4326-9881-99F588D66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898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8CCA65-E8EA-FFAE-D0B1-744AA9720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1B3CF5-D5E6-CFED-811C-B0DB039CD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F7AEB1-429F-CF36-86FC-40DE1AD15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D02FDE-6072-45AF-9FC7-E2D19C663952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D98454-6475-FF87-42DD-8072E45FA7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376D73-257A-B06F-1D32-62E0E35CB3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7C04EF-0B0A-4326-9881-99F588D66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188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A162E9B-DD46-73F3-51A4-793EA7EF1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3257" y="-74341"/>
            <a:ext cx="1079809" cy="1079809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pic>
        <p:nvPicPr>
          <p:cNvPr id="7" name="Рисунок 6" descr="Изображение выглядит как игрушка, мультфильм, статуэтка, одеж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1212C45-5F1E-B0E2-0689-40972E5C62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39" y="129422"/>
            <a:ext cx="4767715" cy="71543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52E397D-0EFF-F8DD-80B4-EDD4A6083F4D}"/>
              </a:ext>
            </a:extLst>
          </p:cNvPr>
          <p:cNvSpPr txBox="1"/>
          <p:nvPr/>
        </p:nvSpPr>
        <p:spPr>
          <a:xfrm>
            <a:off x="4997790" y="1919542"/>
            <a:ext cx="5968030" cy="2554545"/>
          </a:xfrm>
          <a:prstGeom prst="rect">
            <a:avLst/>
          </a:prstGeom>
          <a:noFill/>
          <a:effectLst>
            <a:glow rad="101600">
              <a:schemeClr val="bg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8000" dirty="0">
                <a:solidFill>
                  <a:srgbClr val="002060"/>
                </a:solidFill>
                <a:effectLst>
                  <a:glow rad="127000">
                    <a:schemeClr val="bg2"/>
                  </a:glow>
                </a:effectLst>
                <a:latin typeface="Gnocchi" panose="02000500000000000000" pitchFamily="2" charset="0"/>
              </a:rPr>
              <a:t>СОГЛАСНЫЕ ЗВУКИ</a:t>
            </a:r>
          </a:p>
        </p:txBody>
      </p:sp>
    </p:spTree>
    <p:extLst>
      <p:ext uri="{BB962C8B-B14F-4D97-AF65-F5344CB8AC3E}">
        <p14:creationId xmlns:p14="http://schemas.microsoft.com/office/powerpoint/2010/main" val="3077069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BE37191-F56C-0DE0-D10F-3BA025FF9CAE}"/>
              </a:ext>
            </a:extLst>
          </p:cNvPr>
          <p:cNvSpPr/>
          <p:nvPr/>
        </p:nvSpPr>
        <p:spPr>
          <a:xfrm>
            <a:off x="11517252" y="6351939"/>
            <a:ext cx="509551" cy="432769"/>
          </a:xfrm>
          <a:prstGeom prst="notchedRightArrow">
            <a:avLst/>
          </a:prstGeom>
          <a:solidFill>
            <a:srgbClr val="0070C0"/>
          </a:solidFill>
          <a:ln>
            <a:noFill/>
          </a:ln>
          <a:effectLst>
            <a:glow rad="101600">
              <a:schemeClr val="accent1">
                <a:lumMod val="50000"/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16D1D066-8C8D-2F84-38D8-2EAC9ECC9593}"/>
              </a:ext>
            </a:extLst>
          </p:cNvPr>
          <p:cNvGrpSpPr/>
          <p:nvPr/>
        </p:nvGrpSpPr>
        <p:grpSpPr>
          <a:xfrm>
            <a:off x="3780917" y="1067963"/>
            <a:ext cx="8245886" cy="4773629"/>
            <a:chOff x="3780917" y="1067963"/>
            <a:chExt cx="8245886" cy="4773629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BD7064EF-F102-6CE5-16A1-6279E42968D0}"/>
                </a:ext>
              </a:extLst>
            </p:cNvPr>
            <p:cNvSpPr/>
            <p:nvPr/>
          </p:nvSpPr>
          <p:spPr>
            <a:xfrm>
              <a:off x="3780917" y="1137765"/>
              <a:ext cx="8245886" cy="4703827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 descr="Изображение выглядит как Шрифт, Графика, текст, Цвет электрик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711DA5BA-0874-4A56-7B49-8821D51C6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175" y="1067963"/>
              <a:ext cx="8067369" cy="4537895"/>
            </a:xfrm>
            <a:prstGeom prst="rect">
              <a:avLst/>
            </a:prstGeom>
            <a:effectLst>
              <a:glow rad="101600">
                <a:schemeClr val="bg2">
                  <a:alpha val="60000"/>
                </a:schemeClr>
              </a:glow>
            </a:effectLst>
          </p:spPr>
        </p:pic>
      </p:grpSp>
      <p:pic>
        <p:nvPicPr>
          <p:cNvPr id="3" name="Рисунок 2" descr="Изображение выглядит как игрушка, мультфильм, статуэтка, одеж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FFC5123-DCE4-24CB-B7B7-A2D43CF50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894" y="199734"/>
            <a:ext cx="4767715" cy="7154367"/>
          </a:xfrm>
          <a:prstGeom prst="rect">
            <a:avLst/>
          </a:prstGeom>
        </p:spPr>
      </p:pic>
      <p:sp>
        <p:nvSpPr>
          <p:cNvPr id="4" name="Облачко с текстом: прямоугольное со скругленными углами 3">
            <a:extLst>
              <a:ext uri="{FF2B5EF4-FFF2-40B4-BE49-F238E27FC236}">
                <a16:creationId xmlns:a16="http://schemas.microsoft.com/office/drawing/2014/main" id="{8F778A6A-AB1C-C93F-2B3C-54DAC3C9D087}"/>
              </a:ext>
            </a:extLst>
          </p:cNvPr>
          <p:cNvSpPr/>
          <p:nvPr/>
        </p:nvSpPr>
        <p:spPr>
          <a:xfrm>
            <a:off x="3015425" y="111136"/>
            <a:ext cx="2792061" cy="1629867"/>
          </a:xfrm>
          <a:prstGeom prst="wedgeRoundRectCallout">
            <a:avLst>
              <a:gd name="adj1" fmla="val -41583"/>
              <a:gd name="adj2" fmla="val 72350"/>
              <a:gd name="adj3" fmla="val 16667"/>
            </a:avLst>
          </a:prstGeom>
          <a:solidFill>
            <a:schemeClr val="bg2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Gnocchi" panose="02000500000000000000" pitchFamily="2" charset="0"/>
              </a:rPr>
              <a:t>Здравствуй, сегодня мы узнаем согласные звуки. Посмотри и чётко проговори!</a:t>
            </a:r>
          </a:p>
        </p:txBody>
      </p:sp>
    </p:spTree>
    <p:extLst>
      <p:ext uri="{BB962C8B-B14F-4D97-AF65-F5344CB8AC3E}">
        <p14:creationId xmlns:p14="http://schemas.microsoft.com/office/powerpoint/2010/main" val="3138534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мультфильм, снимок экрана, Человеческое лиц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6AA8339-2A26-E4D0-9D6F-1FE4A15F0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0"/>
            <a:ext cx="12192000" cy="8128000"/>
          </a:xfrm>
          <a:prstGeom prst="rect">
            <a:avLst/>
          </a:prstGeom>
        </p:spPr>
      </p:pic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BE37191-F56C-0DE0-D10F-3BA025FF9CAE}"/>
              </a:ext>
            </a:extLst>
          </p:cNvPr>
          <p:cNvSpPr/>
          <p:nvPr/>
        </p:nvSpPr>
        <p:spPr>
          <a:xfrm>
            <a:off x="11517252" y="6351939"/>
            <a:ext cx="509551" cy="432769"/>
          </a:xfrm>
          <a:prstGeom prst="notchedRightArrow">
            <a:avLst/>
          </a:prstGeom>
          <a:solidFill>
            <a:srgbClr val="0070C0"/>
          </a:solidFill>
          <a:ln>
            <a:noFill/>
          </a:ln>
          <a:effectLst>
            <a:glow rad="101600">
              <a:schemeClr val="accent1">
                <a:lumMod val="50000"/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1028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peelOff"/>
      </p:transition>
    </mc:Choice>
    <mc:Fallback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Цвет Majorelle blue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FC8BAFD-0E59-1E82-D12E-2645EA9DF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227" y="-380611"/>
            <a:ext cx="12229227" cy="7877295"/>
          </a:xfrm>
          <a:prstGeom prst="rect">
            <a:avLst/>
          </a:prstGeom>
        </p:spPr>
      </p:pic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BE37191-F56C-0DE0-D10F-3BA025FF9CAE}"/>
              </a:ext>
            </a:extLst>
          </p:cNvPr>
          <p:cNvSpPr/>
          <p:nvPr/>
        </p:nvSpPr>
        <p:spPr>
          <a:xfrm>
            <a:off x="11517252" y="6351939"/>
            <a:ext cx="509551" cy="432769"/>
          </a:xfrm>
          <a:prstGeom prst="notchedRightArrow">
            <a:avLst/>
          </a:prstGeom>
          <a:solidFill>
            <a:srgbClr val="0070C0"/>
          </a:solidFill>
          <a:ln>
            <a:noFill/>
          </a:ln>
          <a:effectLst>
            <a:glow rad="101600">
              <a:schemeClr val="accent1">
                <a:lumMod val="50000"/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3569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peelOff"/>
      </p:transition>
    </mc:Choice>
    <mc:Fallback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BE37191-F56C-0DE0-D10F-3BA025FF9CAE}"/>
              </a:ext>
            </a:extLst>
          </p:cNvPr>
          <p:cNvSpPr/>
          <p:nvPr/>
        </p:nvSpPr>
        <p:spPr>
          <a:xfrm>
            <a:off x="11517252" y="6351939"/>
            <a:ext cx="509551" cy="432769"/>
          </a:xfrm>
          <a:prstGeom prst="notchedRightArrow">
            <a:avLst/>
          </a:prstGeom>
          <a:solidFill>
            <a:srgbClr val="0070C0"/>
          </a:solidFill>
          <a:ln>
            <a:noFill/>
          </a:ln>
          <a:effectLst>
            <a:glow rad="101600">
              <a:schemeClr val="accent1">
                <a:lumMod val="50000"/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9811AC7E-DA26-B576-4B6C-0B39C171668F}"/>
              </a:ext>
            </a:extLst>
          </p:cNvPr>
          <p:cNvGrpSpPr/>
          <p:nvPr/>
        </p:nvGrpSpPr>
        <p:grpSpPr>
          <a:xfrm>
            <a:off x="-302876" y="985509"/>
            <a:ext cx="3657087" cy="3657087"/>
            <a:chOff x="599780" y="727244"/>
            <a:chExt cx="3657087" cy="3657087"/>
          </a:xfrm>
        </p:grpSpPr>
        <p:pic>
          <p:nvPicPr>
            <p:cNvPr id="4" name="Рисунок 3" descr="Изображение выглядит как самолет, шар, Товары для праздников, сердц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8AD8881-D95A-4401-C993-1A728A5643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6345"/>
                      </a14:imgEffect>
                      <a14:imgEffect>
                        <a14:saturation sat="125000"/>
                      </a14:imgEffect>
                      <a14:imgEffect>
                        <a14:brightnessContrast bright="-9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9924">
              <a:off x="599780" y="727244"/>
              <a:ext cx="3657087" cy="3657087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86000"/>
                </a:srgb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0F4683B-DD00-313F-76CA-39BC5C3C96B6}"/>
                </a:ext>
              </a:extLst>
            </p:cNvPr>
            <p:cNvSpPr txBox="1"/>
            <p:nvPr/>
          </p:nvSpPr>
          <p:spPr>
            <a:xfrm>
              <a:off x="1718159" y="1586175"/>
              <a:ext cx="14203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Gnocchi" panose="02000500000000000000" pitchFamily="2" charset="0"/>
                </a:rPr>
                <a:t>СЕМЬЯ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DE847A2F-E5CA-4270-50C0-EF9806AFD7A0}"/>
              </a:ext>
            </a:extLst>
          </p:cNvPr>
          <p:cNvGrpSpPr/>
          <p:nvPr/>
        </p:nvGrpSpPr>
        <p:grpSpPr>
          <a:xfrm>
            <a:off x="1860896" y="2536966"/>
            <a:ext cx="3657087" cy="3657087"/>
            <a:chOff x="599780" y="727244"/>
            <a:chExt cx="3657087" cy="3657087"/>
          </a:xfrm>
        </p:grpSpPr>
        <p:pic>
          <p:nvPicPr>
            <p:cNvPr id="9" name="Рисунок 8" descr="Изображение выглядит как самолет, шар, Товары для праздников, сердц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684DEB9-CBB4-4495-D3B1-B52DE02FB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6345"/>
                      </a14:imgEffect>
                      <a14:imgEffect>
                        <a14:saturation sat="125000"/>
                      </a14:imgEffect>
                      <a14:imgEffect>
                        <a14:brightnessContrast bright="-9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9924">
              <a:off x="599780" y="727244"/>
              <a:ext cx="3657087" cy="3657087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86000"/>
                </a:srgbClr>
              </a:outerShdw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D2D6C70-BDB0-5C94-1725-AD71731D9129}"/>
                </a:ext>
              </a:extLst>
            </p:cNvPr>
            <p:cNvSpPr txBox="1"/>
            <p:nvPr/>
          </p:nvSpPr>
          <p:spPr>
            <a:xfrm>
              <a:off x="1687957" y="1605436"/>
              <a:ext cx="14807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Gnocchi" panose="02000500000000000000" pitchFamily="2" charset="0"/>
                </a:rPr>
                <a:t>ЖИВОТ</a:t>
              </a:r>
            </a:p>
          </p:txBody>
        </p:sp>
      </p:grpSp>
      <p:pic>
        <p:nvPicPr>
          <p:cNvPr id="12" name="Рисунок 11" descr="Изображение выглядит как самолет, шар, Товары для праздников, сердц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37FDA45-29A9-B047-8227-78B483C354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8869">
            <a:off x="1804315" y="2535073"/>
            <a:ext cx="3770246" cy="3770246"/>
          </a:xfrm>
          <a:prstGeom prst="rect">
            <a:avLst/>
          </a:prstGeom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F5DC1D46-848C-48D4-554A-4DFA06677F97}"/>
              </a:ext>
            </a:extLst>
          </p:cNvPr>
          <p:cNvGrpSpPr/>
          <p:nvPr/>
        </p:nvGrpSpPr>
        <p:grpSpPr>
          <a:xfrm>
            <a:off x="4208559" y="277507"/>
            <a:ext cx="3657087" cy="3657087"/>
            <a:chOff x="599780" y="727244"/>
            <a:chExt cx="3657087" cy="3657087"/>
          </a:xfrm>
        </p:grpSpPr>
        <p:pic>
          <p:nvPicPr>
            <p:cNvPr id="15" name="Рисунок 14" descr="Изображение выглядит как самолет, шар, Товары для праздников, сердц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2A975F7-B82B-2781-4B16-778E857E6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6345"/>
                      </a14:imgEffect>
                      <a14:imgEffect>
                        <a14:saturation sat="125000"/>
                      </a14:imgEffect>
                      <a14:imgEffect>
                        <a14:brightnessContrast bright="-9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9924">
              <a:off x="599780" y="727244"/>
              <a:ext cx="3657087" cy="3657087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86000"/>
                </a:srgbClr>
              </a:outerShdw>
            </a:effec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58969FE-C7A4-8A85-6AB8-97BDB7F3D918}"/>
                </a:ext>
              </a:extLst>
            </p:cNvPr>
            <p:cNvSpPr txBox="1"/>
            <p:nvPr/>
          </p:nvSpPr>
          <p:spPr>
            <a:xfrm>
              <a:off x="1808084" y="1605435"/>
              <a:ext cx="13122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Gnocchi" panose="02000500000000000000" pitchFamily="2" charset="0"/>
                </a:rPr>
                <a:t>СОК</a:t>
              </a:r>
            </a:p>
          </p:txBody>
        </p:sp>
      </p:grpSp>
      <p:pic>
        <p:nvPicPr>
          <p:cNvPr id="17" name="Рисунок 16" descr="Изображение выглядит как самолет, шар, Товары для праздников, сердц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3B7007A-452A-C893-5D9B-A7BA0FCC7C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18">
            <a:off x="4151978" y="275965"/>
            <a:ext cx="3770246" cy="3770246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C799FB1B-88AB-0DB0-6989-B2001DD4C903}"/>
              </a:ext>
            </a:extLst>
          </p:cNvPr>
          <p:cNvGrpSpPr/>
          <p:nvPr/>
        </p:nvGrpSpPr>
        <p:grpSpPr>
          <a:xfrm>
            <a:off x="5966368" y="2739957"/>
            <a:ext cx="3657087" cy="3657087"/>
            <a:chOff x="599780" y="727244"/>
            <a:chExt cx="3657087" cy="3657087"/>
          </a:xfrm>
        </p:grpSpPr>
        <p:pic>
          <p:nvPicPr>
            <p:cNvPr id="19" name="Рисунок 18" descr="Изображение выглядит как самолет, шар, Товары для праздников, сердц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63993B5-33B4-7E2B-010E-1882E20AF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6345"/>
                      </a14:imgEffect>
                      <a14:imgEffect>
                        <a14:saturation sat="125000"/>
                      </a14:imgEffect>
                      <a14:imgEffect>
                        <a14:brightnessContrast bright="-9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9924">
              <a:off x="599780" y="727244"/>
              <a:ext cx="3657087" cy="3657087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86000"/>
                </a:srgbClr>
              </a:outerShdw>
            </a:effec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D81F350-20A7-8B44-5F09-F17B5051512E}"/>
                </a:ext>
              </a:extLst>
            </p:cNvPr>
            <p:cNvSpPr txBox="1"/>
            <p:nvPr/>
          </p:nvSpPr>
          <p:spPr>
            <a:xfrm>
              <a:off x="1808084" y="1605435"/>
              <a:ext cx="13122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Gnocchi" panose="02000500000000000000" pitchFamily="2" charset="0"/>
                </a:rPr>
                <a:t>ЛЮДИ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E303C5D0-7D74-6387-6E9C-CCB02489FDA8}"/>
              </a:ext>
            </a:extLst>
          </p:cNvPr>
          <p:cNvGrpSpPr/>
          <p:nvPr/>
        </p:nvGrpSpPr>
        <p:grpSpPr>
          <a:xfrm>
            <a:off x="8167942" y="409587"/>
            <a:ext cx="3657087" cy="3657087"/>
            <a:chOff x="599780" y="727244"/>
            <a:chExt cx="3657087" cy="3657087"/>
          </a:xfrm>
        </p:grpSpPr>
        <p:pic>
          <p:nvPicPr>
            <p:cNvPr id="22" name="Рисунок 21" descr="Изображение выглядит как самолет, шар, Товары для праздников, сердц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10E05294-CBF2-CCDD-7649-E0F0161519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6345"/>
                      </a14:imgEffect>
                      <a14:imgEffect>
                        <a14:saturation sat="125000"/>
                      </a14:imgEffect>
                      <a14:imgEffect>
                        <a14:brightnessContrast bright="-9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9924">
              <a:off x="599780" y="727244"/>
              <a:ext cx="3657087" cy="3657087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86000"/>
                </a:srgbClr>
              </a:outerShdw>
            </a:effec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4F6E9AD-F5F6-0529-4488-00C1DD252E9C}"/>
                </a:ext>
              </a:extLst>
            </p:cNvPr>
            <p:cNvSpPr txBox="1"/>
            <p:nvPr/>
          </p:nvSpPr>
          <p:spPr>
            <a:xfrm>
              <a:off x="1732104" y="1605435"/>
              <a:ext cx="15337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Gnocchi" panose="02000500000000000000" pitchFamily="2" charset="0"/>
                </a:rPr>
                <a:t>СУМКА</a:t>
              </a:r>
            </a:p>
          </p:txBody>
        </p:sp>
      </p:grpSp>
      <p:pic>
        <p:nvPicPr>
          <p:cNvPr id="24" name="Рисунок 23" descr="Изображение выглядит как самолет, шар, Товары для праздников, сердц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F2CB640-D21A-AD1D-44C6-F2D8F71BED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18">
            <a:off x="8095074" y="353007"/>
            <a:ext cx="3770246" cy="3770246"/>
          </a:xfrm>
          <a:prstGeom prst="rect">
            <a:avLst/>
          </a:prstGeom>
        </p:spPr>
      </p:pic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2C196DF1-53D4-68D9-9D80-A98E5C8D6BF2}"/>
              </a:ext>
            </a:extLst>
          </p:cNvPr>
          <p:cNvSpPr/>
          <p:nvPr/>
        </p:nvSpPr>
        <p:spPr>
          <a:xfrm>
            <a:off x="315267" y="73292"/>
            <a:ext cx="3237631" cy="689685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Gnocchi" panose="02000500000000000000" pitchFamily="2" charset="0"/>
              </a:rPr>
              <a:t>Раскрась шары, в которых все согласные - твёрдые</a:t>
            </a:r>
          </a:p>
        </p:txBody>
      </p:sp>
    </p:spTree>
    <p:extLst>
      <p:ext uri="{BB962C8B-B14F-4D97-AF65-F5344CB8AC3E}">
        <p14:creationId xmlns:p14="http://schemas.microsoft.com/office/powerpoint/2010/main" val="1830023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игрушка, мультфильм, статуэтка, одеж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458AE2D-DE69-0319-BD3C-EC76FF5EB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285" y="353297"/>
            <a:ext cx="4767715" cy="7154367"/>
          </a:xfrm>
          <a:prstGeom prst="rect">
            <a:avLst/>
          </a:prstGeom>
        </p:spPr>
      </p:pic>
      <p:sp>
        <p:nvSpPr>
          <p:cNvPr id="4" name="Облачко с текстом: прямоугольное со скругленными углами 3">
            <a:extLst>
              <a:ext uri="{FF2B5EF4-FFF2-40B4-BE49-F238E27FC236}">
                <a16:creationId xmlns:a16="http://schemas.microsoft.com/office/drawing/2014/main" id="{190CB4B6-B697-9EE5-8D96-5165384CB4AD}"/>
              </a:ext>
            </a:extLst>
          </p:cNvPr>
          <p:cNvSpPr/>
          <p:nvPr/>
        </p:nvSpPr>
        <p:spPr>
          <a:xfrm>
            <a:off x="5256052" y="487661"/>
            <a:ext cx="3727403" cy="1822770"/>
          </a:xfrm>
          <a:prstGeom prst="wedgeRoundRectCallout">
            <a:avLst>
              <a:gd name="adj1" fmla="val -56351"/>
              <a:gd name="adj2" fmla="val 80115"/>
              <a:gd name="adj3" fmla="val 16667"/>
            </a:avLst>
          </a:prstGeom>
          <a:solidFill>
            <a:schemeClr val="bg2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Gnocchi" panose="02000500000000000000" pitchFamily="2" charset="0"/>
              </a:rPr>
              <a:t>Теперь ты знаком с согласными - твёрдыми звуками и буквами. Пока!</a:t>
            </a:r>
          </a:p>
        </p:txBody>
      </p:sp>
    </p:spTree>
    <p:extLst>
      <p:ext uri="{BB962C8B-B14F-4D97-AF65-F5344CB8AC3E}">
        <p14:creationId xmlns:p14="http://schemas.microsoft.com/office/powerpoint/2010/main" val="3466727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42</Words>
  <Application>Microsoft Office PowerPoint</Application>
  <PresentationFormat>Широкоэкранный</PresentationFormat>
  <Paragraphs>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Gnocchi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2</cp:revision>
  <dcterms:created xsi:type="dcterms:W3CDTF">2026-07-22T08:05:31Z</dcterms:created>
  <dcterms:modified xsi:type="dcterms:W3CDTF">2026-07-22T12:09:51Z</dcterms:modified>
</cp:coreProperties>
</file>