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B3DB"/>
    <a:srgbClr val="D3B7DD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143E2-CD8F-4328-A92A-1C751A23564D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7EDC3-87ED-4B56-BB64-2EAF92345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557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7EDC3-87ED-4B56-BB64-2EAF923455E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41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80C775-2354-46E8-94A0-0AD4215DEA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70E75E-650F-41B4-842D-A3C71BB6F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76B015-A0F7-4EBB-ACA0-2FE6B880E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E3C9C1-714F-43CE-A88E-D2E0DD520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F79CB-FB7B-4E0A-863E-5D5278EF9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678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CFA7F-AB7B-4E41-9D90-4BC6CC6E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2F9140-2E49-47A0-A7C5-36955E6B5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B73A1F-A9A6-4C42-B564-E6A521C37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C56DDD-9C80-4D83-A68D-9E0FD0987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6A040A-2F4A-4A3C-AA88-31E52B14B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799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D7A94D-B511-4467-B1C5-EE12D1C2F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70A7D8-4124-4B57-B16E-CEEE9D7C4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09054E-C5C7-4587-8FA6-6A70BA807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FFDF62-FF4A-4CFB-A4AC-AB5C02E7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6F77C5-85E2-4101-BAE9-858C5C13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F80CA2-A94F-47D0-8CE5-F907AFF68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71BF0A-09ED-4399-A690-03B04BE725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E2EFAF-B01F-48DC-91AF-6001C9490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23F550-CC25-434B-973B-93C1C8AC0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B770E4-5522-4502-B809-F309AF12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8C4222-1EF7-44DF-B29B-CE79E202F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555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BC296-9555-4ED9-BD18-8C649DDBC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30D761-BE39-4B2D-B697-D54BFB5CA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F060E4-93B4-40CE-A717-9C45E3F1E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6B7F8C-2F2B-4E24-A476-69CEB120A5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5A84CA1-04B3-4432-A81F-D571A3DF1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B2F71E0-5E0D-4455-9D24-FDCA4CFF9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43D4BE4-D91F-44DB-8E28-538D23E2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912716-2429-4062-960B-6B931DB3C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9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7C2930-FFB5-458E-9941-F4B51938A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C6FEF5-817B-4EE8-A47D-D2E4ABE50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866CCF-5A66-49A0-B817-7E3FBA7F2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01080D-96AD-4EF0-B47D-CA57D18F0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845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DDA231D-9D42-4A92-AA1B-57E1F66E7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27161B3-CA50-413A-9673-8C514423A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3FCA12-8356-4D4F-9CEE-CC8B5B23D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553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D328D-5315-497A-8DD8-1F85AB93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DAB895-EE7D-4EF6-91C2-7E8FABFDA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DF537B-2460-4C31-9C4C-DA27292C4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3FA2C5-31AC-4BB8-9290-AF0E52F20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46C445-9DF2-451B-803A-FF2747E1C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B5EF66-EB99-437E-93D0-5D9C8FEDD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269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50CA7-C63C-4E9E-9686-80AE63587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80A3933-A11C-4C89-A66D-938FC3927F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196358-046B-4031-9F48-C1CA52015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E0C7F4-9004-4DE3-85AA-F83F38BF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69094A-0D1D-451D-81D8-19C19CC5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7B71E7-8D01-4228-B9E6-D2073CAD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212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1EFA7F-6825-44F7-92AC-2C9492F66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71B6E0-E1C4-4B66-959D-D170D2711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934B3-F6AF-4341-9B81-FE355B76A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9F7A4A-B433-49C3-95A4-85E4BA1ED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4FF672-75A1-45D2-A535-167A840D7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78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3D1BE4-EAA5-4849-B662-291A332BA4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CB48E-A26A-4732-9937-1C9B811AA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07C87D-E0CF-468F-A259-1D4231483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6FF382-354E-4C98-9C15-CA60304AA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971A60-7E85-4C6C-B9FC-2DD58D12A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960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9A24FE-89F5-423F-BB46-637CFEA6D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44CB11-92C9-4AF9-AACA-C0F4807A0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7EAB13-C5E3-4E2F-A27C-15DA93F40F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586B1-9A02-4BBA-B66D-1096B65D6621}" type="datetimeFigureOut">
              <a:rPr lang="ru-RU" smtClean="0"/>
              <a:t>07.10.2025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995870-7417-4260-8E8C-8086F4DD5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F26338-D8AC-42E2-8F8C-C0EED7C85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CED53-FBE2-4754-8FCE-30002CCEB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23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3.sv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5.png"/><Relationship Id="rId15" Type="http://schemas.openxmlformats.org/officeDocument/2006/relationships/image" Target="../media/image13.sv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31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image" Target="../media/image23.png"/><Relationship Id="rId16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5" Type="http://schemas.openxmlformats.org/officeDocument/2006/relationships/image" Target="../media/image12.pn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6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37.png"/><Relationship Id="rId12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12.png"/><Relationship Id="rId5" Type="http://schemas.openxmlformats.org/officeDocument/2006/relationships/image" Target="../media/image17.png"/><Relationship Id="rId10" Type="http://schemas.openxmlformats.org/officeDocument/2006/relationships/image" Target="../media/image39.png"/><Relationship Id="rId4" Type="http://schemas.openxmlformats.org/officeDocument/2006/relationships/image" Target="../media/image5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10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5A66A0-37F0-4B9C-BB38-37FFE0899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887" y="-522514"/>
            <a:ext cx="7776734" cy="74527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11EBE5-4D48-4F07-A798-5D351C88D7D0}"/>
              </a:ext>
            </a:extLst>
          </p:cNvPr>
          <p:cNvSpPr txBox="1"/>
          <p:nvPr/>
        </p:nvSpPr>
        <p:spPr>
          <a:xfrm>
            <a:off x="3820611" y="2701949"/>
            <a:ext cx="411136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Обучение грамоте.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Урок 7. </a:t>
            </a:r>
          </a:p>
        </p:txBody>
      </p:sp>
      <p:pic>
        <p:nvPicPr>
          <p:cNvPr id="4" name="Рисунок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7E3B94-E2EC-4374-A6F4-8C6F4110E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094" y="4764052"/>
            <a:ext cx="1577873" cy="74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60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узырек для мыслей: облако 11">
            <a:extLst>
              <a:ext uri="{FF2B5EF4-FFF2-40B4-BE49-F238E27FC236}">
                <a16:creationId xmlns:a16="http://schemas.microsoft.com/office/drawing/2014/main" id="{0F383DF1-AB54-436B-B71C-409E5AE46901}"/>
              </a:ext>
            </a:extLst>
          </p:cNvPr>
          <p:cNvSpPr/>
          <p:nvPr/>
        </p:nvSpPr>
        <p:spPr>
          <a:xfrm>
            <a:off x="8536692" y="2640071"/>
            <a:ext cx="2972374" cy="1865325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У-у-у! Сегодня узнаем всё о самом певучем звуке — звуке У!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7B7F81F-65C0-4D16-BF45-9CD568B54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01" y="0"/>
            <a:ext cx="6772060" cy="6772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EFA8754-3F22-4C64-B833-B3B63EA2D042}"/>
              </a:ext>
            </a:extLst>
          </p:cNvPr>
          <p:cNvSpPr/>
          <p:nvPr/>
        </p:nvSpPr>
        <p:spPr>
          <a:xfrm>
            <a:off x="3274881" y="99692"/>
            <a:ext cx="6146418" cy="400110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96723C-4170-4010-92A1-CE2D4C105E67}"/>
              </a:ext>
            </a:extLst>
          </p:cNvPr>
          <p:cNvSpPr txBox="1"/>
          <p:nvPr/>
        </p:nvSpPr>
        <p:spPr>
          <a:xfrm>
            <a:off x="3526971" y="85940"/>
            <a:ext cx="5894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Путешествие на пруд, с Ульяном и лягушкой.</a:t>
            </a:r>
          </a:p>
        </p:txBody>
      </p:sp>
      <p:pic>
        <p:nvPicPr>
          <p:cNvPr id="16" name="Рисунок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F6CAA1-D824-4465-944F-A4C25BB62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152" y="6325173"/>
            <a:ext cx="1128692" cy="53282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00AC61-757C-4EB7-B78E-E6C429B62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015" y="3811591"/>
            <a:ext cx="3286053" cy="3286053"/>
          </a:xfrm>
          <a:prstGeom prst="rect">
            <a:avLst/>
          </a:prstGeom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2CB43A84-5A0C-48A9-941D-BBCE234B3864}"/>
              </a:ext>
            </a:extLst>
          </p:cNvPr>
          <p:cNvSpPr/>
          <p:nvPr/>
        </p:nvSpPr>
        <p:spPr>
          <a:xfrm>
            <a:off x="6474135" y="134542"/>
            <a:ext cx="3795104" cy="2927111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Привет, ребята! Сегодня мы с Улей отправимся на волшебную полянку, где живут звуки!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EA7E23-1781-4D97-890E-BBF057CD1F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43" y="1249740"/>
            <a:ext cx="5763699" cy="576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50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узырек для мыслей: облако 14">
            <a:extLst>
              <a:ext uri="{FF2B5EF4-FFF2-40B4-BE49-F238E27FC236}">
                <a16:creationId xmlns:a16="http://schemas.microsoft.com/office/drawing/2014/main" id="{4AE5B1BE-2840-44B9-B507-F22C7EA5119C}"/>
              </a:ext>
            </a:extLst>
          </p:cNvPr>
          <p:cNvSpPr/>
          <p:nvPr/>
        </p:nvSpPr>
        <p:spPr>
          <a:xfrm>
            <a:off x="5552860" y="692963"/>
            <a:ext cx="3192761" cy="2023500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Смотри, как я тяну губы вперёд, будто дую на горячий чай: у-у-у!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8DC08A7-A84E-49DE-AF6C-FCB10A4F1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152" y="6325173"/>
            <a:ext cx="1128692" cy="5328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169DB5-ED74-4565-8BBA-F67DD8C12968}"/>
              </a:ext>
            </a:extLst>
          </p:cNvPr>
          <p:cNvSpPr txBox="1"/>
          <p:nvPr/>
        </p:nvSpPr>
        <p:spPr>
          <a:xfrm>
            <a:off x="4317618" y="171880"/>
            <a:ext cx="3987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Звук 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7F4964-0A37-4589-B16D-3244858BA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75" y="3429001"/>
            <a:ext cx="4603976" cy="43133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3AB083-A96D-4518-940F-1E7255F94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34" y="3864525"/>
            <a:ext cx="8259966" cy="31271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121F47-E03B-4059-A461-89D598D634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6" y="2610835"/>
            <a:ext cx="3713572" cy="38095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D7132F-E655-4C4F-8C82-80E9DB130A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62" y="3429000"/>
            <a:ext cx="1378960" cy="13789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2BCEDFA-B8D6-46AD-9401-8F84E451C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137" y="4313142"/>
            <a:ext cx="903426" cy="90342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0156079-6C26-4471-ADFB-5B58D0DE25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32" y="1933266"/>
            <a:ext cx="4660995" cy="466099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3CAF7F9-056E-4C15-AE74-2E6FA14E1A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67" y="4048053"/>
            <a:ext cx="2638067" cy="263806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CE16232-9789-4A21-9D74-9A6CBFE12C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4" y="1049733"/>
            <a:ext cx="2358887" cy="19414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Лампочка">
            <a:extLst>
              <a:ext uri="{FF2B5EF4-FFF2-40B4-BE49-F238E27FC236}">
                <a16:creationId xmlns:a16="http://schemas.microsoft.com/office/drawing/2014/main" id="{8F7D7527-A708-4047-AE91-E95797468B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63739" y="-97276"/>
            <a:ext cx="738401" cy="738401"/>
          </a:xfrm>
          <a:prstGeom prst="rect">
            <a:avLst/>
          </a:prstGeom>
        </p:spPr>
      </p:pic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1ACCA317-9FC5-47D7-8151-59D08E0475F6}"/>
              </a:ext>
            </a:extLst>
          </p:cNvPr>
          <p:cNvSpPr/>
          <p:nvPr/>
        </p:nvSpPr>
        <p:spPr>
          <a:xfrm>
            <a:off x="563766" y="71270"/>
            <a:ext cx="3437594" cy="78599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Повтори за Улей. Губы вытянуты вперёд, зубы не видны.</a:t>
            </a:r>
          </a:p>
        </p:txBody>
      </p:sp>
    </p:spTree>
    <p:extLst>
      <p:ext uri="{BB962C8B-B14F-4D97-AF65-F5344CB8AC3E}">
        <p14:creationId xmlns:p14="http://schemas.microsoft.com/office/powerpoint/2010/main" val="126057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FC4108B9-1971-4AFE-AC42-5BD4C3FFAF83}"/>
              </a:ext>
            </a:extLst>
          </p:cNvPr>
          <p:cNvSpPr/>
          <p:nvPr/>
        </p:nvSpPr>
        <p:spPr>
          <a:xfrm>
            <a:off x="8428980" y="1052931"/>
            <a:ext cx="3305690" cy="2131045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Слушай внимательно! Если в слове слышишь звук У — хлопай в ладоши!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7476FD-9AE8-4882-B81C-0B02D17982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7143" r="58"/>
          <a:stretch/>
        </p:blipFill>
        <p:spPr>
          <a:xfrm>
            <a:off x="0" y="3258497"/>
            <a:ext cx="12192000" cy="3599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8DC08A7-A84E-49DE-AF6C-FCB10A4F1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152" y="6325173"/>
            <a:ext cx="1128692" cy="5328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FC8100-0C60-4C1C-BFC3-6174FA4A539C}"/>
              </a:ext>
            </a:extLst>
          </p:cNvPr>
          <p:cNvSpPr txBox="1"/>
          <p:nvPr/>
        </p:nvSpPr>
        <p:spPr>
          <a:xfrm>
            <a:off x="4015109" y="268132"/>
            <a:ext cx="441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«Что звучит на У?»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4560FC-5C76-4C3D-9BAC-6E8A5C1B61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227" y="2336131"/>
            <a:ext cx="2638067" cy="2638067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36A0C62-C34E-4337-9D91-C96459C18417}"/>
              </a:ext>
            </a:extLst>
          </p:cNvPr>
          <p:cNvGrpSpPr/>
          <p:nvPr/>
        </p:nvGrpSpPr>
        <p:grpSpPr>
          <a:xfrm>
            <a:off x="6938211" y="3183976"/>
            <a:ext cx="1697026" cy="1697026"/>
            <a:chOff x="6938211" y="3183976"/>
            <a:chExt cx="1697026" cy="1697026"/>
          </a:xfrm>
        </p:grpSpPr>
        <p:pic>
          <p:nvPicPr>
            <p:cNvPr id="9" name="Рисунок 8" descr="Лилий">
              <a:extLst>
                <a:ext uri="{FF2B5EF4-FFF2-40B4-BE49-F238E27FC236}">
                  <a16:creationId xmlns:a16="http://schemas.microsoft.com/office/drawing/2014/main" id="{2AC26F7E-1E58-4D83-99D9-D9AF3BF93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938211" y="3183976"/>
              <a:ext cx="1697026" cy="169702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72B058E-95F9-4223-B239-71D9B757B6B1}"/>
                </a:ext>
              </a:extLst>
            </p:cNvPr>
            <p:cNvSpPr txBox="1"/>
            <p:nvPr/>
          </p:nvSpPr>
          <p:spPr>
            <a:xfrm rot="20826296">
              <a:off x="7322075" y="3738183"/>
              <a:ext cx="715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ЖМИ</a:t>
              </a: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0627CD-9671-49CA-8DB1-C66F52503C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154" y="910747"/>
            <a:ext cx="2414050" cy="24140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15E432B-ABDE-4F8F-BF15-AF022F47A6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10" y="2581060"/>
            <a:ext cx="2042504" cy="204250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47D98E5-38E3-4639-BCEB-61A6C3FC36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62" y="829138"/>
            <a:ext cx="1597784" cy="159778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5037B2D-B4FE-467F-AAB9-9B50480E02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726" y="3251184"/>
            <a:ext cx="1807064" cy="180706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A092749-6957-4477-951D-6689AC33D2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7060" y="829138"/>
            <a:ext cx="1799752" cy="179975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4200186-76BC-4615-96C7-8EBB581100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109" y="3652160"/>
            <a:ext cx="1807065" cy="2151668"/>
          </a:xfrm>
          <a:prstGeom prst="rect">
            <a:avLst/>
          </a:prstGeom>
        </p:spPr>
      </p:pic>
      <p:pic>
        <p:nvPicPr>
          <p:cNvPr id="24" name="Рисунок 23" descr="Лампочка">
            <a:extLst>
              <a:ext uri="{FF2B5EF4-FFF2-40B4-BE49-F238E27FC236}">
                <a16:creationId xmlns:a16="http://schemas.microsoft.com/office/drawing/2014/main" id="{FA9733F5-D9A3-4877-83A0-8ECFBEB115E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63739" y="-97276"/>
            <a:ext cx="738401" cy="738401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B264B983-7C79-4482-AEC2-4F46EEAB1EE7}"/>
              </a:ext>
            </a:extLst>
          </p:cNvPr>
          <p:cNvSpPr/>
          <p:nvPr/>
        </p:nvSpPr>
        <p:spPr>
          <a:xfrm>
            <a:off x="563766" y="71270"/>
            <a:ext cx="3437594" cy="78599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Утка, утконос, божья коровка, улитка, сова, уж.</a:t>
            </a:r>
          </a:p>
        </p:txBody>
      </p:sp>
    </p:spTree>
    <p:extLst>
      <p:ext uri="{BB962C8B-B14F-4D97-AF65-F5344CB8AC3E}">
        <p14:creationId xmlns:p14="http://schemas.microsoft.com/office/powerpoint/2010/main" val="117238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2AA437F-E1BF-49D0-A8DE-F39B6B58A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4" y="2691636"/>
            <a:ext cx="1183879" cy="147472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D3A1B97-602B-40D6-8804-C5D1FC138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335" y="970014"/>
            <a:ext cx="1907250" cy="19072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820AD4B-436B-43F8-A736-65754AEB6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319" y="71340"/>
            <a:ext cx="1380365" cy="138036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59C089C-5FF1-4A05-8391-0BB78C5E81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84" y="916118"/>
            <a:ext cx="2261650" cy="15077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8A1AED-CEFB-4898-89CB-4DD8D37A20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141" y="853097"/>
            <a:ext cx="7778703" cy="77787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F182193-7094-4500-80EF-769239897B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157" y="3492595"/>
            <a:ext cx="6306936" cy="3754963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03CD535E-FEA2-4CCA-8A05-9E38668065D9}"/>
              </a:ext>
            </a:extLst>
          </p:cNvPr>
          <p:cNvSpPr/>
          <p:nvPr/>
        </p:nvSpPr>
        <p:spPr>
          <a:xfrm>
            <a:off x="6125217" y="669948"/>
            <a:ext cx="2701949" cy="1753937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Соберём корзинку со звукам У.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DBBB619-5E67-40A9-847A-D36E1AFC45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152" y="6325173"/>
            <a:ext cx="1128692" cy="5328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A91234-A780-41C9-B087-74CE8FDA25C7}"/>
              </a:ext>
            </a:extLst>
          </p:cNvPr>
          <p:cNvSpPr txBox="1"/>
          <p:nvPr/>
        </p:nvSpPr>
        <p:spPr>
          <a:xfrm>
            <a:off x="3925732" y="275007"/>
            <a:ext cx="4180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«Собери корзину»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8923F7-A50A-4EA2-81F2-630033BAAD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872" y="1546917"/>
            <a:ext cx="5452979" cy="54529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167E78-D784-4500-9909-D39A72A078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940" y="4345120"/>
            <a:ext cx="2382252" cy="238225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5514506-C56D-4BD7-A2B1-C1B3238866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221724" y="1546916"/>
            <a:ext cx="683975" cy="255990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70B2464-0DA8-4CD7-BBCE-8450FD6D6D5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47" y="2835198"/>
            <a:ext cx="1129314" cy="19072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8359910-3AC5-465B-8E76-7785B9AE06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230" y="1365224"/>
            <a:ext cx="1799333" cy="151204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57BD3D7-264A-42AF-AE3A-2DB08E999A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130" y="3389391"/>
            <a:ext cx="2105869" cy="1753937"/>
          </a:xfrm>
          <a:prstGeom prst="rect">
            <a:avLst/>
          </a:prstGeom>
        </p:spPr>
      </p:pic>
      <p:pic>
        <p:nvPicPr>
          <p:cNvPr id="28" name="Рисунок 27" descr="Лампочка">
            <a:extLst>
              <a:ext uri="{FF2B5EF4-FFF2-40B4-BE49-F238E27FC236}">
                <a16:creationId xmlns:a16="http://schemas.microsoft.com/office/drawing/2014/main" id="{6D03ABB9-B50E-4599-A364-A0C4D80690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-63739" y="-97276"/>
            <a:ext cx="738401" cy="738401"/>
          </a:xfrm>
          <a:prstGeom prst="rect">
            <a:avLst/>
          </a:prstGeom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C14680F7-EC11-48B6-B109-BFB8AE19D4C0}"/>
              </a:ext>
            </a:extLst>
          </p:cNvPr>
          <p:cNvSpPr/>
          <p:nvPr/>
        </p:nvSpPr>
        <p:spPr>
          <a:xfrm>
            <a:off x="563765" y="71340"/>
            <a:ext cx="3540721" cy="78592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Выбери картинки, в названии которых есть звук У.</a:t>
            </a:r>
          </a:p>
        </p:txBody>
      </p:sp>
    </p:spTree>
    <p:extLst>
      <p:ext uri="{BB962C8B-B14F-4D97-AF65-F5344CB8AC3E}">
        <p14:creationId xmlns:p14="http://schemas.microsoft.com/office/powerpoint/2010/main" val="318351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5 -0.00486 L 0.0095 -0.00486 C 0.01106 -0.00232 0.0125 0.00116 0.01445 0.00301 C 0.08229 0.06667 0.06289 0.04884 0.14023 0.08819 C 0.15664 0.10671 0.25546 0.21667 0.2875 0.25972 C 0.30364 0.28125 0.32018 0.30208 0.33593 0.32477 C 0.34856 0.34282 0.35898 0.36528 0.36809 0.38889 C 0.37109 0.39676 0.37317 0.40579 0.37604 0.41389 C 0.38059 0.42731 0.39062 0.45301 0.39062 0.45301 C 0.39856 0.50208 0.39583 0.48287 0.39974 0.51018 C 0.39934 0.51852 0.39934 0.52708 0.39856 0.53518 C 0.39817 0.53935 0.39687 0.54329 0.39635 0.54722 C 0.39583 0.55046 0.39518 0.55717 0.39518 0.55717 L 0.39518 0.55717 " pathEditMode="relative" ptsTypes="AAAAAAAAA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255 L 4.58333E-6 -0.00255 C -0.02956 0.11343 -0.00847 0.03912 -0.08347 0.22801 C -0.1698 0.44514 -0.09258 0.25787 -0.17084 0.42245 C -0.2556 0.60046 -0.15157 0.39051 -0.21941 0.54375 C -0.22292 0.55162 -0.22839 0.55625 -0.2323 0.56366 C -0.23672 0.57199 -0.23972 0.58241 -0.24415 0.59074 C -0.25118 0.60393 -0.26459 0.61343 -0.2724 0.62176 C -0.27474 0.62454 -0.27683 0.62778 -0.27917 0.63079 C -0.28125 0.63657 -0.28308 0.64259 -0.28529 0.64792 C -0.28946 0.65787 -0.29493 0.6662 -0.29831 0.67708 C -0.30248 0.69074 -0.30013 0.68472 -0.30508 0.69514 L -0.30782 0.71018 L -0.30782 0.71018 " pathEditMode="relative" ptsTypes="AAAAAAAAAA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00649 L 0.00026 0.00649 C 0.00729 0.02963 0.00794 0.03334 0.02331 0.06158 C 0.04883 0.10834 0.05403 0.09908 0.07695 0.15278 C 0.09323 0.19098 0.12903 0.28542 0.14687 0.34121 C 0.15039 0.35232 0.15377 0.36343 0.15651 0.37524 C 0.15833 0.38403 0.15898 0.39352 0.16042 0.40232 C 0.16159 0.40949 0.16315 0.41644 0.16432 0.42338 C 0.16575 0.43195 0.1668 0.44098 0.16836 0.44954 C 0.1763 0.49584 0.16823 0.44051 0.17617 0.49468 C 0.17721 0.50162 0.17799 0.50857 0.17903 0.51574 C 0.17982 0.5213 0.18268 0.5382 0.18411 0.54468 C 0.18476 0.54792 0.18568 0.5507 0.18633 0.55371 C 0.18698 0.55649 0.18737 0.55926 0.18802 0.56181 C 0.18945 0.56713 0.19023 0.56852 0.19206 0.57292 L 0.19206 0.57292 " pathEditMode="relative" ptsTypes="AAAAAAAAAAAAAAAA">
                                      <p:cBhvr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03 -0.00069 L 0.00703 -0.00069 C 0.04192 0.01204 0.10559 0.03426 0.13658 0.05139 C 0.16497 0.0669 0.19218 0.08796 0.22005 0.10648 C 0.23151 0.12176 0.2444 0.13426 0.25442 0.15255 C 0.2608 0.16412 0.27526 0.21042 0.28151 0.22963 C 0.28242 0.23866 0.2832 0.24792 0.28437 0.25671 C 0.28606 0.26991 0.2901 0.29421 0.29283 0.30787 C 0.29401 0.31435 0.29492 0.32106 0.29674 0.32708 C 0.29752 0.3294 0.29908 0.33079 0.30013 0.3331 C 0.30052 0.3338 0.30091 0.33495 0.3013 0.33611 L 0.3013 0.33611 " pathEditMode="relative" ptsTypes="AAAAAAAAAAAA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55 -0.01944 L -0.01055 -0.01944 C -0.05964 -0.00069 0.00299 -0.02245 -0.06589 -0.00949 C -0.10078 -0.00301 -0.17018 0.01458 -0.17018 0.01458 C -0.1819 0.02083 -0.19414 0.02431 -0.20521 0.03357 C -0.22591 0.05116 -0.26498 0.09468 -0.26498 0.09468 C -0.26589 0.09977 -0.26719 0.10463 -0.26771 0.10972 C -0.2694 0.12407 -0.27123 0.175 -0.27175 0.18079 C -0.27266 0.19445 -0.27162 0.19375 -0.275 0.19375 L -0.275 0.19375 " pathEditMode="relative" ptsTypes="AAAAAAAAAA">
                                      <p:cBhvr>
                                        <p:cTn id="5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316E24DA-64B7-42AB-B728-22D230DA8DAA}"/>
              </a:ext>
            </a:extLst>
          </p:cNvPr>
          <p:cNvSpPr/>
          <p:nvPr/>
        </p:nvSpPr>
        <p:spPr>
          <a:xfrm>
            <a:off x="7383952" y="2000680"/>
            <a:ext cx="3305690" cy="2131045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Давай букву У изобразим на листе бумаги.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DBBB619-5E67-40A9-847A-D36E1AFC4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152" y="6325173"/>
            <a:ext cx="1128692" cy="5328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9EBED6-87F4-4293-9EDD-66882C6BC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03" y="-27885"/>
            <a:ext cx="6330926" cy="6803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DCB561-230E-43B1-BC62-2B2F8F1ED345}"/>
              </a:ext>
            </a:extLst>
          </p:cNvPr>
          <p:cNvSpPr txBox="1"/>
          <p:nvPr/>
        </p:nvSpPr>
        <p:spPr>
          <a:xfrm>
            <a:off x="5122015" y="82502"/>
            <a:ext cx="2873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Буква 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E4891A-DFEA-4E08-A42E-D5166FD279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297" y="2000680"/>
            <a:ext cx="5062146" cy="37916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0B8693-BD80-4BE2-B3CE-BF57F4C69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673" y="3616349"/>
            <a:ext cx="3404937" cy="34049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6C3CE4-4E30-4737-BF0F-7E30EE098371}"/>
              </a:ext>
            </a:extLst>
          </p:cNvPr>
          <p:cNvSpPr txBox="1"/>
          <p:nvPr/>
        </p:nvSpPr>
        <p:spPr>
          <a:xfrm>
            <a:off x="1779297" y="5725008"/>
            <a:ext cx="5062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>
                <a:effectLst/>
                <a:latin typeface="Comic Sans MS" panose="030F0702030302020204" pitchFamily="66" charset="0"/>
              </a:rPr>
              <a:t>Буква «У» —похожа на улитку, рогатку, сучок на дереве или удочку. Звук, который она обозначает — </a:t>
            </a:r>
            <a:r>
              <a:rPr lang="ru-RU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гласный,</a:t>
            </a:r>
            <a:r>
              <a:rPr lang="ru-RU" b="0" i="0" dirty="0">
                <a:effectLst/>
                <a:latin typeface="Comic Sans MS" panose="030F0702030302020204" pitchFamily="66" charset="0"/>
              </a:rPr>
              <a:t> напоминает вой ветра или завывание волка. 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021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B493CDE-7102-448D-ACB3-314438272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712" y="640420"/>
            <a:ext cx="7860241" cy="5939149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479A0228-7DCB-4522-80D6-AE566A179745}"/>
              </a:ext>
            </a:extLst>
          </p:cNvPr>
          <p:cNvSpPr/>
          <p:nvPr/>
        </p:nvSpPr>
        <p:spPr>
          <a:xfrm>
            <a:off x="1757948" y="1675063"/>
            <a:ext cx="2701949" cy="1753937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Где спряталась наша буква У? Найди и покажи!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DBBB619-5E67-40A9-847A-D36E1AFC4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152" y="6325173"/>
            <a:ext cx="1128692" cy="5328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275AC0-24C3-4586-B1B2-95AEE3E8D358}"/>
              </a:ext>
            </a:extLst>
          </p:cNvPr>
          <p:cNvSpPr txBox="1"/>
          <p:nvPr/>
        </p:nvSpPr>
        <p:spPr>
          <a:xfrm>
            <a:off x="4675128" y="178755"/>
            <a:ext cx="321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Найди букву 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B43A11-58D2-4DE3-A325-544C65F1C1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414" y="4727123"/>
            <a:ext cx="5962650" cy="22574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86D256-C0F9-4933-843B-5B11CA412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67" y="2901330"/>
            <a:ext cx="3853545" cy="38535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DC47A8-E3AF-41F7-9F7F-30E1D70E06F1}"/>
              </a:ext>
            </a:extLst>
          </p:cNvPr>
          <p:cNvSpPr txBox="1"/>
          <p:nvPr/>
        </p:nvSpPr>
        <p:spPr>
          <a:xfrm>
            <a:off x="4954011" y="1397299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5DA5C4-6EEF-425A-8866-4C5106209037}"/>
              </a:ext>
            </a:extLst>
          </p:cNvPr>
          <p:cNvSpPr txBox="1"/>
          <p:nvPr/>
        </p:nvSpPr>
        <p:spPr>
          <a:xfrm>
            <a:off x="6883742" y="1102085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9C24F-71CD-41EB-9D64-9AC7EE4F0EE0}"/>
              </a:ext>
            </a:extLst>
          </p:cNvPr>
          <p:cNvSpPr txBox="1"/>
          <p:nvPr/>
        </p:nvSpPr>
        <p:spPr>
          <a:xfrm>
            <a:off x="5842009" y="2345586"/>
            <a:ext cx="7052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CC7F6A-C881-4C50-B2B2-D5B936F827D7}"/>
              </a:ext>
            </a:extLst>
          </p:cNvPr>
          <p:cNvSpPr txBox="1"/>
          <p:nvPr/>
        </p:nvSpPr>
        <p:spPr>
          <a:xfrm>
            <a:off x="5106167" y="3282430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А</a:t>
            </a:r>
          </a:p>
        </p:txBody>
      </p:sp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id="{FF532FF4-024E-4162-88BF-262E18705C41}"/>
              </a:ext>
            </a:extLst>
          </p:cNvPr>
          <p:cNvSpPr/>
          <p:nvPr/>
        </p:nvSpPr>
        <p:spPr>
          <a:xfrm>
            <a:off x="5590676" y="2345585"/>
            <a:ext cx="1245748" cy="1116746"/>
          </a:xfrm>
          <a:prstGeom prst="flowChartConnector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:a16="http://schemas.microsoft.com/office/drawing/2014/main" id="{8E07D4F9-81EB-4566-8C1A-34CED73DD0DF}"/>
              </a:ext>
            </a:extLst>
          </p:cNvPr>
          <p:cNvSpPr/>
          <p:nvPr/>
        </p:nvSpPr>
        <p:spPr>
          <a:xfrm>
            <a:off x="10131736" y="4632560"/>
            <a:ext cx="1245748" cy="1116746"/>
          </a:xfrm>
          <a:prstGeom prst="flowChartConnector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DDFD04-AB2B-4BFB-BEDF-67FBB98EDBF1}"/>
              </a:ext>
            </a:extLst>
          </p:cNvPr>
          <p:cNvSpPr txBox="1"/>
          <p:nvPr/>
        </p:nvSpPr>
        <p:spPr>
          <a:xfrm>
            <a:off x="6547279" y="3697510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Э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4CBE82-C94D-4180-B887-DAF1EDEF5B17}"/>
              </a:ext>
            </a:extLst>
          </p:cNvPr>
          <p:cNvSpPr txBox="1"/>
          <p:nvPr/>
        </p:nvSpPr>
        <p:spPr>
          <a:xfrm>
            <a:off x="5465955" y="4405814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AE3A0A-8F40-4907-A485-1CCDF37BE0B4}"/>
              </a:ext>
            </a:extLst>
          </p:cNvPr>
          <p:cNvSpPr txBox="1"/>
          <p:nvPr/>
        </p:nvSpPr>
        <p:spPr>
          <a:xfrm>
            <a:off x="7209124" y="2270513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F6BF1B-1AEB-4070-B0A5-0EA0383AB4C3}"/>
              </a:ext>
            </a:extLst>
          </p:cNvPr>
          <p:cNvSpPr txBox="1"/>
          <p:nvPr/>
        </p:nvSpPr>
        <p:spPr>
          <a:xfrm>
            <a:off x="10366832" y="4590021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У</a:t>
            </a:r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DC827D56-A02D-4271-9AD2-E7A584F90B98}"/>
              </a:ext>
            </a:extLst>
          </p:cNvPr>
          <p:cNvSpPr/>
          <p:nvPr/>
        </p:nvSpPr>
        <p:spPr>
          <a:xfrm>
            <a:off x="7988391" y="3298235"/>
            <a:ext cx="1245748" cy="1116746"/>
          </a:xfrm>
          <a:prstGeom prst="flowChartConnector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FDB9E0-30FC-4D46-B6C2-1CB3CB090060}"/>
              </a:ext>
            </a:extLst>
          </p:cNvPr>
          <p:cNvSpPr txBox="1"/>
          <p:nvPr/>
        </p:nvSpPr>
        <p:spPr>
          <a:xfrm>
            <a:off x="8025891" y="4405813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4913C9-E326-4C3C-A88A-EE5F5D576171}"/>
              </a:ext>
            </a:extLst>
          </p:cNvPr>
          <p:cNvSpPr txBox="1"/>
          <p:nvPr/>
        </p:nvSpPr>
        <p:spPr>
          <a:xfrm>
            <a:off x="9411383" y="3309121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С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E2979B-2B63-4C03-A1E7-9B4F279D4018}"/>
              </a:ext>
            </a:extLst>
          </p:cNvPr>
          <p:cNvSpPr txBox="1"/>
          <p:nvPr/>
        </p:nvSpPr>
        <p:spPr>
          <a:xfrm>
            <a:off x="8197148" y="3247032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У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F225E8-F18D-4462-A57A-6E58E0448ED5}"/>
              </a:ext>
            </a:extLst>
          </p:cNvPr>
          <p:cNvSpPr txBox="1"/>
          <p:nvPr/>
        </p:nvSpPr>
        <p:spPr>
          <a:xfrm>
            <a:off x="9010699" y="1345826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З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C74BCA-99C8-41E4-A220-BF36B88077CE}"/>
              </a:ext>
            </a:extLst>
          </p:cNvPr>
          <p:cNvSpPr txBox="1"/>
          <p:nvPr/>
        </p:nvSpPr>
        <p:spPr>
          <a:xfrm>
            <a:off x="10005500" y="1943143"/>
            <a:ext cx="101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Comic Sans MS" panose="030F0702030302020204" pitchFamily="66" charset="0"/>
              </a:rPr>
              <a:t>Ъ</a:t>
            </a:r>
          </a:p>
        </p:txBody>
      </p:sp>
    </p:spTree>
    <p:extLst>
      <p:ext uri="{BB962C8B-B14F-4D97-AF65-F5344CB8AC3E}">
        <p14:creationId xmlns:p14="http://schemas.microsoft.com/office/powerpoint/2010/main" val="141188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DFC4647A-B7D0-4DC5-81B3-DF0C3D7EB2F2}"/>
              </a:ext>
            </a:extLst>
          </p:cNvPr>
          <p:cNvSpPr/>
          <p:nvPr/>
        </p:nvSpPr>
        <p:spPr>
          <a:xfrm>
            <a:off x="1299409" y="2098783"/>
            <a:ext cx="3013052" cy="1876663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А теперь найди, кто где живёт!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DBBB619-5E67-40A9-847A-D36E1AFC4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152" y="6325173"/>
            <a:ext cx="1128692" cy="5328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BE1934-F589-4014-9206-6942F9430FAF}"/>
              </a:ext>
            </a:extLst>
          </p:cNvPr>
          <p:cNvSpPr txBox="1"/>
          <p:nvPr/>
        </p:nvSpPr>
        <p:spPr>
          <a:xfrm>
            <a:off x="4221366" y="268132"/>
            <a:ext cx="4008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«Кто где живёт?»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7C5AF6-0FF8-46F6-AA13-5BCF8CC56E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701" y="3037115"/>
            <a:ext cx="4817788" cy="48177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BFA656-F985-497B-A165-C6F5C38B2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9" y="3429000"/>
            <a:ext cx="3013052" cy="30130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9A533F-D173-4367-8FA1-1917E2243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43" y="1025066"/>
            <a:ext cx="1928490" cy="19284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D95AB5B-1CAB-4A13-9854-54F8A2158F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195" y="3669631"/>
            <a:ext cx="3552755" cy="3552755"/>
          </a:xfrm>
          <a:prstGeom prst="rect">
            <a:avLst/>
          </a:prstGeom>
        </p:spPr>
      </p:pic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61DBF823-B3A0-4B07-BFF2-654FE4FE54BB}"/>
              </a:ext>
            </a:extLst>
          </p:cNvPr>
          <p:cNvSpPr/>
          <p:nvPr/>
        </p:nvSpPr>
        <p:spPr>
          <a:xfrm rot="18405384">
            <a:off x="7889467" y="1879191"/>
            <a:ext cx="174940" cy="4241485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5A8C721-BD2E-4DAF-A6D9-45058C6993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43" y="5282496"/>
            <a:ext cx="3190087" cy="157550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DF8B29F-A6AD-403C-B673-D451306572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572" y="448521"/>
            <a:ext cx="1323177" cy="1575504"/>
          </a:xfrm>
          <a:prstGeom prst="rect">
            <a:avLst/>
          </a:prstGeom>
        </p:spPr>
      </p:pic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638EFE00-B0DD-463D-8EDE-38A51FB309E4}"/>
              </a:ext>
            </a:extLst>
          </p:cNvPr>
          <p:cNvSpPr/>
          <p:nvPr/>
        </p:nvSpPr>
        <p:spPr>
          <a:xfrm rot="2885754">
            <a:off x="7892862" y="1249033"/>
            <a:ext cx="189044" cy="4693573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87381D5-B6FA-4223-B3A9-2AEE3C9ABC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94" y="3158651"/>
            <a:ext cx="2712873" cy="145739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CAB7AAE-DA14-48F3-A73F-3D2E48DB7A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69" y="-189149"/>
            <a:ext cx="2667653" cy="2667653"/>
          </a:xfrm>
          <a:prstGeom prst="rect">
            <a:avLst/>
          </a:prstGeom>
        </p:spPr>
      </p:pic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63F14B9B-DD6E-4EFA-88D1-5D7A312E2D11}"/>
              </a:ext>
            </a:extLst>
          </p:cNvPr>
          <p:cNvSpPr/>
          <p:nvPr/>
        </p:nvSpPr>
        <p:spPr>
          <a:xfrm rot="17488316">
            <a:off x="6090302" y="-39687"/>
            <a:ext cx="187590" cy="6460349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4" name="Рисунок 23" descr="Лампочка">
            <a:extLst>
              <a:ext uri="{FF2B5EF4-FFF2-40B4-BE49-F238E27FC236}">
                <a16:creationId xmlns:a16="http://schemas.microsoft.com/office/drawing/2014/main" id="{50C3210D-FC3D-40B6-BD1C-478D49EE1B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63739" y="-97276"/>
            <a:ext cx="738401" cy="738401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42AC575E-02F0-4922-BAF7-6FB9FD6B1B14}"/>
              </a:ext>
            </a:extLst>
          </p:cNvPr>
          <p:cNvSpPr/>
          <p:nvPr/>
        </p:nvSpPr>
        <p:spPr>
          <a:xfrm>
            <a:off x="563765" y="71340"/>
            <a:ext cx="3925733" cy="1076080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Соедини линиями животное и его дом.</a:t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Улей – луг, утка – пруд, уж - трава</a:t>
            </a:r>
          </a:p>
        </p:txBody>
      </p:sp>
    </p:spTree>
    <p:extLst>
      <p:ext uri="{BB962C8B-B14F-4D97-AF65-F5344CB8AC3E}">
        <p14:creationId xmlns:p14="http://schemas.microsoft.com/office/powerpoint/2010/main" val="148636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23" grpId="0" animBg="1"/>
      <p:bldP spid="25" grpId="0" animBg="1"/>
      <p:bldP spid="2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DBBB619-5E67-40A9-847A-D36E1AFC4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152" y="6325173"/>
            <a:ext cx="1128692" cy="5328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98E7D-136C-4D19-8EB1-44F3D816280B}"/>
              </a:ext>
            </a:extLst>
          </p:cNvPr>
          <p:cNvSpPr txBox="1"/>
          <p:nvPr/>
        </p:nvSpPr>
        <p:spPr>
          <a:xfrm>
            <a:off x="4310743" y="137504"/>
            <a:ext cx="3327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Слоги с буквой 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30ED62-7A36-4C05-AEF2-9D2314BEC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892" y="426262"/>
            <a:ext cx="8128764" cy="36909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7067CD-072B-4BC8-A8B6-9CB5AC4DA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181" y="2297088"/>
            <a:ext cx="8128764" cy="36909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381A7F-95C1-4A7E-9DF7-AD9C583EA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470" y="4117198"/>
            <a:ext cx="8128764" cy="3690936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C8594D1-29D3-47B7-928B-BA384F7B5790}"/>
              </a:ext>
            </a:extLst>
          </p:cNvPr>
          <p:cNvGrpSpPr/>
          <p:nvPr/>
        </p:nvGrpSpPr>
        <p:grpSpPr>
          <a:xfrm>
            <a:off x="10034911" y="1242863"/>
            <a:ext cx="1584157" cy="1385039"/>
            <a:chOff x="897785" y="1284201"/>
            <a:chExt cx="1595617" cy="1501709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3FD2303B-42D7-4F95-8DF3-6078FA8714F8}"/>
                </a:ext>
              </a:extLst>
            </p:cNvPr>
            <p:cNvSpPr/>
            <p:nvPr/>
          </p:nvSpPr>
          <p:spPr>
            <a:xfrm>
              <a:off x="897785" y="1284201"/>
              <a:ext cx="1595617" cy="1501709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52AAA78D-E040-43AD-B34D-140505F70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84209" y="1337380"/>
              <a:ext cx="1022767" cy="1389361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8C704D6-B159-406F-AFB1-66A83902A548}"/>
              </a:ext>
            </a:extLst>
          </p:cNvPr>
          <p:cNvGrpSpPr/>
          <p:nvPr/>
        </p:nvGrpSpPr>
        <p:grpSpPr>
          <a:xfrm>
            <a:off x="897784" y="1063804"/>
            <a:ext cx="1584157" cy="1417343"/>
            <a:chOff x="897785" y="1249176"/>
            <a:chExt cx="1595617" cy="1536734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3198CFFA-2E24-4B38-9F29-75952C41C0C7}"/>
                </a:ext>
              </a:extLst>
            </p:cNvPr>
            <p:cNvSpPr/>
            <p:nvPr/>
          </p:nvSpPr>
          <p:spPr>
            <a:xfrm>
              <a:off x="897785" y="1284201"/>
              <a:ext cx="1595617" cy="1501709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0A523AC-45DA-4383-AC3F-6CC199C92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912" y="1249176"/>
              <a:ext cx="1389361" cy="1389361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4EA8BE5-0C91-4704-8214-7CB5ED18EE76}"/>
              </a:ext>
            </a:extLst>
          </p:cNvPr>
          <p:cNvGrpSpPr/>
          <p:nvPr/>
        </p:nvGrpSpPr>
        <p:grpSpPr>
          <a:xfrm>
            <a:off x="9857206" y="3113689"/>
            <a:ext cx="1945016" cy="1385039"/>
            <a:chOff x="763136" y="1284201"/>
            <a:chExt cx="1959086" cy="1501709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B62D826A-33CE-49F5-B8FE-9C4BDBD036AC}"/>
                </a:ext>
              </a:extLst>
            </p:cNvPr>
            <p:cNvSpPr/>
            <p:nvPr/>
          </p:nvSpPr>
          <p:spPr>
            <a:xfrm>
              <a:off x="897785" y="1284201"/>
              <a:ext cx="1595617" cy="1501709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85377CD-5BB3-4678-BC69-DF4016A32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3136" y="1374261"/>
              <a:ext cx="1959086" cy="1370755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3CDA501-7AB6-4260-9EF3-F8B1DC4A8AB8}"/>
              </a:ext>
            </a:extLst>
          </p:cNvPr>
          <p:cNvGrpSpPr/>
          <p:nvPr/>
        </p:nvGrpSpPr>
        <p:grpSpPr>
          <a:xfrm>
            <a:off x="897782" y="2881772"/>
            <a:ext cx="1584157" cy="1417343"/>
            <a:chOff x="897785" y="1249176"/>
            <a:chExt cx="1595617" cy="1536734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48C900DC-BD2F-4204-AF94-20F5A81A4F81}"/>
                </a:ext>
              </a:extLst>
            </p:cNvPr>
            <p:cNvSpPr/>
            <p:nvPr/>
          </p:nvSpPr>
          <p:spPr>
            <a:xfrm>
              <a:off x="897785" y="1284201"/>
              <a:ext cx="1595617" cy="1501709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9841F44-C953-44C4-8D54-97C49A82A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912" y="1249176"/>
              <a:ext cx="1389361" cy="1389361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A6A9A5F0-33EE-411B-A8DB-16BB2E141E50}"/>
              </a:ext>
            </a:extLst>
          </p:cNvPr>
          <p:cNvGrpSpPr/>
          <p:nvPr/>
        </p:nvGrpSpPr>
        <p:grpSpPr>
          <a:xfrm>
            <a:off x="9990888" y="5095841"/>
            <a:ext cx="1584157" cy="1385039"/>
            <a:chOff x="897785" y="1284201"/>
            <a:chExt cx="1595617" cy="1501709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2C66C957-00A2-43F2-B914-97E8598759AE}"/>
                </a:ext>
              </a:extLst>
            </p:cNvPr>
            <p:cNvSpPr/>
            <p:nvPr/>
          </p:nvSpPr>
          <p:spPr>
            <a:xfrm>
              <a:off x="897785" y="1284201"/>
              <a:ext cx="1595617" cy="1501709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5DCF87-268B-4C60-ABD7-B80548560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01870" y="1374261"/>
              <a:ext cx="1081617" cy="1370755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5B3FE65-3337-4DEE-AD28-2C8D0048F173}"/>
              </a:ext>
            </a:extLst>
          </p:cNvPr>
          <p:cNvGrpSpPr/>
          <p:nvPr/>
        </p:nvGrpSpPr>
        <p:grpSpPr>
          <a:xfrm>
            <a:off x="861115" y="4907830"/>
            <a:ext cx="1584157" cy="1417343"/>
            <a:chOff x="897785" y="1249176"/>
            <a:chExt cx="1595617" cy="1536734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CAD8BB8F-C981-4C3A-BE6B-435CE4B1129D}"/>
                </a:ext>
              </a:extLst>
            </p:cNvPr>
            <p:cNvSpPr/>
            <p:nvPr/>
          </p:nvSpPr>
          <p:spPr>
            <a:xfrm>
              <a:off x="897785" y="1284201"/>
              <a:ext cx="1595617" cy="1501709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727D9AD-3637-4BE8-AB22-457D4B4E6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912" y="1249176"/>
              <a:ext cx="1389361" cy="13893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099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93 0.00533 L 0.06393 0.00533 C 0.13932 0.02963 0.0836 0.01412 0.24492 0.01412 L 0.32943 0.0132 L 0.41237 0.01111 C 0.42513 0.01065 0.43841 0.0088 0.4513 0.00718 L 0.54206 0.00926 C 0.55834 0.00903 0.57474 0.00648 0.59115 0.00625 L 0.64518 0.00718 L 0.68021 0.0132 C 0.6944 0.01713 0.72253 0.02732 0.72253 0.02732 L 0.74623 0.02616 L 0.74623 0.02616 " pathEditMode="relative" ptsTypes="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93 0.00532 L 0.06393 0.00556 C 0.13932 0.02963 0.0836 0.01412 0.24492 0.01412 L 0.32943 0.01319 L 0.41237 0.01111 C 0.42513 0.01065 0.43841 0.0088 0.4513 0.00718 L 0.54206 0.00926 C 0.55834 0.00903 0.57474 0.00648 0.59115 0.00625 L 0.64518 0.00718 L 0.68021 0.01319 C 0.6944 0.01713 0.72253 0.02731 0.72253 0.02755 L 0.74623 0.02616 L 0.74623 0.02639 " pathEditMode="relative" rAng="0" ptsTypes="AAAAAAAAAAAAA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15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93 0.00533 L 0.06393 0.00556 C 0.13932 0.02963 0.08359 0.01412 0.24492 0.01412 L 0.32942 0.0132 L 0.41237 0.01111 C 0.42513 0.01065 0.43841 0.0088 0.4513 0.00718 L 0.54205 0.00926 C 0.55833 0.00903 0.57474 0.00648 0.59114 0.00625 L 0.64518 0.00718 L 0.68021 0.0132 C 0.6944 0.01713 0.72252 0.02732 0.72252 0.02755 L 0.74622 0.02616 L 0.74622 0.02639 " pathEditMode="relative" rAng="0" ptsTypes="AAAAAAAAAAA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15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7B634066-44DC-49B0-AC49-2057D7DFAE31}"/>
              </a:ext>
            </a:extLst>
          </p:cNvPr>
          <p:cNvSpPr/>
          <p:nvPr/>
        </p:nvSpPr>
        <p:spPr>
          <a:xfrm>
            <a:off x="6600181" y="-48126"/>
            <a:ext cx="4050156" cy="2779164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Молодцы, ребята! Теперь вы знаете, как звучит и пишется буква У!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95F722-4753-4F4A-994A-0F8BE5AAE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204" y="1806071"/>
            <a:ext cx="5210059" cy="521005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F4CD96-FED1-4E42-9BFC-FA92FE88D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212" y="3664475"/>
            <a:ext cx="3416969" cy="341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465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252</Words>
  <Application>Microsoft Office PowerPoint</Application>
  <PresentationFormat>Широкоэкранный</PresentationFormat>
  <Paragraphs>39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12</cp:revision>
  <dcterms:created xsi:type="dcterms:W3CDTF">2025-10-07T07:50:33Z</dcterms:created>
  <dcterms:modified xsi:type="dcterms:W3CDTF">2025-10-07T09:40:10Z</dcterms:modified>
</cp:coreProperties>
</file>