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7" r:id="rId13"/>
    <p:sldId id="269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764" y="-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636530-0115-4B08-BCE9-E477FFEA0CB5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EACE7C-3FE4-445A-A460-DF58EA314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44944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ACE7C-3FE4-445A-A460-DF58EA3142E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42356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6DD138-F9D1-A82D-6DAE-3F25BEA35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4E7454D-1772-FB2E-698D-90943550C3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C9E1CA5-AD09-68D8-00C0-05A622476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9E759-5D7A-4582-A730-FCF7FF8B335D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D0CBC7-9389-EDA0-9406-007CC7D06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1F8774D-D5E6-0538-D39F-31A53434E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DA940-8243-4A4E-81B3-B6A1A2355F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6022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E5C7BF-29E9-E5D3-9694-84D1CC13F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424F12-513F-7F17-1C33-621476DBC1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868FCF1-0993-D04A-0D55-9B857463E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9E759-5D7A-4582-A730-FCF7FF8B335D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2AA06F9-258D-6F50-B951-2B588F0EE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FFC7115-35B2-2D24-A35E-B1CDA17B6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DA940-8243-4A4E-81B3-B6A1A2355F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6812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E891E5-9E0F-6528-E7EE-14DF1C345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FB5F48B-0993-C4B3-6C3F-0BB8698297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06BDC93-BF25-9BE1-2FA0-3CBEC314D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9E759-5D7A-4582-A730-FCF7FF8B335D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F20788E-9F43-E3E8-B6CA-E2FC18FEA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FA38CED-024A-FF66-7DB6-4E87F6113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DA940-8243-4A4E-81B3-B6A1A2355F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0675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72536C-2550-9739-3A1B-20B7A552A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5000C3-AA0F-632C-4B7A-1188C5917C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47716A6-AEA1-070E-DA5E-E443C4B1ED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928A563-1FD7-6ADB-767F-E5CAD13F2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9E759-5D7A-4582-A730-FCF7FF8B335D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9518A8E-E9F9-CD96-BAA9-E25376719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94D84E9-4522-88FF-07CC-85843BCAD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DA940-8243-4A4E-81B3-B6A1A2355F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5215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40A00A-7B2C-4B33-8385-43880EDA9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32263C7-E94A-C49B-CE3A-939BD3D60A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A32F0E9-2BB2-F2BA-CFDE-1F9266F1E5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64CF6AF-3572-CC9E-B918-2D538F3DFA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256CCD8-6D90-034A-4C7E-8F46B5B0DC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638EDA4-7DA6-6BFD-2A32-24F8B9F1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9E759-5D7A-4582-A730-FCF7FF8B335D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03A8976-0B1C-1D6A-9919-EA07CF0A9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D6D03AA-6AD8-9D63-E6AD-C64584268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DA940-8243-4A4E-81B3-B6A1A2355F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0602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774B13-8420-11DA-D383-645262E3B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88EDD22-BEBA-71D8-9B50-6AD33B296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9E759-5D7A-4582-A730-FCF7FF8B335D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FB83770-1DE0-DD5D-BE3C-503D68C39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8E63080-8DAA-850F-C31E-10475F634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DA940-8243-4A4E-81B3-B6A1A2355F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147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CAE7D48-5489-7EBA-9DD2-C22AD17F2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9E759-5D7A-4582-A730-FCF7FF8B335D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21B377B-6CAB-E164-5A49-73018AF72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5C4E999-AD16-D04F-462B-CE41618C2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DA940-8243-4A4E-81B3-B6A1A2355F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0879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36D710-85A8-CC47-87C1-191D966BB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63E4DBD-1977-6F07-73BE-EA9591B841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F344E15-D552-229B-D7EE-F6FF52E262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A7A74BB-E390-67AF-1BFB-FA313A864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9E759-5D7A-4582-A730-FCF7FF8B335D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DD2F446-B33B-146F-011F-D1066335F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94A2D3A-9AB5-E54D-552B-E20BEB9DF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DA940-8243-4A4E-81B3-B6A1A2355F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47734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8804D1-F53C-21F4-EE42-C1D1FABDCA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16500B8-C3E7-1AC0-C8E9-566DE615E7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7BC76B1-FAFF-C498-3369-832A4B7027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2500EBF-3654-092F-4F1C-D4B199ADB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9E759-5D7A-4582-A730-FCF7FF8B335D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9A4750D-0893-BC8B-23C9-B8E9B9CF6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0EE7D32-7EFC-DD02-1558-4F7AE7708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DA940-8243-4A4E-81B3-B6A1A2355F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7283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2203C6-0FDA-76B9-FD1B-904475E81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C941AF0-0F16-16D6-A0AF-473E24E73C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F1B8786-5954-CAF2-6D28-613AB2F1C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9E759-5D7A-4582-A730-FCF7FF8B335D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FE562D-41DD-9967-7909-DF895D988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D6292FF-8E34-DFE2-D05A-788D89692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DA940-8243-4A4E-81B3-B6A1A2355F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3506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D489DE1-0223-C06D-C111-B387634F04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0C30922-A8A0-08F4-9177-B2990BC397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BA1DAC8-E012-CA46-982E-A408A4A8A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9E759-5D7A-4582-A730-FCF7FF8B335D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4576200-CA1B-9951-91F4-3470B0B7D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187F2EE-1C52-4D2E-9901-4AFDB17C4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DA940-8243-4A4E-81B3-B6A1A2355F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3124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FE84BF-2180-B2A4-7111-F3028E48E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44EC485-6F31-C717-F3FD-364B1F20AA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02D0CF7-A2B9-5014-9E50-AEFEC37D8E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E09E759-5D7A-4582-A730-FCF7FF8B335D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F03837A-4DAD-3DDF-EC91-2EC20325F2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6BEB471-3006-4082-04FA-048494E5A7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CDA940-8243-4A4E-81B3-B6A1A2355F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2058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18" Type="http://schemas.openxmlformats.org/officeDocument/2006/relationships/image" Target="../media/image25.svg"/><Relationship Id="rId3" Type="http://schemas.openxmlformats.org/officeDocument/2006/relationships/image" Target="../media/image9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30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11" Type="http://schemas.openxmlformats.org/officeDocument/2006/relationships/image" Target="../media/image25.svg"/><Relationship Id="rId5" Type="http://schemas.openxmlformats.org/officeDocument/2006/relationships/image" Target="../media/image32.png"/><Relationship Id="rId10" Type="http://schemas.openxmlformats.org/officeDocument/2006/relationships/image" Target="../media/image24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66BEC16-7B57-48A0-422C-BC36DA9DDB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8904" y="0"/>
            <a:ext cx="1213624" cy="1213624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5" name="Рисунок 4" descr="Изображение выглядит как кот, игрушка, мультфильм, пушист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F69C3C6-73D2-C44E-8614-689673A8D2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649" y="-83762"/>
            <a:ext cx="6858000" cy="68580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2232987-DD8D-54A8-0BAD-D7090686E58A}"/>
              </a:ext>
            </a:extLst>
          </p:cNvPr>
          <p:cNvSpPr/>
          <p:nvPr/>
        </p:nvSpPr>
        <p:spPr>
          <a:xfrm>
            <a:off x="6554362" y="1696176"/>
            <a:ext cx="4313734" cy="2212708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noFill/>
          </a:ln>
          <a:effectLst>
            <a:glow rad="266700">
              <a:schemeClr val="accent1">
                <a:lumMod val="60000"/>
                <a:lumOff val="40000"/>
                <a:alpha val="92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002060"/>
                </a:solidFill>
                <a:latin typeface="Gabriola" panose="04040605051002020D02" pitchFamily="82" charset="0"/>
              </a:rPr>
              <a:t>УРОК 4. ПО ЧТЕНИЮ</a:t>
            </a:r>
          </a:p>
          <a:p>
            <a:pPr algn="ctr"/>
            <a:r>
              <a:rPr lang="ru-RU" sz="3600" b="1" dirty="0">
                <a:solidFill>
                  <a:srgbClr val="002060"/>
                </a:solidFill>
                <a:latin typeface="Gabriola" panose="04040605051002020D02" pitchFamily="82" charset="0"/>
              </a:rPr>
              <a:t>Снежный Лисёнок </a:t>
            </a:r>
            <a:r>
              <a:rPr lang="ru-RU" sz="3600" b="1" dirty="0" err="1">
                <a:solidFill>
                  <a:srgbClr val="002060"/>
                </a:solidFill>
                <a:latin typeface="Gabriola" panose="04040605051002020D02" pitchFamily="82" charset="0"/>
              </a:rPr>
              <a:t>Луми</a:t>
            </a:r>
            <a:endParaRPr lang="ru-RU" sz="3600" b="1" dirty="0">
              <a:solidFill>
                <a:srgbClr val="002060"/>
              </a:solidFill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672260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8498E6B8-FE7C-580E-4817-CA10D9DA10B6}"/>
              </a:ext>
            </a:extLst>
          </p:cNvPr>
          <p:cNvSpPr/>
          <p:nvPr/>
        </p:nvSpPr>
        <p:spPr>
          <a:xfrm>
            <a:off x="5612041" y="1158705"/>
            <a:ext cx="5256055" cy="84459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>
                <a:latin typeface="Comic Sans MS" panose="030F0702030302020204" pitchFamily="66" charset="0"/>
              </a:rPr>
              <a:t>Луми</a:t>
            </a:r>
            <a:r>
              <a:rPr lang="ru-RU" dirty="0">
                <a:latin typeface="Comic Sans MS" panose="030F0702030302020204" pitchFamily="66" charset="0"/>
              </a:rPr>
              <a:t> отправляется в зимний лес.</a:t>
            </a:r>
            <a:br>
              <a:rPr lang="ru-RU" dirty="0">
                <a:latin typeface="Comic Sans MS" panose="030F0702030302020204" pitchFamily="66" charset="0"/>
              </a:rPr>
            </a:br>
            <a:r>
              <a:rPr lang="ru-RU" dirty="0">
                <a:latin typeface="Comic Sans MS" panose="030F0702030302020204" pitchFamily="66" charset="0"/>
              </a:rPr>
              <a:t>Каждое животное даёт ему задание, чтобы он стал «Мастером чтения»</a:t>
            </a:r>
          </a:p>
        </p:txBody>
      </p:sp>
      <p:pic>
        <p:nvPicPr>
          <p:cNvPr id="3" name="Рисунок 2" descr="Изображение выглядит как кот, игрушка, мультфильм, пушист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163ABC3-A6DF-9F17-B53C-E815894C29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649" y="-83762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4916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3649EAE-CF08-AB17-7EC1-DE71D08D1EB9}"/>
              </a:ext>
            </a:extLst>
          </p:cNvPr>
          <p:cNvSpPr txBox="1"/>
          <p:nvPr/>
        </p:nvSpPr>
        <p:spPr>
          <a:xfrm>
            <a:off x="1019102" y="2213016"/>
            <a:ext cx="933246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8800" dirty="0">
                <a:latin typeface="Comic Sans MS" panose="030F0702030302020204" pitchFamily="66" charset="0"/>
              </a:rPr>
              <a:t>❄️ </a:t>
            </a:r>
            <a:r>
              <a:rPr lang="ru-RU" sz="9600" b="1" dirty="0">
                <a:solidFill>
                  <a:schemeClr val="tx2"/>
                </a:solidFill>
                <a:latin typeface="Comic Sans MS" panose="030F0702030302020204" pitchFamily="66" charset="0"/>
              </a:rPr>
              <a:t>ЗАДАНИЕ</a:t>
            </a:r>
            <a:r>
              <a:rPr lang="ru-RU" sz="8800" b="1" dirty="0">
                <a:solidFill>
                  <a:schemeClr val="tx2"/>
                </a:solidFill>
                <a:latin typeface="Comic Sans MS" panose="030F0702030302020204" pitchFamily="66" charset="0"/>
              </a:rPr>
              <a:t> 1</a:t>
            </a:r>
            <a:endParaRPr lang="ru-RU" sz="8800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Управляющая кнопка: &quot;Вперед&quot; или &quot;Следующий&quot; 3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72682F8E-E391-3162-D018-31B4ADD1806F}"/>
              </a:ext>
            </a:extLst>
          </p:cNvPr>
          <p:cNvSpPr/>
          <p:nvPr/>
        </p:nvSpPr>
        <p:spPr>
          <a:xfrm>
            <a:off x="11573093" y="6456641"/>
            <a:ext cx="618907" cy="401359"/>
          </a:xfrm>
          <a:prstGeom prst="actionButtonForwardNext">
            <a:avLst/>
          </a:prstGeom>
          <a:solidFill>
            <a:srgbClr val="00B0F0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59882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44DFE34-665C-C6D2-A736-80160DF779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8904" y="0"/>
            <a:ext cx="1213624" cy="1213624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37654DE8-F62F-46DD-1E71-FB5ED41E1457}"/>
              </a:ext>
            </a:extLst>
          </p:cNvPr>
          <p:cNvGrpSpPr/>
          <p:nvPr/>
        </p:nvGrpSpPr>
        <p:grpSpPr>
          <a:xfrm>
            <a:off x="3511017" y="-145171"/>
            <a:ext cx="4739524" cy="3322552"/>
            <a:chOff x="4421471" y="154844"/>
            <a:chExt cx="5617369" cy="3922726"/>
          </a:xfrm>
        </p:grpSpPr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35570D1D-0F47-9D00-E7BF-AE61D50B4FE5}"/>
                </a:ext>
              </a:extLst>
            </p:cNvPr>
            <p:cNvGrpSpPr/>
            <p:nvPr/>
          </p:nvGrpSpPr>
          <p:grpSpPr>
            <a:xfrm>
              <a:off x="4421471" y="154844"/>
              <a:ext cx="5617369" cy="3922726"/>
              <a:chOff x="2503731" y="2532453"/>
              <a:chExt cx="4891493" cy="3436734"/>
            </a:xfrm>
          </p:grpSpPr>
          <p:grpSp>
            <p:nvGrpSpPr>
              <p:cNvPr id="8" name="Группа 7">
                <a:extLst>
                  <a:ext uri="{FF2B5EF4-FFF2-40B4-BE49-F238E27FC236}">
                    <a16:creationId xmlns:a16="http://schemas.microsoft.com/office/drawing/2014/main" id="{8D182C57-0005-102E-6957-7FC73CE6B9EB}"/>
                  </a:ext>
                </a:extLst>
              </p:cNvPr>
              <p:cNvGrpSpPr/>
              <p:nvPr/>
            </p:nvGrpSpPr>
            <p:grpSpPr>
              <a:xfrm>
                <a:off x="2503731" y="2532453"/>
                <a:ext cx="4891493" cy="3436734"/>
                <a:chOff x="3666263" y="639590"/>
                <a:chExt cx="4935625" cy="3755716"/>
              </a:xfrm>
            </p:grpSpPr>
            <p:pic>
              <p:nvPicPr>
                <p:cNvPr id="10" name="Рисунок 9">
                  <a:extLst>
                    <a:ext uri="{FF2B5EF4-FFF2-40B4-BE49-F238E27FC236}">
                      <a16:creationId xmlns:a16="http://schemas.microsoft.com/office/drawing/2014/main" id="{9D46E3B9-A68C-A27A-6E7A-4981156DD06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946" t="6861" r="15336" b="8997"/>
                <a:stretch/>
              </p:blipFill>
              <p:spPr>
                <a:xfrm flipH="1">
                  <a:off x="3666263" y="639590"/>
                  <a:ext cx="4935625" cy="3755716"/>
                </a:xfrm>
                <a:prstGeom prst="rect">
                  <a:avLst/>
                </a:prstGeom>
              </p:spPr>
            </p:pic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149DA612-BD3D-DE34-EE5A-FF91726F4E71}"/>
                    </a:ext>
                  </a:extLst>
                </p:cNvPr>
                <p:cNvSpPr txBox="1"/>
                <p:nvPr/>
              </p:nvSpPr>
              <p:spPr>
                <a:xfrm>
                  <a:off x="3870662" y="798989"/>
                  <a:ext cx="2938509" cy="4303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endParaRPr lang="ru-RU" sz="2000" dirty="0">
                    <a:latin typeface="Comic Sans MS" panose="030F0702030302020204" pitchFamily="66" charset="0"/>
                  </a:endParaRPr>
                </a:p>
              </p:txBody>
            </p:sp>
          </p:grp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4FA914C-4F31-15E3-FF19-82598B71D47B}"/>
                  </a:ext>
                </a:extLst>
              </p:cNvPr>
              <p:cNvSpPr txBox="1"/>
              <p:nvPr/>
            </p:nvSpPr>
            <p:spPr>
              <a:xfrm>
                <a:off x="4082636" y="3124774"/>
                <a:ext cx="2912234" cy="4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2000" dirty="0">
                  <a:latin typeface="Comic Sans MS" panose="030F0702030302020204" pitchFamily="66" charset="0"/>
                </a:endParaRPr>
              </a:p>
            </p:txBody>
          </p: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E35B483-AB0A-E1F7-7A12-1BB7795300D4}"/>
                </a:ext>
              </a:extLst>
            </p:cNvPr>
            <p:cNvSpPr txBox="1"/>
            <p:nvPr/>
          </p:nvSpPr>
          <p:spPr>
            <a:xfrm>
              <a:off x="4799400" y="937344"/>
              <a:ext cx="4372106" cy="22892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000" dirty="0" err="1">
                  <a:solidFill>
                    <a:srgbClr val="C00000"/>
                  </a:solidFill>
                  <a:latin typeface="Comic Sans MS" panose="030F0702030302020204" pitchFamily="66" charset="0"/>
                </a:rPr>
                <a:t>Луми</a:t>
              </a:r>
              <a:r>
                <a:rPr lang="ru-RU" sz="2000" dirty="0">
                  <a:solidFill>
                    <a:srgbClr val="C00000"/>
                  </a:solidFill>
                  <a:latin typeface="Comic Sans MS" panose="030F0702030302020204" pitchFamily="66" charset="0"/>
                </a:rPr>
                <a:t>, чтобы пройти дальше, помоги мне,  назови, когда происходят действия. Вот слова — выбери правильное время глагола!</a:t>
              </a:r>
              <a:endPara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endParaRPr>
            </a:p>
          </p:txBody>
        </p:sp>
      </p:grpSp>
      <p:pic>
        <p:nvPicPr>
          <p:cNvPr id="4" name="Рисунок 3" descr="Изображение выглядит как млекопитающее, мех, собака, в помещении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ACA22A7-1899-F9BD-C89D-B6C441DAC9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64" r="7608" b="1476"/>
          <a:stretch/>
        </p:blipFill>
        <p:spPr>
          <a:xfrm>
            <a:off x="6782406" y="-194032"/>
            <a:ext cx="4384229" cy="7674378"/>
          </a:xfrm>
          <a:prstGeom prst="rect">
            <a:avLst/>
          </a:prstGeom>
        </p:spPr>
      </p:pic>
      <p:pic>
        <p:nvPicPr>
          <p:cNvPr id="15" name="Рисунок 14" descr="Изображение выглядит как кот, игрушка,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888CD46-D82E-0402-FDA9-F1C1DA0FAC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2060" y="1416737"/>
            <a:ext cx="5431802" cy="5431802"/>
          </a:xfrm>
          <a:prstGeom prst="rect">
            <a:avLst/>
          </a:prstGeom>
        </p:spPr>
      </p:pic>
      <p:sp>
        <p:nvSpPr>
          <p:cNvPr id="16" name="Управляющая кнопка: &quot;Вперед&quot; или &quot;Следующий&quot; 15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212A1A5B-E0E9-A9FC-0ADB-1355C4EF401B}"/>
              </a:ext>
            </a:extLst>
          </p:cNvPr>
          <p:cNvSpPr/>
          <p:nvPr/>
        </p:nvSpPr>
        <p:spPr>
          <a:xfrm>
            <a:off x="11573093" y="6456641"/>
            <a:ext cx="618907" cy="401359"/>
          </a:xfrm>
          <a:prstGeom prst="actionButtonForwardNext">
            <a:avLst/>
          </a:prstGeom>
          <a:solidFill>
            <a:srgbClr val="00B0F0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5455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44DFE34-665C-C6D2-A736-80160DF779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8904" y="0"/>
            <a:ext cx="1213624" cy="1213624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7D3EDB7C-F5DC-975F-610A-176FB65038B9}"/>
              </a:ext>
            </a:extLst>
          </p:cNvPr>
          <p:cNvGrpSpPr/>
          <p:nvPr/>
        </p:nvGrpSpPr>
        <p:grpSpPr>
          <a:xfrm>
            <a:off x="0" y="3634210"/>
            <a:ext cx="3868058" cy="2148293"/>
            <a:chOff x="-79828" y="3225807"/>
            <a:chExt cx="4085772" cy="2253334"/>
          </a:xfrm>
        </p:grpSpPr>
        <p:pic>
          <p:nvPicPr>
            <p:cNvPr id="12" name="Рисунок 11" descr="Изображение выглядит как коробка, контейнер, багажник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930D5B62-2144-3054-2676-F1A807706F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869" t="24857" r="18975" b="20041"/>
            <a:stretch/>
          </p:blipFill>
          <p:spPr>
            <a:xfrm>
              <a:off x="-79828" y="3225807"/>
              <a:ext cx="4085772" cy="2253334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44299EE-59AB-3F8F-680D-FABD64B85219}"/>
                </a:ext>
              </a:extLst>
            </p:cNvPr>
            <p:cNvSpPr txBox="1"/>
            <p:nvPr/>
          </p:nvSpPr>
          <p:spPr>
            <a:xfrm>
              <a:off x="449943" y="3900722"/>
              <a:ext cx="28012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8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СЕЙЧАС</a:t>
              </a:r>
            </a:p>
          </p:txBody>
        </p:sp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F5F63D87-A2FD-43FA-3AC4-9CFB85675F97}"/>
              </a:ext>
            </a:extLst>
          </p:cNvPr>
          <p:cNvGrpSpPr/>
          <p:nvPr/>
        </p:nvGrpSpPr>
        <p:grpSpPr>
          <a:xfrm>
            <a:off x="3748640" y="4426856"/>
            <a:ext cx="3991430" cy="2090057"/>
            <a:chOff x="3650342" y="3900722"/>
            <a:chExt cx="4085773" cy="2253334"/>
          </a:xfrm>
        </p:grpSpPr>
        <p:pic>
          <p:nvPicPr>
            <p:cNvPr id="13" name="Рисунок 12" descr="Изображение выглядит как коробка, контейнер, багажник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C95F0A31-EA36-0B90-E992-ECB7DFE9E08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869" t="24857" r="18975" b="20041"/>
            <a:stretch/>
          </p:blipFill>
          <p:spPr>
            <a:xfrm>
              <a:off x="3650342" y="3900722"/>
              <a:ext cx="4085773" cy="225333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B76EA28-D1A9-1EF8-560F-6F8FC01E398D}"/>
                </a:ext>
              </a:extLst>
            </p:cNvPr>
            <p:cNvSpPr txBox="1"/>
            <p:nvPr/>
          </p:nvSpPr>
          <p:spPr>
            <a:xfrm>
              <a:off x="4274457" y="4731719"/>
              <a:ext cx="255451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8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БЫЛО</a:t>
              </a:r>
              <a:endParaRPr lang="ru-RU" sz="6600" dirty="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DA93A4E4-1173-0EA4-DFE5-6336674EFACD}"/>
              </a:ext>
            </a:extLst>
          </p:cNvPr>
          <p:cNvGrpSpPr/>
          <p:nvPr/>
        </p:nvGrpSpPr>
        <p:grpSpPr>
          <a:xfrm>
            <a:off x="7822400" y="3791101"/>
            <a:ext cx="3868058" cy="2148293"/>
            <a:chOff x="7794171" y="3323959"/>
            <a:chExt cx="4085773" cy="2253334"/>
          </a:xfrm>
        </p:grpSpPr>
        <p:pic>
          <p:nvPicPr>
            <p:cNvPr id="14" name="Рисунок 13" descr="Изображение выглядит как коробка, контейнер, багажник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FCB8E970-F171-6F12-074D-A43D6AF9740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869" t="24857" r="18975" b="20041"/>
            <a:stretch/>
          </p:blipFill>
          <p:spPr>
            <a:xfrm>
              <a:off x="7794171" y="3323959"/>
              <a:ext cx="4085773" cy="2253334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F2642F8-E7F4-FB86-DA14-F7836E546F5D}"/>
                </a:ext>
              </a:extLst>
            </p:cNvPr>
            <p:cNvSpPr txBox="1"/>
            <p:nvPr/>
          </p:nvSpPr>
          <p:spPr>
            <a:xfrm>
              <a:off x="8345714" y="4118439"/>
              <a:ext cx="277222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8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БУДЕТ</a:t>
              </a:r>
            </a:p>
          </p:txBody>
        </p:sp>
      </p:grp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8D2CA923-EC50-75CA-F564-4C7F3C7C29DD}"/>
              </a:ext>
            </a:extLst>
          </p:cNvPr>
          <p:cNvSpPr/>
          <p:nvPr/>
        </p:nvSpPr>
        <p:spPr>
          <a:xfrm>
            <a:off x="816678" y="1032140"/>
            <a:ext cx="1416971" cy="36296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Comic Sans MS" panose="030F0702030302020204" pitchFamily="66" charset="0"/>
              </a:rPr>
              <a:t>Бежал</a:t>
            </a: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8187831F-C9EF-1834-2A45-265A538DE603}"/>
              </a:ext>
            </a:extLst>
          </p:cNvPr>
          <p:cNvSpPr/>
          <p:nvPr/>
        </p:nvSpPr>
        <p:spPr>
          <a:xfrm>
            <a:off x="1394867" y="1805773"/>
            <a:ext cx="1416971" cy="36296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Comic Sans MS" panose="030F0702030302020204" pitchFamily="66" charset="0"/>
              </a:rPr>
              <a:t>Бегу</a:t>
            </a:r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FA44B502-53B4-1748-6C0A-F05081FB8B23}"/>
              </a:ext>
            </a:extLst>
          </p:cNvPr>
          <p:cNvSpPr/>
          <p:nvPr/>
        </p:nvSpPr>
        <p:spPr>
          <a:xfrm>
            <a:off x="2445046" y="2397922"/>
            <a:ext cx="1416971" cy="36296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Comic Sans MS" panose="030F0702030302020204" pitchFamily="66" charset="0"/>
              </a:rPr>
              <a:t>Побегу</a:t>
            </a:r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9B6ED351-6ADB-5441-0972-6764F01B9253}"/>
              </a:ext>
            </a:extLst>
          </p:cNvPr>
          <p:cNvSpPr/>
          <p:nvPr/>
        </p:nvSpPr>
        <p:spPr>
          <a:xfrm>
            <a:off x="4625515" y="1043632"/>
            <a:ext cx="1416971" cy="362968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Comic Sans MS" panose="030F0702030302020204" pitchFamily="66" charset="0"/>
              </a:rPr>
              <a:t>Идёт</a:t>
            </a:r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ECCDCB4B-AB23-0148-4E96-A39E814A6800}"/>
              </a:ext>
            </a:extLst>
          </p:cNvPr>
          <p:cNvSpPr/>
          <p:nvPr/>
        </p:nvSpPr>
        <p:spPr>
          <a:xfrm>
            <a:off x="5387514" y="1803421"/>
            <a:ext cx="1416971" cy="362968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Comic Sans MS" panose="030F0702030302020204" pitchFamily="66" charset="0"/>
              </a:rPr>
              <a:t>Ушёл</a:t>
            </a:r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id="{349CFC0A-7A66-CCDB-B910-BF1A1D4BF028}"/>
              </a:ext>
            </a:extLst>
          </p:cNvPr>
          <p:cNvSpPr/>
          <p:nvPr/>
        </p:nvSpPr>
        <p:spPr>
          <a:xfrm>
            <a:off x="6405429" y="2396425"/>
            <a:ext cx="1416971" cy="362968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Comic Sans MS" panose="030F0702030302020204" pitchFamily="66" charset="0"/>
              </a:rPr>
              <a:t>Уйдёт</a:t>
            </a:r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D28EF99F-AAEB-2CC5-174F-F9C7BD3E47FC}"/>
              </a:ext>
            </a:extLst>
          </p:cNvPr>
          <p:cNvSpPr/>
          <p:nvPr/>
        </p:nvSpPr>
        <p:spPr>
          <a:xfrm>
            <a:off x="8344553" y="1043632"/>
            <a:ext cx="1416971" cy="362968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Comic Sans MS" panose="030F0702030302020204" pitchFamily="66" charset="0"/>
              </a:rPr>
              <a:t>Разбилось</a:t>
            </a:r>
          </a:p>
        </p:txBody>
      </p:sp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708B3C2E-C237-08E5-0522-2DD069083D9C}"/>
              </a:ext>
            </a:extLst>
          </p:cNvPr>
          <p:cNvSpPr/>
          <p:nvPr/>
        </p:nvSpPr>
        <p:spPr>
          <a:xfrm>
            <a:off x="9222889" y="1803421"/>
            <a:ext cx="1416971" cy="362968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Comic Sans MS" panose="030F0702030302020204" pitchFamily="66" charset="0"/>
              </a:rPr>
              <a:t>Разобьётся</a:t>
            </a:r>
          </a:p>
        </p:txBody>
      </p:sp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id="{4EE2A8CF-E97D-488F-E271-6D815AF31D1B}"/>
              </a:ext>
            </a:extLst>
          </p:cNvPr>
          <p:cNvSpPr/>
          <p:nvPr/>
        </p:nvSpPr>
        <p:spPr>
          <a:xfrm>
            <a:off x="10260574" y="2396425"/>
            <a:ext cx="1696428" cy="362968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Comic Sans MS" panose="030F0702030302020204" pitchFamily="66" charset="0"/>
              </a:rPr>
              <a:t>Разбивается</a:t>
            </a:r>
          </a:p>
        </p:txBody>
      </p:sp>
      <p:sp>
        <p:nvSpPr>
          <p:cNvPr id="31" name="Управляющая кнопка: &quot;Вперед&quot; или &quot;Следующий&quot; 30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3D91D460-0D8D-04EE-4EB8-BA8E84A537A2}"/>
              </a:ext>
            </a:extLst>
          </p:cNvPr>
          <p:cNvSpPr/>
          <p:nvPr/>
        </p:nvSpPr>
        <p:spPr>
          <a:xfrm>
            <a:off x="11573093" y="6456641"/>
            <a:ext cx="618907" cy="401359"/>
          </a:xfrm>
          <a:prstGeom prst="actionButtonForwardNext">
            <a:avLst/>
          </a:prstGeom>
          <a:solidFill>
            <a:srgbClr val="00B0F0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878125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85185E-6 L 0.32734 0.6018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367" y="300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3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3.33333E-6 L -0.02084 0.37361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2" y="18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3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2.59259E-6 L 0.54089 0.30185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044" y="150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3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2.22222E-6 L -0.31732 0.48634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72" y="243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3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85185E-6 L -0.04089 0.50857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4" y="254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3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4.07407E-6 L 0.23464 0.34467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32" y="17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3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2.22222E-6 L -0.27696 0.59097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854" y="29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000"/>
                            </p:stCondLst>
                            <p:childTnLst>
                              <p:par>
                                <p:cTn id="80" presetID="3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85185E-6 L -0.01393 0.42709 " pathEditMode="relative" rAng="0" ptsTypes="AA">
                                      <p:cBhvr>
                                        <p:cTn id="9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3" y="213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000"/>
                            </p:stCondLst>
                            <p:childTnLst>
                              <p:par>
                                <p:cTn id="92" presetID="3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4.07407E-6 L -0.77253 0.30787 " pathEditMode="relative" rAng="0" ptsTypes="AA">
                                      <p:cBhvr>
                                        <p:cTn id="10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633" y="15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000"/>
                            </p:stCondLst>
                            <p:childTnLst>
                              <p:par>
                                <p:cTn id="104" presetID="3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3649EAE-CF08-AB17-7EC1-DE71D08D1EB9}"/>
              </a:ext>
            </a:extLst>
          </p:cNvPr>
          <p:cNvSpPr txBox="1"/>
          <p:nvPr/>
        </p:nvSpPr>
        <p:spPr>
          <a:xfrm>
            <a:off x="1019102" y="2213016"/>
            <a:ext cx="933246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8800" dirty="0">
                <a:solidFill>
                  <a:schemeClr val="tx2"/>
                </a:solidFill>
                <a:latin typeface="Comic Sans MS" panose="030F0702030302020204" pitchFamily="66" charset="0"/>
              </a:rPr>
              <a:t>❄️ </a:t>
            </a:r>
            <a:r>
              <a:rPr lang="ru-RU" sz="9600" b="1" dirty="0">
                <a:solidFill>
                  <a:schemeClr val="tx2"/>
                </a:solidFill>
                <a:latin typeface="Comic Sans MS" panose="030F0702030302020204" pitchFamily="66" charset="0"/>
              </a:rPr>
              <a:t>ЗАДАНИЕ</a:t>
            </a:r>
            <a:r>
              <a:rPr lang="ru-RU" sz="8800" b="1" dirty="0">
                <a:solidFill>
                  <a:schemeClr val="tx2"/>
                </a:solidFill>
                <a:latin typeface="Comic Sans MS" panose="030F0702030302020204" pitchFamily="66" charset="0"/>
              </a:rPr>
              <a:t> 2</a:t>
            </a:r>
            <a:endParaRPr lang="ru-RU" sz="8800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Управляющая кнопка: &quot;Вперед&quot; или &quot;Следующий&quot; 3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72682F8E-E391-3162-D018-31B4ADD1806F}"/>
              </a:ext>
            </a:extLst>
          </p:cNvPr>
          <p:cNvSpPr/>
          <p:nvPr/>
        </p:nvSpPr>
        <p:spPr>
          <a:xfrm>
            <a:off x="11573093" y="6456641"/>
            <a:ext cx="618907" cy="401359"/>
          </a:xfrm>
          <a:prstGeom prst="actionButtonForwardNext">
            <a:avLst/>
          </a:prstGeom>
          <a:solidFill>
            <a:srgbClr val="00B0F0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05781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&quot;Вперед&quot; или &quot;Следующий&quot; 1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C87F6C1D-B009-CE05-890A-CE16C9DF538B}"/>
              </a:ext>
            </a:extLst>
          </p:cNvPr>
          <p:cNvSpPr/>
          <p:nvPr/>
        </p:nvSpPr>
        <p:spPr>
          <a:xfrm>
            <a:off x="11573093" y="6456641"/>
            <a:ext cx="618907" cy="401359"/>
          </a:xfrm>
          <a:prstGeom prst="actionButtonForwardNext">
            <a:avLst/>
          </a:prstGeom>
          <a:solidFill>
            <a:srgbClr val="00B0F0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Изображение выглядит как кот, игрушка,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5FB744F-D3D0-D688-2F37-47CBF5E090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129023" y="1024839"/>
            <a:ext cx="5431802" cy="5431802"/>
          </a:xfrm>
          <a:prstGeom prst="rect">
            <a:avLst/>
          </a:prstGeom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ED943AA3-93C0-CB1A-F478-BEB05A16BB70}"/>
              </a:ext>
            </a:extLst>
          </p:cNvPr>
          <p:cNvGrpSpPr/>
          <p:nvPr/>
        </p:nvGrpSpPr>
        <p:grpSpPr>
          <a:xfrm>
            <a:off x="3783243" y="-82350"/>
            <a:ext cx="4739524" cy="3322552"/>
            <a:chOff x="4421471" y="154844"/>
            <a:chExt cx="5617369" cy="3922726"/>
          </a:xfrm>
        </p:grpSpPr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12D92E3B-A88C-4EDD-1C3D-EE374D4928BF}"/>
                </a:ext>
              </a:extLst>
            </p:cNvPr>
            <p:cNvGrpSpPr/>
            <p:nvPr/>
          </p:nvGrpSpPr>
          <p:grpSpPr>
            <a:xfrm>
              <a:off x="4421471" y="154844"/>
              <a:ext cx="5617369" cy="3922726"/>
              <a:chOff x="2503731" y="2532453"/>
              <a:chExt cx="4891493" cy="3436734"/>
            </a:xfrm>
          </p:grpSpPr>
          <p:grpSp>
            <p:nvGrpSpPr>
              <p:cNvPr id="9" name="Группа 8">
                <a:extLst>
                  <a:ext uri="{FF2B5EF4-FFF2-40B4-BE49-F238E27FC236}">
                    <a16:creationId xmlns:a16="http://schemas.microsoft.com/office/drawing/2014/main" id="{61E372E5-5152-0CFC-BE97-AB777D608C2C}"/>
                  </a:ext>
                </a:extLst>
              </p:cNvPr>
              <p:cNvGrpSpPr/>
              <p:nvPr/>
            </p:nvGrpSpPr>
            <p:grpSpPr>
              <a:xfrm>
                <a:off x="2503731" y="2532453"/>
                <a:ext cx="4891493" cy="3436734"/>
                <a:chOff x="3666263" y="639590"/>
                <a:chExt cx="4935625" cy="3755716"/>
              </a:xfrm>
            </p:grpSpPr>
            <p:pic>
              <p:nvPicPr>
                <p:cNvPr id="11" name="Рисунок 10">
                  <a:extLst>
                    <a:ext uri="{FF2B5EF4-FFF2-40B4-BE49-F238E27FC236}">
                      <a16:creationId xmlns:a16="http://schemas.microsoft.com/office/drawing/2014/main" id="{BC3546BC-5D75-4118-2195-A75FDABB975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946" t="6861" r="15336" b="8997"/>
                <a:stretch/>
              </p:blipFill>
              <p:spPr>
                <a:xfrm>
                  <a:off x="3666263" y="639590"/>
                  <a:ext cx="4935625" cy="3755716"/>
                </a:xfrm>
                <a:prstGeom prst="rect">
                  <a:avLst/>
                </a:prstGeom>
              </p:spPr>
            </p:pic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81C84897-5503-3D45-6FC8-1F0EB4CE0B27}"/>
                    </a:ext>
                  </a:extLst>
                </p:cNvPr>
                <p:cNvSpPr txBox="1"/>
                <p:nvPr/>
              </p:nvSpPr>
              <p:spPr>
                <a:xfrm>
                  <a:off x="3870662" y="798989"/>
                  <a:ext cx="2938509" cy="4303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endParaRPr lang="ru-RU" sz="2000" dirty="0">
                    <a:latin typeface="Comic Sans MS" panose="030F0702030302020204" pitchFamily="66" charset="0"/>
                  </a:endParaRPr>
                </a:p>
              </p:txBody>
            </p:sp>
          </p:grp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1C2BBFF-C66D-03A4-62EB-8072B021A516}"/>
                  </a:ext>
                </a:extLst>
              </p:cNvPr>
              <p:cNvSpPr txBox="1"/>
              <p:nvPr/>
            </p:nvSpPr>
            <p:spPr>
              <a:xfrm>
                <a:off x="4082636" y="3124774"/>
                <a:ext cx="2912234" cy="4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2000" dirty="0">
                  <a:latin typeface="Comic Sans MS" panose="030F0702030302020204" pitchFamily="66" charset="0"/>
                </a:endParaRPr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4552A69-E93D-E9C5-70D0-6143C1A115ED}"/>
                </a:ext>
              </a:extLst>
            </p:cNvPr>
            <p:cNvSpPr txBox="1"/>
            <p:nvPr/>
          </p:nvSpPr>
          <p:spPr>
            <a:xfrm>
              <a:off x="5304948" y="1189608"/>
              <a:ext cx="4372106" cy="18531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4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Привет, подбери противоположные слова и похожие по смыслу! </a:t>
              </a:r>
            </a:p>
          </p:txBody>
        </p:sp>
      </p:grpSp>
      <p:pic>
        <p:nvPicPr>
          <p:cNvPr id="4" name="Рисунок 3" descr="Изображение выглядит как игрушка, фаршированный, Мягкая игрушка, плюш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8851854-F2F1-D811-E0FA-6DFF30A6D6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585" y="97722"/>
            <a:ext cx="4572000" cy="6858000"/>
          </a:xfrm>
          <a:prstGeom prst="rect">
            <a:avLst/>
          </a:prstGeom>
        </p:spPr>
      </p:pic>
      <p:pic>
        <p:nvPicPr>
          <p:cNvPr id="13" name="Рисунок 1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9A5639E-913F-29F0-9BB3-DB27C14952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8904" y="0"/>
            <a:ext cx="1213624" cy="1213624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</p:spTree>
    <p:extLst>
      <p:ext uri="{BB962C8B-B14F-4D97-AF65-F5344CB8AC3E}">
        <p14:creationId xmlns:p14="http://schemas.microsoft.com/office/powerpoint/2010/main" val="644665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&quot;Вперед&quot; или &quot;Следующий&quot; 1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C87F6C1D-B009-CE05-890A-CE16C9DF538B}"/>
              </a:ext>
            </a:extLst>
          </p:cNvPr>
          <p:cNvSpPr/>
          <p:nvPr/>
        </p:nvSpPr>
        <p:spPr>
          <a:xfrm>
            <a:off x="11573093" y="6456641"/>
            <a:ext cx="618907" cy="401359"/>
          </a:xfrm>
          <a:prstGeom prst="actionButtonForwardNext">
            <a:avLst/>
          </a:prstGeom>
          <a:solidFill>
            <a:srgbClr val="00B0F0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4E31F73-D49E-5030-A251-5496FF437489}"/>
              </a:ext>
            </a:extLst>
          </p:cNvPr>
          <p:cNvSpPr txBox="1"/>
          <p:nvPr/>
        </p:nvSpPr>
        <p:spPr>
          <a:xfrm>
            <a:off x="5186253" y="111682"/>
            <a:ext cx="21429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Антонимы</a:t>
            </a: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A25D43F1-0976-D842-DD46-D8F83872601D}"/>
              </a:ext>
            </a:extLst>
          </p:cNvPr>
          <p:cNvGrpSpPr/>
          <p:nvPr/>
        </p:nvGrpSpPr>
        <p:grpSpPr>
          <a:xfrm>
            <a:off x="209404" y="373682"/>
            <a:ext cx="3357454" cy="3357454"/>
            <a:chOff x="209404" y="373682"/>
            <a:chExt cx="3357454" cy="3357454"/>
          </a:xfrm>
        </p:grpSpPr>
        <p:pic>
          <p:nvPicPr>
            <p:cNvPr id="5" name="Рисунок 4" descr="Изображение выглядит как фрукт, Натуральные продукты, Предметная фотография, производить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375A7D53-7676-606B-22A9-98A6D2F224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9404" y="373682"/>
              <a:ext cx="3357454" cy="3357454"/>
            </a:xfrm>
            <a:prstGeom prst="rect">
              <a:avLst/>
            </a:prstGeom>
          </p:spPr>
        </p:pic>
        <p:pic>
          <p:nvPicPr>
            <p:cNvPr id="15" name="Рисунок 14" descr="Изображение выглядит как контейнер, стекло, Сосуды для напитков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20E231D7-F407-0791-A31B-2BEBA095FF2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0677" y="1105191"/>
              <a:ext cx="2323809" cy="2323809"/>
            </a:xfrm>
            <a:prstGeom prst="rect">
              <a:avLst/>
            </a:prstGeom>
          </p:spPr>
        </p:pic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4FA15004-4735-2FA4-8DAB-180CB89F5A6A}"/>
              </a:ext>
            </a:extLst>
          </p:cNvPr>
          <p:cNvGrpSpPr/>
          <p:nvPr/>
        </p:nvGrpSpPr>
        <p:grpSpPr>
          <a:xfrm>
            <a:off x="217008" y="373682"/>
            <a:ext cx="3357454" cy="3357454"/>
            <a:chOff x="209404" y="373682"/>
            <a:chExt cx="3357454" cy="3357454"/>
          </a:xfrm>
        </p:grpSpPr>
        <p:pic>
          <p:nvPicPr>
            <p:cNvPr id="18" name="Рисунок 17" descr="Изображение выглядит как фрукт, Натуральные продукты, Предметная фотография, производить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59C0E34C-8448-C953-BCCB-3EBB91DD653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9404" y="373682"/>
              <a:ext cx="3357454" cy="3357454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0A310807-858F-98CC-B96F-D71B926739C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203861" y="1314760"/>
              <a:ext cx="1368540" cy="1904670"/>
            </a:xfrm>
            <a:prstGeom prst="rect">
              <a:avLst/>
            </a:prstGeom>
          </p:spPr>
        </p:pic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31DAEB6C-F022-087C-243D-20F6A5071F23}"/>
              </a:ext>
            </a:extLst>
          </p:cNvPr>
          <p:cNvGrpSpPr/>
          <p:nvPr/>
        </p:nvGrpSpPr>
        <p:grpSpPr>
          <a:xfrm>
            <a:off x="3272528" y="435340"/>
            <a:ext cx="3357454" cy="3357454"/>
            <a:chOff x="209404" y="373682"/>
            <a:chExt cx="3357454" cy="3357454"/>
          </a:xfrm>
        </p:grpSpPr>
        <p:pic>
          <p:nvPicPr>
            <p:cNvPr id="21" name="Рисунок 20" descr="Изображение выглядит как фрукт, Натуральные продукты, Предметная фотография, производить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D88EA099-04BE-EB26-8B0C-7C3CE35C9C8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9404" y="373682"/>
              <a:ext cx="3357454" cy="3357454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CA8672DB-3BE7-7E3D-35AD-2872429E668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662" t="2936" b="52609"/>
            <a:stretch/>
          </p:blipFill>
          <p:spPr>
            <a:xfrm>
              <a:off x="1036918" y="1313432"/>
              <a:ext cx="1800427" cy="1752018"/>
            </a:xfrm>
            <a:prstGeom prst="rect">
              <a:avLst/>
            </a:prstGeom>
          </p:spPr>
        </p:pic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70BAB99E-A03E-E237-D799-C702FBF4C467}"/>
              </a:ext>
            </a:extLst>
          </p:cNvPr>
          <p:cNvGrpSpPr/>
          <p:nvPr/>
        </p:nvGrpSpPr>
        <p:grpSpPr>
          <a:xfrm>
            <a:off x="3272528" y="435340"/>
            <a:ext cx="3357454" cy="3357454"/>
            <a:chOff x="209404" y="373682"/>
            <a:chExt cx="3357454" cy="3357454"/>
          </a:xfrm>
        </p:grpSpPr>
        <p:pic>
          <p:nvPicPr>
            <p:cNvPr id="24" name="Рисунок 23" descr="Изображение выглядит как фрукт, Натуральные продукты, Предметная фотография, производить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8CE1D427-818C-3747-5540-29A44435A5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9404" y="373682"/>
              <a:ext cx="3357454" cy="3357454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1F42EFA6-460B-9789-9781-81165C5F7FD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t="3414" r="48253" b="53711"/>
            <a:stretch/>
          </p:blipFill>
          <p:spPr>
            <a:xfrm>
              <a:off x="971987" y="1454408"/>
              <a:ext cx="1800427" cy="1611042"/>
            </a:xfrm>
            <a:prstGeom prst="rect">
              <a:avLst/>
            </a:prstGeom>
          </p:spPr>
        </p:pic>
      </p:grp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4174E375-67DD-6F52-230E-CD9697C34791}"/>
              </a:ext>
            </a:extLst>
          </p:cNvPr>
          <p:cNvGrpSpPr/>
          <p:nvPr/>
        </p:nvGrpSpPr>
        <p:grpSpPr>
          <a:xfrm>
            <a:off x="6291533" y="435340"/>
            <a:ext cx="3357454" cy="3357454"/>
            <a:chOff x="209404" y="373682"/>
            <a:chExt cx="3357454" cy="3357454"/>
          </a:xfrm>
        </p:grpSpPr>
        <p:pic>
          <p:nvPicPr>
            <p:cNvPr id="27" name="Рисунок 26" descr="Изображение выглядит как фрукт, Натуральные продукты, Предметная фотография, производить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099EFA52-410D-299A-645D-A3145E9700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9404" y="373682"/>
              <a:ext cx="3357454" cy="3357454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E64C260B-D373-D91A-4FB8-6E8DE993BCA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12559" y="1135528"/>
              <a:ext cx="2286492" cy="2286492"/>
            </a:xfrm>
            <a:prstGeom prst="rect">
              <a:avLst/>
            </a:prstGeom>
          </p:spPr>
        </p:pic>
      </p:grp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D3D8CA7B-ED7A-75A8-2C90-CEFE2A11BA98}"/>
              </a:ext>
            </a:extLst>
          </p:cNvPr>
          <p:cNvGrpSpPr/>
          <p:nvPr/>
        </p:nvGrpSpPr>
        <p:grpSpPr>
          <a:xfrm>
            <a:off x="6282244" y="438394"/>
            <a:ext cx="3357454" cy="3357454"/>
            <a:chOff x="209404" y="373682"/>
            <a:chExt cx="3357454" cy="3357454"/>
          </a:xfrm>
        </p:grpSpPr>
        <p:pic>
          <p:nvPicPr>
            <p:cNvPr id="30" name="Рисунок 29" descr="Изображение выглядит как фрукт, Натуральные продукты, Предметная фотография, производить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FAC0FF5B-F0CA-3ADA-436F-0206B9F7D4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9404" y="373682"/>
              <a:ext cx="3357454" cy="3357454"/>
            </a:xfrm>
            <a:prstGeom prst="rect">
              <a:avLst/>
            </a:prstGeom>
          </p:spPr>
        </p:pic>
        <p:pic>
          <p:nvPicPr>
            <p:cNvPr id="31" name="Рисунок 30">
              <a:extLst>
                <a:ext uri="{FF2B5EF4-FFF2-40B4-BE49-F238E27FC236}">
                  <a16:creationId xmlns:a16="http://schemas.microsoft.com/office/drawing/2014/main" id="{60930388-CEA8-C582-CA18-C9DF0B59FC9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59" b="5259"/>
            <a:stretch/>
          </p:blipFill>
          <p:spPr>
            <a:xfrm>
              <a:off x="1330884" y="1990751"/>
              <a:ext cx="1049841" cy="939409"/>
            </a:xfrm>
            <a:prstGeom prst="rect">
              <a:avLst/>
            </a:prstGeom>
          </p:spPr>
        </p:pic>
      </p:grp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28712B38-65F5-78F6-8B8F-70F4EE5FB1BF}"/>
              </a:ext>
            </a:extLst>
          </p:cNvPr>
          <p:cNvGrpSpPr/>
          <p:nvPr/>
        </p:nvGrpSpPr>
        <p:grpSpPr>
          <a:xfrm>
            <a:off x="9123689" y="490018"/>
            <a:ext cx="3357454" cy="3357454"/>
            <a:chOff x="209404" y="373682"/>
            <a:chExt cx="3357454" cy="3357454"/>
          </a:xfrm>
        </p:grpSpPr>
        <p:pic>
          <p:nvPicPr>
            <p:cNvPr id="33" name="Рисунок 32" descr="Изображение выглядит как фрукт, Натуральные продукты, Предметная фотография, производить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774E06F3-5DB0-8B43-7DBA-18BC034BA9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9404" y="373682"/>
              <a:ext cx="3357454" cy="3357454"/>
            </a:xfrm>
            <a:prstGeom prst="rect">
              <a:avLst/>
            </a:prstGeom>
          </p:spPr>
        </p:pic>
        <p:pic>
          <p:nvPicPr>
            <p:cNvPr id="34" name="Рисунок 33">
              <a:extLst>
                <a:ext uri="{FF2B5EF4-FFF2-40B4-BE49-F238E27FC236}">
                  <a16:creationId xmlns:a16="http://schemas.microsoft.com/office/drawing/2014/main" id="{5D62D684-BF5F-E889-88EB-FDDB9C1CF08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41272" y="1336090"/>
              <a:ext cx="1767004" cy="1767004"/>
            </a:xfrm>
            <a:prstGeom prst="rect">
              <a:avLst/>
            </a:prstGeom>
          </p:spPr>
        </p:pic>
      </p:grp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EB434624-F2B0-E52C-D682-9116F0728ED0}"/>
              </a:ext>
            </a:extLst>
          </p:cNvPr>
          <p:cNvGrpSpPr/>
          <p:nvPr/>
        </p:nvGrpSpPr>
        <p:grpSpPr>
          <a:xfrm>
            <a:off x="9123689" y="490018"/>
            <a:ext cx="3357454" cy="3357454"/>
            <a:chOff x="209404" y="373682"/>
            <a:chExt cx="3357454" cy="3357454"/>
          </a:xfrm>
        </p:grpSpPr>
        <p:pic>
          <p:nvPicPr>
            <p:cNvPr id="39" name="Рисунок 38" descr="Изображение выглядит как фрукт, Натуральные продукты, Предметная фотография, производить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F94B7E1F-5535-77A9-F578-04D6DE9F07A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9404" y="373682"/>
              <a:ext cx="3357454" cy="3357454"/>
            </a:xfrm>
            <a:prstGeom prst="rect">
              <a:avLst/>
            </a:prstGeom>
          </p:spPr>
        </p:pic>
        <p:pic>
          <p:nvPicPr>
            <p:cNvPr id="40" name="Рисунок 39">
              <a:extLst>
                <a:ext uri="{FF2B5EF4-FFF2-40B4-BE49-F238E27FC236}">
                  <a16:creationId xmlns:a16="http://schemas.microsoft.com/office/drawing/2014/main" id="{9359B8A0-1A1B-314A-6846-A2833F6DFA1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59" b="5259"/>
            <a:stretch/>
          </p:blipFill>
          <p:spPr>
            <a:xfrm>
              <a:off x="769607" y="1189636"/>
              <a:ext cx="2298704" cy="2056906"/>
            </a:xfrm>
            <a:prstGeom prst="rect">
              <a:avLst/>
            </a:prstGeom>
          </p:spPr>
        </p:pic>
      </p:grp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FD6D37E5-E3BA-EFD5-375A-888C8B7DC880}"/>
              </a:ext>
            </a:extLst>
          </p:cNvPr>
          <p:cNvGrpSpPr/>
          <p:nvPr/>
        </p:nvGrpSpPr>
        <p:grpSpPr>
          <a:xfrm>
            <a:off x="1780650" y="3219430"/>
            <a:ext cx="3357454" cy="3357454"/>
            <a:chOff x="209404" y="373682"/>
            <a:chExt cx="3357454" cy="3357454"/>
          </a:xfrm>
        </p:grpSpPr>
        <p:pic>
          <p:nvPicPr>
            <p:cNvPr id="42" name="Рисунок 41" descr="Изображение выглядит как фрукт, Натуральные продукты, Предметная фотография, производить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62617A03-55F4-7E07-62A3-8F100BAAFB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9404" y="373682"/>
              <a:ext cx="3357454" cy="3357454"/>
            </a:xfrm>
            <a:prstGeom prst="rect">
              <a:avLst/>
            </a:prstGeom>
          </p:spPr>
        </p:pic>
        <p:pic>
          <p:nvPicPr>
            <p:cNvPr id="43" name="Рисунок 42">
              <a:extLst>
                <a:ext uri="{FF2B5EF4-FFF2-40B4-BE49-F238E27FC236}">
                  <a16:creationId xmlns:a16="http://schemas.microsoft.com/office/drawing/2014/main" id="{E80EC8E3-0C8B-8544-EDCA-9F6C8875014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56863" y="1259281"/>
              <a:ext cx="1872471" cy="1872471"/>
            </a:xfrm>
            <a:prstGeom prst="rect">
              <a:avLst/>
            </a:prstGeom>
          </p:spPr>
        </p:pic>
      </p:grpSp>
      <p:grpSp>
        <p:nvGrpSpPr>
          <p:cNvPr id="44" name="Группа 43">
            <a:extLst>
              <a:ext uri="{FF2B5EF4-FFF2-40B4-BE49-F238E27FC236}">
                <a16:creationId xmlns:a16="http://schemas.microsoft.com/office/drawing/2014/main" id="{B60173A8-3D72-0851-A593-0C34E0E6E47A}"/>
              </a:ext>
            </a:extLst>
          </p:cNvPr>
          <p:cNvGrpSpPr/>
          <p:nvPr/>
        </p:nvGrpSpPr>
        <p:grpSpPr>
          <a:xfrm>
            <a:off x="1785221" y="3219430"/>
            <a:ext cx="3357454" cy="3357454"/>
            <a:chOff x="209404" y="373682"/>
            <a:chExt cx="3357454" cy="3357454"/>
          </a:xfrm>
        </p:grpSpPr>
        <p:pic>
          <p:nvPicPr>
            <p:cNvPr id="45" name="Рисунок 44" descr="Изображение выглядит как фрукт, Натуральные продукты, Предметная фотография, производить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3D515823-8443-A028-3958-BF78C62C7C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9404" y="373682"/>
              <a:ext cx="3357454" cy="3357454"/>
            </a:xfrm>
            <a:prstGeom prst="rect">
              <a:avLst/>
            </a:prstGeom>
          </p:spPr>
        </p:pic>
        <p:pic>
          <p:nvPicPr>
            <p:cNvPr id="46" name="Рисунок 45">
              <a:extLst>
                <a:ext uri="{FF2B5EF4-FFF2-40B4-BE49-F238E27FC236}">
                  <a16:creationId xmlns:a16="http://schemas.microsoft.com/office/drawing/2014/main" id="{F5E03D0B-72FB-7694-0571-09DF1CFA48D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59" b="5259"/>
            <a:stretch/>
          </p:blipFill>
          <p:spPr>
            <a:xfrm>
              <a:off x="846296" y="1270704"/>
              <a:ext cx="2110477" cy="1888478"/>
            </a:xfrm>
            <a:prstGeom prst="rect">
              <a:avLst/>
            </a:prstGeom>
          </p:spPr>
        </p:pic>
      </p:grpSp>
      <p:grpSp>
        <p:nvGrpSpPr>
          <p:cNvPr id="47" name="Группа 46">
            <a:extLst>
              <a:ext uri="{FF2B5EF4-FFF2-40B4-BE49-F238E27FC236}">
                <a16:creationId xmlns:a16="http://schemas.microsoft.com/office/drawing/2014/main" id="{1CCC1632-6ECB-07BA-D0B9-65172868E9CB}"/>
              </a:ext>
            </a:extLst>
          </p:cNvPr>
          <p:cNvGrpSpPr/>
          <p:nvPr/>
        </p:nvGrpSpPr>
        <p:grpSpPr>
          <a:xfrm>
            <a:off x="4573034" y="3273446"/>
            <a:ext cx="3357454" cy="3357454"/>
            <a:chOff x="209404" y="373682"/>
            <a:chExt cx="3357454" cy="3357454"/>
          </a:xfrm>
        </p:grpSpPr>
        <p:pic>
          <p:nvPicPr>
            <p:cNvPr id="48" name="Рисунок 47" descr="Изображение выглядит как фрукт, Натуральные продукты, Предметная фотография, производить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4A970E16-8275-3AE1-403F-A08E04103B2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9404" y="373682"/>
              <a:ext cx="3357454" cy="3357454"/>
            </a:xfrm>
            <a:prstGeom prst="rect">
              <a:avLst/>
            </a:prstGeom>
          </p:spPr>
        </p:pic>
        <p:pic>
          <p:nvPicPr>
            <p:cNvPr id="49" name="Рисунок 48">
              <a:extLst>
                <a:ext uri="{FF2B5EF4-FFF2-40B4-BE49-F238E27FC236}">
                  <a16:creationId xmlns:a16="http://schemas.microsoft.com/office/drawing/2014/main" id="{C2DD2871-DFB2-68B7-E2B4-6D42D587900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5053" y="866632"/>
              <a:ext cx="2673128" cy="2673128"/>
            </a:xfrm>
            <a:prstGeom prst="rect">
              <a:avLst/>
            </a:prstGeom>
          </p:spPr>
        </p:pic>
      </p:grp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id="{1979254C-8C75-21D6-0E79-D40BEE68CF95}"/>
              </a:ext>
            </a:extLst>
          </p:cNvPr>
          <p:cNvGrpSpPr/>
          <p:nvPr/>
        </p:nvGrpSpPr>
        <p:grpSpPr>
          <a:xfrm>
            <a:off x="4568612" y="3268084"/>
            <a:ext cx="3357454" cy="3357454"/>
            <a:chOff x="209404" y="373682"/>
            <a:chExt cx="3357454" cy="3357454"/>
          </a:xfrm>
        </p:grpSpPr>
        <p:pic>
          <p:nvPicPr>
            <p:cNvPr id="51" name="Рисунок 50" descr="Изображение выглядит как фрукт, Натуральные продукты, Предметная фотография, производить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9BB5B83B-E7E5-3B84-ACEF-4A9F30A5487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9404" y="373682"/>
              <a:ext cx="3357454" cy="3357454"/>
            </a:xfrm>
            <a:prstGeom prst="rect">
              <a:avLst/>
            </a:prstGeom>
          </p:spPr>
        </p:pic>
        <p:pic>
          <p:nvPicPr>
            <p:cNvPr id="52" name="Рисунок 51">
              <a:extLst>
                <a:ext uri="{FF2B5EF4-FFF2-40B4-BE49-F238E27FC236}">
                  <a16:creationId xmlns:a16="http://schemas.microsoft.com/office/drawing/2014/main" id="{8C0BB486-FC58-2DF9-D1F1-6B25AC5066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59" b="5259"/>
            <a:stretch/>
          </p:blipFill>
          <p:spPr>
            <a:xfrm>
              <a:off x="747784" y="1189904"/>
              <a:ext cx="2369081" cy="2119879"/>
            </a:xfrm>
            <a:prstGeom prst="rect">
              <a:avLst/>
            </a:prstGeom>
          </p:spPr>
        </p:pic>
      </p:grpSp>
      <p:grpSp>
        <p:nvGrpSpPr>
          <p:cNvPr id="53" name="Группа 52">
            <a:extLst>
              <a:ext uri="{FF2B5EF4-FFF2-40B4-BE49-F238E27FC236}">
                <a16:creationId xmlns:a16="http://schemas.microsoft.com/office/drawing/2014/main" id="{E0E404E6-6754-EF95-4E45-75D57D84A0A8}"/>
              </a:ext>
            </a:extLst>
          </p:cNvPr>
          <p:cNvGrpSpPr/>
          <p:nvPr/>
        </p:nvGrpSpPr>
        <p:grpSpPr>
          <a:xfrm>
            <a:off x="7707611" y="3330698"/>
            <a:ext cx="3357454" cy="3357454"/>
            <a:chOff x="209404" y="373682"/>
            <a:chExt cx="3357454" cy="3357454"/>
          </a:xfrm>
        </p:grpSpPr>
        <p:pic>
          <p:nvPicPr>
            <p:cNvPr id="54" name="Рисунок 53" descr="Изображение выглядит как фрукт, Натуральные продукты, Предметная фотография, производить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83927E32-39D5-0A81-9156-65DA6758B3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9404" y="373682"/>
              <a:ext cx="3357454" cy="3357454"/>
            </a:xfrm>
            <a:prstGeom prst="rect">
              <a:avLst/>
            </a:prstGeom>
          </p:spPr>
        </p:pic>
        <p:pic>
          <p:nvPicPr>
            <p:cNvPr id="55" name="Рисунок 54">
              <a:extLst>
                <a:ext uri="{FF2B5EF4-FFF2-40B4-BE49-F238E27FC236}">
                  <a16:creationId xmlns:a16="http://schemas.microsoft.com/office/drawing/2014/main" id="{94F5B736-E136-7DBB-DF3A-91E7AD547BE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75071" y="1071600"/>
              <a:ext cx="2399884" cy="2399884"/>
            </a:xfrm>
            <a:prstGeom prst="rect">
              <a:avLst/>
            </a:prstGeom>
          </p:spPr>
        </p:pic>
      </p:grpSp>
      <p:grpSp>
        <p:nvGrpSpPr>
          <p:cNvPr id="56" name="Группа 55">
            <a:extLst>
              <a:ext uri="{FF2B5EF4-FFF2-40B4-BE49-F238E27FC236}">
                <a16:creationId xmlns:a16="http://schemas.microsoft.com/office/drawing/2014/main" id="{8BEB5083-8D68-9FF6-DA49-E3FC73C169AB}"/>
              </a:ext>
            </a:extLst>
          </p:cNvPr>
          <p:cNvGrpSpPr/>
          <p:nvPr/>
        </p:nvGrpSpPr>
        <p:grpSpPr>
          <a:xfrm>
            <a:off x="7715777" y="3330698"/>
            <a:ext cx="3357454" cy="3357454"/>
            <a:chOff x="209404" y="373682"/>
            <a:chExt cx="3357454" cy="3357454"/>
          </a:xfrm>
        </p:grpSpPr>
        <p:pic>
          <p:nvPicPr>
            <p:cNvPr id="57" name="Рисунок 56" descr="Изображение выглядит как фрукт, Натуральные продукты, Предметная фотография, производить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E7A439A1-6300-8A0B-CD00-56D5766CFA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9404" y="373682"/>
              <a:ext cx="3357454" cy="3357454"/>
            </a:xfrm>
            <a:prstGeom prst="rect">
              <a:avLst/>
            </a:prstGeom>
          </p:spPr>
        </p:pic>
        <p:pic>
          <p:nvPicPr>
            <p:cNvPr id="58" name="Рисунок 57">
              <a:extLst>
                <a:ext uri="{FF2B5EF4-FFF2-40B4-BE49-F238E27FC236}">
                  <a16:creationId xmlns:a16="http://schemas.microsoft.com/office/drawing/2014/main" id="{074849ED-4E7D-CC10-7DC2-2EFE058C5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59" b="5259"/>
            <a:stretch/>
          </p:blipFill>
          <p:spPr>
            <a:xfrm>
              <a:off x="766309" y="1256469"/>
              <a:ext cx="2227314" cy="1993025"/>
            </a:xfrm>
            <a:prstGeom prst="rect">
              <a:avLst/>
            </a:prstGeom>
          </p:spPr>
        </p:pic>
      </p:grpSp>
      <p:pic>
        <p:nvPicPr>
          <p:cNvPr id="60" name="Рисунок 59" descr="Лампочка">
            <a:extLst>
              <a:ext uri="{FF2B5EF4-FFF2-40B4-BE49-F238E27FC236}">
                <a16:creationId xmlns:a16="http://schemas.microsoft.com/office/drawing/2014/main" id="{F8FF6DB7-6A70-1794-0E6B-86967C16851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-34318" y="-116068"/>
            <a:ext cx="917164" cy="917164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61" name="Прямоугольник: скругленные углы 60">
            <a:extLst>
              <a:ext uri="{FF2B5EF4-FFF2-40B4-BE49-F238E27FC236}">
                <a16:creationId xmlns:a16="http://schemas.microsoft.com/office/drawing/2014/main" id="{AF38F14E-8EC1-8938-4E27-ADFFE77D1F9E}"/>
              </a:ext>
            </a:extLst>
          </p:cNvPr>
          <p:cNvSpPr/>
          <p:nvPr/>
        </p:nvSpPr>
        <p:spPr>
          <a:xfrm>
            <a:off x="666024" y="135394"/>
            <a:ext cx="5078642" cy="854380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Слова: пустой-полный, открытый-закрытый, большой-маленький, лёгкий-тяжелый, сухой-мокрый, белый- черный, весёлый – грустный.</a:t>
            </a:r>
          </a:p>
        </p:txBody>
      </p:sp>
    </p:spTree>
    <p:extLst>
      <p:ext uri="{BB962C8B-B14F-4D97-AF65-F5344CB8AC3E}">
        <p14:creationId xmlns:p14="http://schemas.microsoft.com/office/powerpoint/2010/main" val="3453785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</p:childTnLst>
        </p:cTn>
      </p:par>
    </p:tnLst>
    <p:bldLst>
      <p:bldP spid="61" grpId="0" animBg="1"/>
      <p:bldP spid="61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&quot;Вперед&quot; или &quot;Следующий&quot; 1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C87F6C1D-B009-CE05-890A-CE16C9DF538B}"/>
              </a:ext>
            </a:extLst>
          </p:cNvPr>
          <p:cNvSpPr/>
          <p:nvPr/>
        </p:nvSpPr>
        <p:spPr>
          <a:xfrm>
            <a:off x="11573093" y="6456641"/>
            <a:ext cx="618907" cy="401359"/>
          </a:xfrm>
          <a:prstGeom prst="actionButtonForwardNext">
            <a:avLst/>
          </a:prstGeom>
          <a:solidFill>
            <a:srgbClr val="00B0F0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B6A3C2-4ACE-238B-FDD5-C2E5E89EEF09}"/>
              </a:ext>
            </a:extLst>
          </p:cNvPr>
          <p:cNvSpPr txBox="1"/>
          <p:nvPr/>
        </p:nvSpPr>
        <p:spPr>
          <a:xfrm>
            <a:off x="5186253" y="111682"/>
            <a:ext cx="21429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Синонимы</a:t>
            </a: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1A6E0EAC-9E06-D8A4-950C-AD83E38299D4}"/>
              </a:ext>
            </a:extLst>
          </p:cNvPr>
          <p:cNvGrpSpPr/>
          <p:nvPr/>
        </p:nvGrpSpPr>
        <p:grpSpPr>
          <a:xfrm>
            <a:off x="7122211" y="342514"/>
            <a:ext cx="4192617" cy="3163873"/>
            <a:chOff x="7122211" y="342514"/>
            <a:chExt cx="4192617" cy="3163873"/>
          </a:xfrm>
        </p:grpSpPr>
        <p:pic>
          <p:nvPicPr>
            <p:cNvPr id="6" name="Рисунок 5" descr="Изображение выглядит как игрушка, Модный аксессуар, багаж, мультфильм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8D87651B-5F30-22AA-A1CC-B8A25C0BDD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2211" y="342514"/>
              <a:ext cx="4192617" cy="3163873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FC02EF8-AD44-7339-7FF4-AE6792000574}"/>
                </a:ext>
              </a:extLst>
            </p:cNvPr>
            <p:cNvSpPr txBox="1"/>
            <p:nvPr/>
          </p:nvSpPr>
          <p:spPr>
            <a:xfrm>
              <a:off x="8445986" y="1444891"/>
              <a:ext cx="15914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Турист</a:t>
              </a:r>
            </a:p>
          </p:txBody>
        </p:sp>
      </p:grp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DA43802C-0E73-2255-590B-CB75BBEE1125}"/>
              </a:ext>
            </a:extLst>
          </p:cNvPr>
          <p:cNvSpPr/>
          <p:nvPr/>
        </p:nvSpPr>
        <p:spPr>
          <a:xfrm>
            <a:off x="739896" y="5004770"/>
            <a:ext cx="3106168" cy="46767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>
                <a:latin typeface="Comic Sans MS" panose="030F0702030302020204" pitchFamily="66" charset="0"/>
              </a:rPr>
              <a:t>Путешественник</a:t>
            </a:r>
            <a:endParaRPr lang="ru-RU" sz="1800" b="1" dirty="0">
              <a:latin typeface="Comic Sans MS" panose="030F0702030302020204" pitchFamily="66" charset="0"/>
            </a:endParaRP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23FD451E-4CB5-A509-749B-6BC4C4B67B97}"/>
              </a:ext>
            </a:extLst>
          </p:cNvPr>
          <p:cNvGrpSpPr/>
          <p:nvPr/>
        </p:nvGrpSpPr>
        <p:grpSpPr>
          <a:xfrm>
            <a:off x="4648591" y="958291"/>
            <a:ext cx="2829416" cy="3060249"/>
            <a:chOff x="4648591" y="958291"/>
            <a:chExt cx="2829416" cy="3060249"/>
          </a:xfrm>
        </p:grpSpPr>
        <p:pic>
          <p:nvPicPr>
            <p:cNvPr id="14" name="Рисунок 13" descr="Изображение выглядит как мультфильм, кукла, статуэтка, Анимация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067E23F5-2EBE-9D24-8296-3F0E8EBF6C5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48591" y="1189124"/>
              <a:ext cx="2829416" cy="2829416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4C30C31-0935-1F95-2487-97809ECE3380}"/>
                </a:ext>
              </a:extLst>
            </p:cNvPr>
            <p:cNvSpPr txBox="1"/>
            <p:nvPr/>
          </p:nvSpPr>
          <p:spPr>
            <a:xfrm>
              <a:off x="5305953" y="958291"/>
              <a:ext cx="13112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>
                  <a:solidFill>
                    <a:srgbClr val="C00000"/>
                  </a:solidFill>
                  <a:latin typeface="Comic Sans MS" panose="030F0702030302020204" pitchFamily="66" charset="0"/>
                </a:rPr>
                <a:t>Врач</a:t>
              </a:r>
            </a:p>
          </p:txBody>
        </p:sp>
      </p:grp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44C07F18-8912-F4E7-0715-438ABA2C67BC}"/>
              </a:ext>
            </a:extLst>
          </p:cNvPr>
          <p:cNvSpPr/>
          <p:nvPr/>
        </p:nvSpPr>
        <p:spPr>
          <a:xfrm>
            <a:off x="8675166" y="4938459"/>
            <a:ext cx="1836944" cy="58982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Comic Sans MS" panose="030F0702030302020204" pitchFamily="66" charset="0"/>
              </a:rPr>
              <a:t>Доктор</a:t>
            </a:r>
            <a:endParaRPr lang="ru-RU" sz="1800" b="1" dirty="0">
              <a:latin typeface="Comic Sans MS" panose="030F0702030302020204" pitchFamily="66" charset="0"/>
            </a:endParaRPr>
          </a:p>
        </p:txBody>
      </p: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3908B53A-E145-F7E3-EB17-5889B0C362D1}"/>
              </a:ext>
            </a:extLst>
          </p:cNvPr>
          <p:cNvGrpSpPr/>
          <p:nvPr/>
        </p:nvGrpSpPr>
        <p:grpSpPr>
          <a:xfrm>
            <a:off x="1418784" y="1189123"/>
            <a:ext cx="2745817" cy="2745817"/>
            <a:chOff x="555795" y="760570"/>
            <a:chExt cx="2745817" cy="2745817"/>
          </a:xfrm>
        </p:grpSpPr>
        <p:pic>
          <p:nvPicPr>
            <p:cNvPr id="21" name="Рисунок 20" descr="Изображение выглядит как картина, искусство, пламя, апельсин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B5D14E48-3DE7-D7C2-5F54-7B93CD32358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795" y="760570"/>
              <a:ext cx="2745817" cy="2745817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ADD81AB-923D-4F86-DFDC-97230386A054}"/>
                </a:ext>
              </a:extLst>
            </p:cNvPr>
            <p:cNvSpPr txBox="1"/>
            <p:nvPr/>
          </p:nvSpPr>
          <p:spPr>
            <a:xfrm>
              <a:off x="1235486" y="1189123"/>
              <a:ext cx="177295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>
                  <a:solidFill>
                    <a:srgbClr val="C00000"/>
                  </a:solidFill>
                  <a:latin typeface="Comic Sans MS" panose="030F0702030302020204" pitchFamily="66" charset="0"/>
                </a:rPr>
                <a:t>Пламя</a:t>
              </a:r>
            </a:p>
          </p:txBody>
        </p:sp>
      </p:grp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E8085E0E-98F3-574C-D062-F202282236BC}"/>
              </a:ext>
            </a:extLst>
          </p:cNvPr>
          <p:cNvSpPr/>
          <p:nvPr/>
        </p:nvSpPr>
        <p:spPr>
          <a:xfrm>
            <a:off x="5698714" y="4709859"/>
            <a:ext cx="1836944" cy="58982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Comic Sans MS" panose="030F0702030302020204" pitchFamily="66" charset="0"/>
              </a:rPr>
              <a:t>Огонь</a:t>
            </a:r>
            <a:endParaRPr lang="ru-RU" sz="18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1547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1.11111E-6 L 0.60899 -0.4613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443" y="-230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3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2.96296E-6 L -0.28685 -0.3555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349" y="-177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3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7037E-7 L -0.30339 -0.31852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69" y="-159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3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7" grpId="0" animBg="1"/>
      <p:bldP spid="17" grpId="1" animBg="1"/>
      <p:bldP spid="24" grpId="0" animBg="1"/>
      <p:bldP spid="24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3649EAE-CF08-AB17-7EC1-DE71D08D1EB9}"/>
              </a:ext>
            </a:extLst>
          </p:cNvPr>
          <p:cNvSpPr txBox="1"/>
          <p:nvPr/>
        </p:nvSpPr>
        <p:spPr>
          <a:xfrm>
            <a:off x="1019102" y="2213016"/>
            <a:ext cx="933246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8800" dirty="0">
                <a:solidFill>
                  <a:schemeClr val="tx2"/>
                </a:solidFill>
                <a:latin typeface="Comic Sans MS" panose="030F0702030302020204" pitchFamily="66" charset="0"/>
              </a:rPr>
              <a:t>❄️ </a:t>
            </a:r>
            <a:r>
              <a:rPr lang="ru-RU" sz="9600" b="1" dirty="0">
                <a:solidFill>
                  <a:schemeClr val="tx2"/>
                </a:solidFill>
                <a:latin typeface="Comic Sans MS" panose="030F0702030302020204" pitchFamily="66" charset="0"/>
              </a:rPr>
              <a:t>ЗАДАНИЕ</a:t>
            </a:r>
            <a:r>
              <a:rPr lang="ru-RU" sz="8800" b="1" dirty="0">
                <a:solidFill>
                  <a:schemeClr val="tx2"/>
                </a:solidFill>
                <a:latin typeface="Comic Sans MS" panose="030F0702030302020204" pitchFamily="66" charset="0"/>
              </a:rPr>
              <a:t> 3</a:t>
            </a:r>
            <a:endParaRPr lang="ru-RU" sz="8800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Управляющая кнопка: &quot;Вперед&quot; или &quot;Следующий&quot; 3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72682F8E-E391-3162-D018-31B4ADD1806F}"/>
              </a:ext>
            </a:extLst>
          </p:cNvPr>
          <p:cNvSpPr/>
          <p:nvPr/>
        </p:nvSpPr>
        <p:spPr>
          <a:xfrm>
            <a:off x="11573093" y="6456641"/>
            <a:ext cx="618907" cy="401359"/>
          </a:xfrm>
          <a:prstGeom prst="actionButtonForwardNext">
            <a:avLst/>
          </a:prstGeom>
          <a:solidFill>
            <a:srgbClr val="00B0F0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24561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&quot;Вперед&quot; или &quot;Следующий&quot; 1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5674A2D4-10F1-C27F-CA50-8128D65A2FFC}"/>
              </a:ext>
            </a:extLst>
          </p:cNvPr>
          <p:cNvSpPr/>
          <p:nvPr/>
        </p:nvSpPr>
        <p:spPr>
          <a:xfrm>
            <a:off x="11573093" y="6456641"/>
            <a:ext cx="618907" cy="401359"/>
          </a:xfrm>
          <a:prstGeom prst="actionButtonForwardNext">
            <a:avLst/>
          </a:prstGeom>
          <a:solidFill>
            <a:srgbClr val="00B0F0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FC44B81-3841-C51C-E934-23BDE02741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8904" y="0"/>
            <a:ext cx="1213624" cy="1213624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C8981EC4-1240-3834-76CA-3CF977D0F22F}"/>
              </a:ext>
            </a:extLst>
          </p:cNvPr>
          <p:cNvGrpSpPr/>
          <p:nvPr/>
        </p:nvGrpSpPr>
        <p:grpSpPr>
          <a:xfrm>
            <a:off x="3867004" y="115173"/>
            <a:ext cx="4955908" cy="3561289"/>
            <a:chOff x="4421471" y="154844"/>
            <a:chExt cx="5617369" cy="3922726"/>
          </a:xfrm>
        </p:grpSpPr>
        <p:grpSp>
          <p:nvGrpSpPr>
            <p:cNvPr id="10" name="Группа 9">
              <a:extLst>
                <a:ext uri="{FF2B5EF4-FFF2-40B4-BE49-F238E27FC236}">
                  <a16:creationId xmlns:a16="http://schemas.microsoft.com/office/drawing/2014/main" id="{B4094903-3590-8213-6A6B-0FF815710AAA}"/>
                </a:ext>
              </a:extLst>
            </p:cNvPr>
            <p:cNvGrpSpPr/>
            <p:nvPr/>
          </p:nvGrpSpPr>
          <p:grpSpPr>
            <a:xfrm>
              <a:off x="4421471" y="154844"/>
              <a:ext cx="5617369" cy="3922726"/>
              <a:chOff x="2503731" y="2532453"/>
              <a:chExt cx="4891493" cy="3436734"/>
            </a:xfrm>
          </p:grpSpPr>
          <p:grpSp>
            <p:nvGrpSpPr>
              <p:cNvPr id="12" name="Группа 11">
                <a:extLst>
                  <a:ext uri="{FF2B5EF4-FFF2-40B4-BE49-F238E27FC236}">
                    <a16:creationId xmlns:a16="http://schemas.microsoft.com/office/drawing/2014/main" id="{FFD7661B-F8BB-F7D1-B2B8-02E9A1A9EEFC}"/>
                  </a:ext>
                </a:extLst>
              </p:cNvPr>
              <p:cNvGrpSpPr/>
              <p:nvPr/>
            </p:nvGrpSpPr>
            <p:grpSpPr>
              <a:xfrm>
                <a:off x="2503731" y="2532453"/>
                <a:ext cx="4891493" cy="3436734"/>
                <a:chOff x="3666263" y="639590"/>
                <a:chExt cx="4935625" cy="3755716"/>
              </a:xfrm>
            </p:grpSpPr>
            <p:pic>
              <p:nvPicPr>
                <p:cNvPr id="14" name="Рисунок 13">
                  <a:extLst>
                    <a:ext uri="{FF2B5EF4-FFF2-40B4-BE49-F238E27FC236}">
                      <a16:creationId xmlns:a16="http://schemas.microsoft.com/office/drawing/2014/main" id="{B72FAC46-D3AC-CE83-E4D0-94FD4B9D872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946" t="6861" r="15336" b="8997"/>
                <a:stretch/>
              </p:blipFill>
              <p:spPr>
                <a:xfrm>
                  <a:off x="3666263" y="639590"/>
                  <a:ext cx="4935625" cy="3755716"/>
                </a:xfrm>
                <a:prstGeom prst="rect">
                  <a:avLst/>
                </a:prstGeom>
              </p:spPr>
            </p:pic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42DD0898-771A-641F-2178-D6F3D8BA0C8D}"/>
                    </a:ext>
                  </a:extLst>
                </p:cNvPr>
                <p:cNvSpPr txBox="1"/>
                <p:nvPr/>
              </p:nvSpPr>
              <p:spPr>
                <a:xfrm>
                  <a:off x="3870662" y="798989"/>
                  <a:ext cx="2938509" cy="4303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endParaRPr lang="ru-RU" sz="2000" dirty="0">
                    <a:latin typeface="Comic Sans MS" panose="030F0702030302020204" pitchFamily="66" charset="0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2786815-E561-9336-26F6-6F927C82BF4E}"/>
                  </a:ext>
                </a:extLst>
              </p:cNvPr>
              <p:cNvSpPr txBox="1"/>
              <p:nvPr/>
            </p:nvSpPr>
            <p:spPr>
              <a:xfrm>
                <a:off x="4082636" y="3124774"/>
                <a:ext cx="2912234" cy="4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2000" dirty="0">
                  <a:latin typeface="Comic Sans MS" panose="030F0702030302020204" pitchFamily="66" charset="0"/>
                </a:endParaRPr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16EC3CF-8FFE-88DC-F178-7F4121C49214}"/>
                </a:ext>
              </a:extLst>
            </p:cNvPr>
            <p:cNvSpPr txBox="1"/>
            <p:nvPr/>
          </p:nvSpPr>
          <p:spPr>
            <a:xfrm>
              <a:off x="5424293" y="1406459"/>
              <a:ext cx="4154782" cy="13221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400" dirty="0" err="1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Луми</a:t>
              </a:r>
              <a:r>
                <a:rPr lang="ru-RU" sz="2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, моё задание такое: измени слова  сделай их много! </a:t>
              </a:r>
            </a:p>
          </p:txBody>
        </p:sp>
      </p:grp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F44285D-D88F-3818-B02F-56DBADAABB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030" y="0"/>
            <a:ext cx="4572000" cy="6858000"/>
          </a:xfrm>
          <a:prstGeom prst="rect">
            <a:avLst/>
          </a:prstGeom>
        </p:spPr>
      </p:pic>
      <p:pic>
        <p:nvPicPr>
          <p:cNvPr id="8" name="Рисунок 7" descr="Изображение выглядит как кот, игрушка,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D3EFE26-3AD6-AB5A-CA8B-CA07FCD80E4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258392" y="606812"/>
            <a:ext cx="5431802" cy="543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267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&quot;Вперед&quot; или &quot;Следующий&quot; 1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5674A2D4-10F1-C27F-CA50-8128D65A2FFC}"/>
              </a:ext>
            </a:extLst>
          </p:cNvPr>
          <p:cNvSpPr/>
          <p:nvPr/>
        </p:nvSpPr>
        <p:spPr>
          <a:xfrm>
            <a:off x="11573093" y="6456641"/>
            <a:ext cx="618907" cy="401359"/>
          </a:xfrm>
          <a:prstGeom prst="actionButtonForwardNext">
            <a:avLst/>
          </a:prstGeom>
          <a:solidFill>
            <a:srgbClr val="00B0F0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FC44B81-3841-C51C-E934-23BDE02741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8904" y="0"/>
            <a:ext cx="1213624" cy="1213624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826CDEB-42C7-5171-86A0-8470EE4D89FF}"/>
              </a:ext>
            </a:extLst>
          </p:cNvPr>
          <p:cNvSpPr txBox="1"/>
          <p:nvPr/>
        </p:nvSpPr>
        <p:spPr>
          <a:xfrm>
            <a:off x="4278834" y="48861"/>
            <a:ext cx="45650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Образуем множественное число</a:t>
            </a:r>
          </a:p>
        </p:txBody>
      </p:sp>
      <p:pic>
        <p:nvPicPr>
          <p:cNvPr id="6" name="Рисунок 5" descr="Изображение выглядит как строительство, дом, окно, кукольный до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3AB9EBD-101A-9609-A7B0-E6045098B1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266" y="783060"/>
            <a:ext cx="3121158" cy="3121158"/>
          </a:xfrm>
          <a:prstGeom prst="rect">
            <a:avLst/>
          </a:prstGeom>
        </p:spPr>
      </p:pic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5BA495E5-56DB-1517-C204-3328A4681B86}"/>
              </a:ext>
            </a:extLst>
          </p:cNvPr>
          <p:cNvGrpSpPr/>
          <p:nvPr/>
        </p:nvGrpSpPr>
        <p:grpSpPr>
          <a:xfrm>
            <a:off x="560092" y="842951"/>
            <a:ext cx="3949087" cy="3010284"/>
            <a:chOff x="3724559" y="1835780"/>
            <a:chExt cx="3575245" cy="2610563"/>
          </a:xfrm>
        </p:grpSpPr>
        <p:pic>
          <p:nvPicPr>
            <p:cNvPr id="17" name="Рисунок 16" descr="Изображение выглядит как строительство, дом, окно, кукольный дом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CA7D15D4-6363-07A6-EB60-33CED9F8AC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9241" y="1835780"/>
              <a:ext cx="2610563" cy="2610563"/>
            </a:xfrm>
            <a:prstGeom prst="rect">
              <a:avLst/>
            </a:prstGeom>
          </p:spPr>
        </p:pic>
        <p:pic>
          <p:nvPicPr>
            <p:cNvPr id="16" name="Рисунок 15" descr="Изображение выглядит как строительство, дом, окно, кукольный дом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FD1EB130-041D-7B8E-B8BA-E6043396E2D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4559" y="2176115"/>
              <a:ext cx="2194609" cy="2194609"/>
            </a:xfrm>
            <a:prstGeom prst="rect">
              <a:avLst/>
            </a:prstGeom>
          </p:spPr>
        </p:pic>
      </p:grpSp>
      <p:pic>
        <p:nvPicPr>
          <p:cNvPr id="20" name="Рисунок 19" descr="Изображение выглядит как птица, водоплавающая птица, утка, Водяная птиц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1CA9A5A-44D8-374D-BB1A-97CA91E0E2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9657" y="448971"/>
            <a:ext cx="3754740" cy="3754740"/>
          </a:xfrm>
          <a:prstGeom prst="rect">
            <a:avLst/>
          </a:prstGeom>
        </p:spPr>
      </p:pic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A7F59182-C4A5-9987-2611-D5FDB0C562F0}"/>
              </a:ext>
            </a:extLst>
          </p:cNvPr>
          <p:cNvGrpSpPr/>
          <p:nvPr/>
        </p:nvGrpSpPr>
        <p:grpSpPr>
          <a:xfrm>
            <a:off x="5089114" y="1060984"/>
            <a:ext cx="3754740" cy="2999963"/>
            <a:chOff x="4355326" y="3235804"/>
            <a:chExt cx="2707137" cy="2318895"/>
          </a:xfrm>
        </p:grpSpPr>
        <p:pic>
          <p:nvPicPr>
            <p:cNvPr id="21" name="Рисунок 20" descr="Изображение выглядит как птица, водоплавающая птица, утка, Водяная птица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C7E2E122-FC75-39E0-1A67-7D791C6A48D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5326" y="3622196"/>
              <a:ext cx="1788662" cy="1788662"/>
            </a:xfrm>
            <a:prstGeom prst="rect">
              <a:avLst/>
            </a:prstGeom>
          </p:spPr>
        </p:pic>
        <p:pic>
          <p:nvPicPr>
            <p:cNvPr id="22" name="Рисунок 21" descr="Изображение выглядит как птица, водоплавающая птица, утка, Водяная птица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1BD153FF-FEBA-C32A-EF9B-970EAC52F90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91199" y="3235804"/>
              <a:ext cx="1788662" cy="1788662"/>
            </a:xfrm>
            <a:prstGeom prst="rect">
              <a:avLst/>
            </a:prstGeom>
          </p:spPr>
        </p:pic>
        <p:pic>
          <p:nvPicPr>
            <p:cNvPr id="23" name="Рисунок 22" descr="Изображение выглядит как птица, водоплавающая птица, утка, Водяная птица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EB9D50F7-2553-569B-DFDA-4DB44693786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73801" y="3766037"/>
              <a:ext cx="1788662" cy="1788662"/>
            </a:xfrm>
            <a:prstGeom prst="rect">
              <a:avLst/>
            </a:prstGeom>
          </p:spPr>
        </p:pic>
      </p:grpSp>
      <p:pic>
        <p:nvPicPr>
          <p:cNvPr id="26" name="Рисунок 25" descr="Изображение выглядит как Фигурка животного, мультфильм, игрушка, медвед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4527E16-51B7-36FE-64C5-B2655774B2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9182" y="675137"/>
            <a:ext cx="2399982" cy="3085691"/>
          </a:xfrm>
          <a:prstGeom prst="rect">
            <a:avLst/>
          </a:prstGeom>
        </p:spPr>
      </p:pic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637F4FFE-4DA8-9912-8D1F-3CBCF7F5C51F}"/>
              </a:ext>
            </a:extLst>
          </p:cNvPr>
          <p:cNvGrpSpPr/>
          <p:nvPr/>
        </p:nvGrpSpPr>
        <p:grpSpPr>
          <a:xfrm>
            <a:off x="8706027" y="675137"/>
            <a:ext cx="3043346" cy="3085691"/>
            <a:chOff x="7245827" y="3629991"/>
            <a:chExt cx="3043346" cy="3085691"/>
          </a:xfrm>
        </p:grpSpPr>
        <p:pic>
          <p:nvPicPr>
            <p:cNvPr id="28" name="Рисунок 27" descr="Изображение выглядит как Фигурка животного, мультфильм, игрушка, медведь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256D8850-5775-B469-3BD1-FCDEDFE7DF8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9191" y="3629991"/>
              <a:ext cx="2399982" cy="3085691"/>
            </a:xfrm>
            <a:prstGeom prst="rect">
              <a:avLst/>
            </a:prstGeom>
          </p:spPr>
        </p:pic>
        <p:pic>
          <p:nvPicPr>
            <p:cNvPr id="27" name="Рисунок 26" descr="Изображение выглядит как Фигурка животного, мультфильм, игрушка, медведь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9A5AEAAB-FC89-A1D5-0134-79EEAEF8C15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5827" y="4247034"/>
              <a:ext cx="1920059" cy="2468648"/>
            </a:xfrm>
            <a:prstGeom prst="rect">
              <a:avLst/>
            </a:prstGeom>
          </p:spPr>
        </p:pic>
      </p:grpSp>
      <p:pic>
        <p:nvPicPr>
          <p:cNvPr id="31" name="Рисунок 30" descr="Изображение выглядит как Фигурка животного, игрушка,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0290A05-D620-5BFA-8A0D-3006B89510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675" y="3760828"/>
            <a:ext cx="3097172" cy="3097172"/>
          </a:xfrm>
          <a:prstGeom prst="rect">
            <a:avLst/>
          </a:prstGeom>
        </p:spPr>
      </p:pic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2608BF6E-3CE8-A686-63B0-41DF772CB88E}"/>
              </a:ext>
            </a:extLst>
          </p:cNvPr>
          <p:cNvGrpSpPr/>
          <p:nvPr/>
        </p:nvGrpSpPr>
        <p:grpSpPr>
          <a:xfrm>
            <a:off x="351740" y="3673497"/>
            <a:ext cx="4092091" cy="3184503"/>
            <a:chOff x="3005638" y="3760828"/>
            <a:chExt cx="4092091" cy="3184503"/>
          </a:xfrm>
        </p:grpSpPr>
        <p:pic>
          <p:nvPicPr>
            <p:cNvPr id="33" name="Рисунок 32" descr="Изображение выглядит как Фигурка животного, игрушка, мультфильм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35FFD466-8A13-1B60-EEB2-7A4592CF665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0557" y="3760828"/>
              <a:ext cx="3097172" cy="3097172"/>
            </a:xfrm>
            <a:prstGeom prst="rect">
              <a:avLst/>
            </a:prstGeom>
          </p:spPr>
        </p:pic>
        <p:pic>
          <p:nvPicPr>
            <p:cNvPr id="32" name="Рисунок 31" descr="Изображение выглядит как Фигурка животного, игрушка, мультфильм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02BAF768-3BE3-9974-9F26-924DACB22B7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5638" y="3962191"/>
              <a:ext cx="2883534" cy="2883534"/>
            </a:xfrm>
            <a:prstGeom prst="rect">
              <a:avLst/>
            </a:prstGeom>
          </p:spPr>
        </p:pic>
        <p:pic>
          <p:nvPicPr>
            <p:cNvPr id="34" name="Рисунок 33" descr="Изображение выглядит как Фигурка животного, игрушка, мультфильм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76D9ADCC-E37F-F945-77BF-BA094414427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9256" y="4546442"/>
              <a:ext cx="2398889" cy="2398889"/>
            </a:xfrm>
            <a:prstGeom prst="rect">
              <a:avLst/>
            </a:prstGeom>
          </p:spPr>
        </p:pic>
      </p:grpSp>
      <p:pic>
        <p:nvPicPr>
          <p:cNvPr id="41" name="Рисунок 40" descr="Изображение выглядит как млекопитающее, игрушка, котенок, ко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F96A343-9A9A-5312-59EE-D7285745C88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5912" y="4080808"/>
            <a:ext cx="3570115" cy="2677586"/>
          </a:xfrm>
          <a:prstGeom prst="rect">
            <a:avLst/>
          </a:prstGeom>
        </p:spPr>
      </p:pic>
      <p:grpSp>
        <p:nvGrpSpPr>
          <p:cNvPr id="44" name="Группа 43">
            <a:extLst>
              <a:ext uri="{FF2B5EF4-FFF2-40B4-BE49-F238E27FC236}">
                <a16:creationId xmlns:a16="http://schemas.microsoft.com/office/drawing/2014/main" id="{7B176080-FD7A-2875-C6A9-324F27C1BFA0}"/>
              </a:ext>
            </a:extLst>
          </p:cNvPr>
          <p:cNvGrpSpPr/>
          <p:nvPr/>
        </p:nvGrpSpPr>
        <p:grpSpPr>
          <a:xfrm>
            <a:off x="4836665" y="3714551"/>
            <a:ext cx="4797591" cy="3056118"/>
            <a:chOff x="7127027" y="3641599"/>
            <a:chExt cx="4797591" cy="3056118"/>
          </a:xfrm>
        </p:grpSpPr>
        <p:pic>
          <p:nvPicPr>
            <p:cNvPr id="42" name="Рисунок 41" descr="Изображение выглядит как млекопитающее, игрушка, котенок, кот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3DBA49C2-4E26-5684-8185-142CC493CD7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54503" y="3641599"/>
              <a:ext cx="3570115" cy="2677586"/>
            </a:xfrm>
            <a:prstGeom prst="rect">
              <a:avLst/>
            </a:prstGeom>
          </p:spPr>
        </p:pic>
        <p:pic>
          <p:nvPicPr>
            <p:cNvPr id="43" name="Рисунок 42" descr="Изображение выглядит как млекопитающее, игрушка, котенок, кот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0BD137BA-4CE1-6D31-EB86-387902B97B4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7027" y="4020131"/>
              <a:ext cx="3570115" cy="2677586"/>
            </a:xfrm>
            <a:prstGeom prst="rect">
              <a:avLst/>
            </a:prstGeom>
          </p:spPr>
        </p:pic>
      </p:grpSp>
      <p:pic>
        <p:nvPicPr>
          <p:cNvPr id="46" name="Рисунок 45" descr="Изображение выглядит как млекопитающее, еж, Ежовые, дикобраз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CAECF90-7344-1F29-4336-1324C5D8132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822" y="4435965"/>
            <a:ext cx="2121926" cy="2121926"/>
          </a:xfrm>
          <a:prstGeom prst="rect">
            <a:avLst/>
          </a:prstGeom>
        </p:spPr>
      </p:pic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AFDCB7E4-545E-8037-2BE5-DC7D8D0A3223}"/>
              </a:ext>
            </a:extLst>
          </p:cNvPr>
          <p:cNvGrpSpPr/>
          <p:nvPr/>
        </p:nvGrpSpPr>
        <p:grpSpPr>
          <a:xfrm>
            <a:off x="8868385" y="3797384"/>
            <a:ext cx="3209062" cy="2852669"/>
            <a:chOff x="8504160" y="3567218"/>
            <a:chExt cx="3209062" cy="2852669"/>
          </a:xfrm>
        </p:grpSpPr>
        <p:pic>
          <p:nvPicPr>
            <p:cNvPr id="47" name="Рисунок 46" descr="Изображение выглядит как млекопитающее, еж, Ежовые, дикобраз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50F3BEF4-5294-D038-87A3-9F1B7FA9F74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91296" y="3567218"/>
              <a:ext cx="2121926" cy="2121926"/>
            </a:xfrm>
            <a:prstGeom prst="rect">
              <a:avLst/>
            </a:prstGeom>
          </p:spPr>
        </p:pic>
        <p:pic>
          <p:nvPicPr>
            <p:cNvPr id="48" name="Рисунок 47" descr="Изображение выглядит как млекопитающее, еж, Ежовые, дикобраз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294F71D3-D7C9-3473-515B-205738F2214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04160" y="4297961"/>
              <a:ext cx="2121926" cy="2121926"/>
            </a:xfrm>
            <a:prstGeom prst="rect">
              <a:avLst/>
            </a:prstGeom>
          </p:spPr>
        </p:pic>
      </p:grpSp>
      <p:pic>
        <p:nvPicPr>
          <p:cNvPr id="50" name="Рисунок 49" descr="Лампочка">
            <a:extLst>
              <a:ext uri="{FF2B5EF4-FFF2-40B4-BE49-F238E27FC236}">
                <a16:creationId xmlns:a16="http://schemas.microsoft.com/office/drawing/2014/main" id="{313BDD2C-F277-012A-6A58-8C2E4E50F00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-34318" y="-116068"/>
            <a:ext cx="917164" cy="917164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51" name="Прямоугольник: скругленные углы 50">
            <a:extLst>
              <a:ext uri="{FF2B5EF4-FFF2-40B4-BE49-F238E27FC236}">
                <a16:creationId xmlns:a16="http://schemas.microsoft.com/office/drawing/2014/main" id="{8410CC7D-4D32-8C90-049D-FA530A00D2BE}"/>
              </a:ext>
            </a:extLst>
          </p:cNvPr>
          <p:cNvSpPr/>
          <p:nvPr/>
        </p:nvSpPr>
        <p:spPr>
          <a:xfrm>
            <a:off x="666024" y="135394"/>
            <a:ext cx="5078642" cy="854380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Слова: дом-дома, утенок-утята, медвежонок-медвежата, мышонок- мышата, кот-коты, ёж-</a:t>
            </a:r>
            <a:r>
              <a:rPr lang="ru-RU" sz="16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ежы</a:t>
            </a:r>
            <a:r>
              <a:rPr lang="ru-RU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65051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51" grpId="0" animBg="1"/>
      <p:bldP spid="51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кот, игрушка, мультфильм, пушист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11CF25E-966F-6D7D-0391-16198ECAEA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93472"/>
            <a:ext cx="6858000" cy="6858000"/>
          </a:xfrm>
          <a:prstGeom prst="rect">
            <a:avLst/>
          </a:prstGeom>
        </p:spPr>
      </p:pic>
      <p:pic>
        <p:nvPicPr>
          <p:cNvPr id="4" name="Рисунок 3" descr="Изображение выглядит как снимок экрана, искусств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92B7AA0-E760-1E08-B839-5F8990E584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9493"/>
            <a:ext cx="3219414" cy="3991009"/>
          </a:xfrm>
          <a:prstGeom prst="rect">
            <a:avLst/>
          </a:prstGeom>
        </p:spPr>
      </p:pic>
      <p:pic>
        <p:nvPicPr>
          <p:cNvPr id="5" name="Рисунок 4" descr="Изображение выглядит как снимок экрана, искусств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4D797E2-340F-8815-22F0-60791D446F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7973" y="528131"/>
            <a:ext cx="3219414" cy="3991009"/>
          </a:xfrm>
          <a:prstGeom prst="rect">
            <a:avLst/>
          </a:prstGeom>
        </p:spPr>
      </p:pic>
      <p:pic>
        <p:nvPicPr>
          <p:cNvPr id="6" name="Рисунок 5" descr="Изображение выглядит как снимок экрана, искусств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AFD7285-0328-F4D6-C61B-4F16AB7A42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5946" y="-29937"/>
            <a:ext cx="3219414" cy="3991009"/>
          </a:xfrm>
          <a:prstGeom prst="rect">
            <a:avLst/>
          </a:prstGeom>
        </p:spPr>
      </p:pic>
      <p:pic>
        <p:nvPicPr>
          <p:cNvPr id="7" name="Рисунок 6" descr="Изображение выглядит как снимок экрана, искусств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CE86E24-DF85-1426-803B-6FA828C346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9963" y="-134984"/>
            <a:ext cx="3219414" cy="3991009"/>
          </a:xfrm>
          <a:prstGeom prst="rect">
            <a:avLst/>
          </a:prstGeom>
        </p:spPr>
      </p:pic>
      <p:pic>
        <p:nvPicPr>
          <p:cNvPr id="8" name="Рисунок 7" descr="Изображение выглядит как снимок экрана, искусств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A933507-FF3F-901D-9219-60D5DBFE29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024" y="2998252"/>
            <a:ext cx="3219414" cy="3991009"/>
          </a:xfrm>
          <a:prstGeom prst="rect">
            <a:avLst/>
          </a:prstGeom>
        </p:spPr>
      </p:pic>
      <p:pic>
        <p:nvPicPr>
          <p:cNvPr id="9" name="Рисунок 8" descr="Изображение выглядит как снимок экрана, искусств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938D077-598C-C956-D440-21B8D577C6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6055" y="3135528"/>
            <a:ext cx="3219414" cy="3991009"/>
          </a:xfrm>
          <a:prstGeom prst="rect">
            <a:avLst/>
          </a:prstGeom>
        </p:spPr>
      </p:pic>
      <p:pic>
        <p:nvPicPr>
          <p:cNvPr id="10" name="Рисунок 9" descr="Изображение выглядит как снимок экрана, искусств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9B728E3-62D9-4263-5849-E0584DE1C0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3844" y="2783229"/>
            <a:ext cx="3219414" cy="3991009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снежин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4BBB96C-1767-6CDF-4D7E-DB6EEF276E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2425" y="1595392"/>
            <a:ext cx="4985192" cy="4985192"/>
          </a:xfrm>
          <a:prstGeom prst="rect">
            <a:avLst/>
          </a:prstGeom>
        </p:spPr>
      </p:pic>
      <p:pic>
        <p:nvPicPr>
          <p:cNvPr id="17" name="Рисунок 16" descr="Изображение выглядит как снежин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B44E7DE-EE27-8AC4-DEFE-D811F3A7AF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100" y="-333649"/>
            <a:ext cx="4985192" cy="4985192"/>
          </a:xfrm>
          <a:prstGeom prst="rect">
            <a:avLst/>
          </a:prstGeom>
        </p:spPr>
      </p:pic>
      <p:pic>
        <p:nvPicPr>
          <p:cNvPr id="18" name="Рисунок 17" descr="Изображение выглядит как снежин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8341F43-52AE-D237-B52E-F6379FB36E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6442" y="2004069"/>
            <a:ext cx="4985192" cy="4985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210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405</TotalTime>
  <Words>140</Words>
  <Application>Microsoft Office PowerPoint</Application>
  <PresentationFormat>Широкоэкранный</PresentationFormat>
  <Paragraphs>33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Aptos</vt:lpstr>
      <vt:lpstr>Aptos Display</vt:lpstr>
      <vt:lpstr>Arial</vt:lpstr>
      <vt:lpstr>Comic Sans MS</vt:lpstr>
      <vt:lpstr>Gabriola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Анна Артемова</dc:creator>
  <cp:lastModifiedBy>Анна Артемова</cp:lastModifiedBy>
  <cp:revision>4</cp:revision>
  <dcterms:created xsi:type="dcterms:W3CDTF">2025-12-08T09:11:42Z</dcterms:created>
  <dcterms:modified xsi:type="dcterms:W3CDTF">2025-12-08T16:01:35Z</dcterms:modified>
</cp:coreProperties>
</file>