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39700" h="139700"/>
            </a:sp3d>
          </c:spPr>
          <c:dPt>
            <c:idx val="0"/>
            <c:bubble3D val="0"/>
            <c:spPr>
              <a:solidFill>
                <a:schemeClr val="accent4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</c:dPt>
          <c:dPt>
            <c:idx val="1"/>
            <c:bubble3D val="0"/>
            <c:spPr>
              <a:solidFill>
                <a:schemeClr val="accent4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</c:dPt>
          <c:dPt>
            <c:idx val="2"/>
            <c:bubble3D val="0"/>
            <c:spPr>
              <a:solidFill>
                <a:schemeClr val="accent4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</c:dPt>
          <c:dPt>
            <c:idx val="3"/>
            <c:bubble3D val="0"/>
            <c:spPr>
              <a:solidFill>
                <a:schemeClr val="accent4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</c:dPt>
          <c:dPt>
            <c:idx val="4"/>
            <c:bubble3D val="0"/>
            <c:spPr>
              <a:solidFill>
                <a:schemeClr val="accent4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</c:dPt>
          <c:dPt>
            <c:idx val="5"/>
            <c:bubble3D val="0"/>
            <c:spPr>
              <a:solidFill>
                <a:schemeClr val="accent4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39700" h="139700"/>
              </a:sp3d>
            </c:spPr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F-4114-965C-234113D5A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4AA1A-5437-5624-6A8B-73F952F44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4B4091-53B1-1575-107D-57FB506E2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965DAC-F3C5-3048-E574-77A6B23FA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CDBB10-7DD3-047A-99EE-F8109BC0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D8FF8B-B0D0-B4A1-4403-44FABC0E7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24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246BD-15E6-8980-CC2B-769FD6BB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D3C76-A876-3048-F412-A66B9D988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643FE5-59D8-2D5A-07D7-376596C8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CF2BA0-6171-03FB-78CA-A5014B88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22C04-1480-3A94-3858-D421FA282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28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ED904-0B8C-644E-B6B3-DB7AFD7DD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D22159-0D8C-89B8-57CD-E826CA578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F26F54-10EF-279B-A2FA-C5D4D12D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0E659D-2A47-2D63-0DDA-1F31712CB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A76E7A-B63D-EA5C-CB54-3FFE37DAE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27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E14B3E-1D27-4CB8-E2C6-FA33DB59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E1794B-0FC5-F10E-E2BD-66EBBF639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701BC8-55F3-16EE-3FE8-104AA9035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96B003-3369-B58B-A902-B1103CAFB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319702-46B7-24E0-FEA9-FEFB438D8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AD74DE-7E22-0B11-17DB-E6D887CC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8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680D8-EE5F-DCA8-F142-652BAD23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1CF207-F3C8-C735-657F-1ABDB228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08C674-6084-39C5-C827-F6620F532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D6C08C-258B-F817-6DE1-3616714069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EAC593-F7E2-E420-B677-C4974F0C26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6B4B4A-D56A-59DC-65D0-3E9E86D5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770E4D-FE4A-C8CF-3E03-DA587E68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2A39925-5DA1-9C08-B40F-291B0EE9C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35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DF9EE-E514-D5E7-9663-7529BD9A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8C7699-6C88-C965-C1DD-6FBFA011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2C9051-7D5B-B69B-96B4-E931FDA7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4AE9F8-ED5F-E73A-9011-7BB6C280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889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ECD249-9C27-9895-F9FE-EF92B116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ED8A39-3205-201F-D45F-F92D045A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B11119-CB61-6383-C2A1-33BF8224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6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B47CD-0AAC-1E2C-A85A-4EDAA5E37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6436ED-187C-81E7-FCBF-DD743088A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58A727-ACE2-FA11-01F2-76BAE8CCE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59365C-2821-2281-1954-2FB6B0E9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D0380-9337-DA07-69D3-445EEC2DC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39B4CD-4973-9384-00A8-7D9DD013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49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EE0B2-DA01-3884-2464-8969472C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2F47F30-0364-9BF4-ECB1-844430389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E3282E-ED81-63F0-04F0-F6A73B2E0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6E4A4E-450D-911D-A66D-368A76B7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4FA98E-63CC-FED6-96B2-0419DD3DB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926690-A3FE-732B-02A5-184700BC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58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99E45-B88F-C909-ABCB-7752649E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5EC3E1-2682-B5CF-EDF7-3F8D9FD2C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26AA0F-6DF5-98C0-7FD9-FF92EC43B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B7F5FE-5EC4-481D-7C2A-BB20C00FC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03A4B1-1F0A-23BE-5D15-243282F1A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9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CFCC08-F3A6-22C6-0E49-17221D588A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B7D5A4-F746-F3CA-4280-766A1955F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DEF0AB-6832-41F8-C506-97637EF93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38961F-7551-1F50-E2D4-A5ECDF7CD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BC84D7-6412-BB18-3B39-ADCDD00B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64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DE8DB-8200-A0DF-3FAA-C5FD0CB2F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C8C8B0-7E74-59ED-3EDA-E4EA2A99E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CAC50F-9790-59DD-1C59-A2EEE28ED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D893BA-DB4B-4620-A279-0A7E37632E0B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A1970C-7227-B8E9-FEF8-AD102C38F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336D89-9D4D-A24F-A664-DB89A6E56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56AD-A583-4AB3-A8C1-A56D533B3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12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B602F81-2E50-BD9E-14EC-8533C504AD96}"/>
              </a:ext>
            </a:extLst>
          </p:cNvPr>
          <p:cNvSpPr/>
          <p:nvPr/>
        </p:nvSpPr>
        <p:spPr>
          <a:xfrm>
            <a:off x="2996278" y="977219"/>
            <a:ext cx="5940110" cy="330859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  <a:effectLst>
            <a:glow rad="469900">
              <a:srgbClr val="002060">
                <a:alpha val="40000"/>
              </a:srgbClr>
            </a:glow>
            <a:softEdge rad="889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Машинная миссия Ш–Ж с </a:t>
            </a:r>
            <a:r>
              <a:rPr lang="ru-RU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Мерком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и Джеком</a:t>
            </a:r>
          </a:p>
        </p:txBody>
      </p:sp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AEBA1-B441-2099-FCF5-8C259D07B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321" y="0"/>
            <a:ext cx="1543679" cy="1543679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8" name="Рисунок 7" descr="Изображение выглядит как транспортное средство, Наземный транспорт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056C05-9873-DD76-7F3B-96CE3447D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790" y="1605433"/>
            <a:ext cx="6482137" cy="648213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мультфильм, игрушка, искусств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12DD2B-D2DF-AC38-ADDA-943D828510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342" y="1605433"/>
            <a:ext cx="5852759" cy="585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20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450" fill="hold">
                                          <p:stCondLst>
                                            <p:cond delay="1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450" fill="hold">
                                          <p:stCondLst>
                                            <p:cond delay="2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450" fill="hold">
                                          <p:stCondLst>
                                            <p:cond delay="43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450" fill="hold">
                                          <p:stCondLst>
                                            <p:cond delay="5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4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4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40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400" fill="hold">
                                          <p:stCondLst>
                                            <p:cond delay="5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AEBA1-B441-2099-FCF5-8C259D07B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2" y="-59473"/>
            <a:ext cx="1654098" cy="1654098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2" name="Рисунок 1" descr="Изображение выглядит как транспортное средство, Наземный транспорт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A8466A-A40D-4CF6-0C83-7210AB98E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790" y="1605433"/>
            <a:ext cx="6482137" cy="6482137"/>
          </a:xfrm>
          <a:prstGeom prst="rect">
            <a:avLst/>
          </a:prstGeom>
        </p:spPr>
      </p:pic>
      <p:pic>
        <p:nvPicPr>
          <p:cNvPr id="3" name="Рисунок 2" descr="Изображение выглядит как мультфильм, игрушка, искусств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07B097-6426-E0EE-FD18-9EF4A04FB4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342" y="1605433"/>
            <a:ext cx="5852759" cy="585275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EAB9EF6-3D2B-B92E-7AE4-26B4AFA96AE5}"/>
              </a:ext>
            </a:extLst>
          </p:cNvPr>
          <p:cNvSpPr/>
          <p:nvPr/>
        </p:nvSpPr>
        <p:spPr>
          <a:xfrm>
            <a:off x="2282510" y="397868"/>
            <a:ext cx="7587426" cy="1528653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Segoe Print" panose="02000600000000000000" pitchFamily="2" charset="0"/>
              </a:rPr>
              <a:t>Привет! Это </a:t>
            </a:r>
            <a:r>
              <a:rPr lang="ru-RU" sz="2400" dirty="0" err="1">
                <a:solidFill>
                  <a:schemeClr val="tx1"/>
                </a:solidFill>
                <a:latin typeface="Segoe Print" panose="02000600000000000000" pitchFamily="2" charset="0"/>
              </a:rPr>
              <a:t>Мерко</a:t>
            </a:r>
            <a:r>
              <a:rPr lang="ru-RU" sz="2400" dirty="0">
                <a:solidFill>
                  <a:schemeClr val="tx1"/>
                </a:solidFill>
                <a:latin typeface="Segoe Print" panose="02000600000000000000" pitchFamily="2" charset="0"/>
              </a:rPr>
              <a:t> и Джек. Сегодня мы научимся различать звуки Ш и Ж.</a:t>
            </a:r>
            <a:br>
              <a:rPr lang="ru-RU" sz="2400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ru-RU" sz="2400" dirty="0">
                <a:solidFill>
                  <a:schemeClr val="tx1"/>
                </a:solidFill>
                <a:latin typeface="Segoe Print" panose="02000600000000000000" pitchFamily="2" charset="0"/>
              </a:rPr>
              <a:t>Садись в тренажёр — поехали!</a:t>
            </a:r>
          </a:p>
        </p:txBody>
      </p:sp>
      <p:pic>
        <p:nvPicPr>
          <p:cNvPr id="7" name="Рисунок 6" descr="Изображение выглядит как транспорт, колесо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57CEF9-8044-7D3D-C44D-9D2CACB6CF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770" y="6016892"/>
            <a:ext cx="764326" cy="76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4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450" fill="hold">
                                          <p:stCondLst>
                                            <p:cond delay="1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450" fill="hold">
                                          <p:stCondLst>
                                            <p:cond delay="2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450" fill="hold">
                                          <p:stCondLst>
                                            <p:cond delay="43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450" fill="hold">
                                          <p:stCondLst>
                                            <p:cond delay="5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4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4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40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400" fill="hold">
                                          <p:stCondLst>
                                            <p:cond delay="5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AEBA1-B441-2099-FCF5-8C259D07B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2" y="-59473"/>
            <a:ext cx="1654098" cy="1654098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2" name="Рисунок 1" descr="Изображение выглядит как транспорт, колесо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295195B-9833-6677-AD15-B87EEC83D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770" y="6016892"/>
            <a:ext cx="764326" cy="7643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32E2E6-0DD3-C6CB-8B37-6E8CBAFBEB9A}"/>
              </a:ext>
            </a:extLst>
          </p:cNvPr>
          <p:cNvSpPr txBox="1"/>
          <p:nvPr/>
        </p:nvSpPr>
        <p:spPr>
          <a:xfrm>
            <a:off x="4683682" y="195444"/>
            <a:ext cx="3552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Игра “Чей звук?”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CF56E88-6CAA-4302-205A-1962F1B30EA5}"/>
              </a:ext>
            </a:extLst>
          </p:cNvPr>
          <p:cNvGrpSpPr/>
          <p:nvPr/>
        </p:nvGrpSpPr>
        <p:grpSpPr>
          <a:xfrm>
            <a:off x="7281359" y="3367668"/>
            <a:ext cx="4698039" cy="2972963"/>
            <a:chOff x="7281359" y="3367668"/>
            <a:chExt cx="4698039" cy="2972963"/>
          </a:xfrm>
        </p:grpSpPr>
        <p:pic>
          <p:nvPicPr>
            <p:cNvPr id="7" name="Рисунок 6" descr="Изображение выглядит как дверь, на открытом воздухе, устрой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AB9C59F-60BB-103A-9C23-F70FD6AC3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1359" y="3429000"/>
              <a:ext cx="4698039" cy="2631772"/>
            </a:xfrm>
            <a:prstGeom prst="rect">
              <a:avLst/>
            </a:prstGeom>
          </p:spPr>
        </p:pic>
        <p:pic>
          <p:nvPicPr>
            <p:cNvPr id="14" name="Рисунок 13" descr="Изображение выглядит как транспортное средство, колесо, Наземный транспорт, транспор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8D5F1BD-5390-B1F7-AB46-655B4C9CA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3797" y="3367668"/>
              <a:ext cx="2972963" cy="2972963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2A0D258-C5FA-A292-4839-AE6FF4149E80}"/>
              </a:ext>
            </a:extLst>
          </p:cNvPr>
          <p:cNvGrpSpPr/>
          <p:nvPr/>
        </p:nvGrpSpPr>
        <p:grpSpPr>
          <a:xfrm>
            <a:off x="212604" y="3106167"/>
            <a:ext cx="4698039" cy="2893273"/>
            <a:chOff x="212604" y="3106167"/>
            <a:chExt cx="4698039" cy="2893273"/>
          </a:xfrm>
        </p:grpSpPr>
        <p:pic>
          <p:nvPicPr>
            <p:cNvPr id="6" name="Рисунок 5" descr="Изображение выглядит как дверь, на открытом воздухе, устрой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53A4A0D-59C1-FC07-E088-79843F147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604" y="3367668"/>
              <a:ext cx="4698039" cy="2631772"/>
            </a:xfrm>
            <a:prstGeom prst="rect">
              <a:avLst/>
            </a:prstGeom>
          </p:spPr>
        </p:pic>
        <p:pic>
          <p:nvPicPr>
            <p:cNvPr id="17" name="Рисунок 16" descr="Изображение выглядит как мультфильм, игрушка, искусство, машин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D844DF3-96B0-C635-635F-E7BBCF990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67053" y="3106167"/>
              <a:ext cx="2893273" cy="2893273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22F2BA5-15F5-0B8A-4E50-C913C9D38765}"/>
              </a:ext>
            </a:extLst>
          </p:cNvPr>
          <p:cNvGrpSpPr/>
          <p:nvPr/>
        </p:nvGrpSpPr>
        <p:grpSpPr>
          <a:xfrm>
            <a:off x="8359192" y="789625"/>
            <a:ext cx="2056098" cy="1832348"/>
            <a:chOff x="8282468" y="927483"/>
            <a:chExt cx="2056098" cy="1832348"/>
          </a:xfrm>
        </p:grpSpPr>
        <p:pic>
          <p:nvPicPr>
            <p:cNvPr id="9" name="Рисунок 8" descr="Изображение выглядит как транспортное средство, поднимать, Наземный транспорт, колес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283373E-B6D5-32F7-E5BC-63E09526D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2468" y="1387832"/>
              <a:ext cx="2056098" cy="1371999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мех, одежда, пальто, Меховая одеж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1A866BF-7C83-41D6-4784-ACB984546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5752" y="927483"/>
              <a:ext cx="1056220" cy="1056220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C2AD7EE-5282-3B21-27C2-B772CA8E48EB}"/>
              </a:ext>
            </a:extLst>
          </p:cNvPr>
          <p:cNvGrpSpPr/>
          <p:nvPr/>
        </p:nvGrpSpPr>
        <p:grpSpPr>
          <a:xfrm>
            <a:off x="593110" y="212748"/>
            <a:ext cx="2092692" cy="2017811"/>
            <a:chOff x="593110" y="212748"/>
            <a:chExt cx="2092692" cy="2017811"/>
          </a:xfrm>
        </p:grpSpPr>
        <p:pic>
          <p:nvPicPr>
            <p:cNvPr id="20" name="Рисунок 19" descr="Изображение выглядит как транспортное средство, поднимать, Наземный транспорт, колес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5438592-563E-0739-005E-63089337E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29704" y="858560"/>
              <a:ext cx="2056098" cy="1371999"/>
            </a:xfrm>
            <a:prstGeom prst="rect">
              <a:avLst/>
            </a:prstGeom>
          </p:spPr>
        </p:pic>
        <p:pic>
          <p:nvPicPr>
            <p:cNvPr id="22" name="Рисунок 21" descr="Изображение выглядит как беспозвоночный, жук, насекомое, вредное насекомо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1CAB743-FA85-3643-D9BA-03F5F0711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110" y="212748"/>
              <a:ext cx="1608341" cy="1608341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8DB2C83-C4E2-51CC-9172-6AA62BB1B519}"/>
              </a:ext>
            </a:extLst>
          </p:cNvPr>
          <p:cNvGrpSpPr/>
          <p:nvPr/>
        </p:nvGrpSpPr>
        <p:grpSpPr>
          <a:xfrm>
            <a:off x="4657000" y="946410"/>
            <a:ext cx="2056099" cy="1504016"/>
            <a:chOff x="5010943" y="1165686"/>
            <a:chExt cx="2056099" cy="1504016"/>
          </a:xfrm>
        </p:grpSpPr>
        <p:pic>
          <p:nvPicPr>
            <p:cNvPr id="25" name="Рисунок 24" descr="Изображение выглядит как транспортное средство, поднимать, Наземный транспорт, колес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0013F19-9938-E480-0668-324F93730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0943" y="1297703"/>
              <a:ext cx="2056099" cy="1371999"/>
            </a:xfrm>
            <a:prstGeom prst="rect">
              <a:avLst/>
            </a:prstGeom>
          </p:spPr>
        </p:pic>
        <p:pic>
          <p:nvPicPr>
            <p:cNvPr id="27" name="Рисунок 26" descr="Изображение выглядит как десерт, пиро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5EFA0A4-6283-1539-019E-BDAEFEE49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3520" y="1165686"/>
              <a:ext cx="1263522" cy="733545"/>
            </a:xfrm>
            <a:prstGeom prst="rect">
              <a:avLst/>
            </a:prstGeom>
          </p:spPr>
        </p:pic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3145C89C-8FFF-931A-FD44-037DED369382}"/>
              </a:ext>
            </a:extLst>
          </p:cNvPr>
          <p:cNvGrpSpPr/>
          <p:nvPr/>
        </p:nvGrpSpPr>
        <p:grpSpPr>
          <a:xfrm>
            <a:off x="4791208" y="2621973"/>
            <a:ext cx="2353565" cy="2129286"/>
            <a:chOff x="4791208" y="2621973"/>
            <a:chExt cx="2353565" cy="2129286"/>
          </a:xfrm>
        </p:grpSpPr>
        <p:pic>
          <p:nvPicPr>
            <p:cNvPr id="30" name="Рисунок 29" descr="Изображение выглядит как транспортное средство, поднимать, Наземный транспорт, колес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D8488E0-7894-C903-C450-733495135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8675" y="3379260"/>
              <a:ext cx="2056098" cy="1371999"/>
            </a:xfrm>
            <a:prstGeom prst="rect">
              <a:avLst/>
            </a:prstGeom>
          </p:spPr>
        </p:pic>
        <p:pic>
          <p:nvPicPr>
            <p:cNvPr id="32" name="Рисунок 31" descr="Изображение выглядит как Шишка хвойного дерева,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84E95BE-9968-91D0-EE86-BEFD2825A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1208" y="2621973"/>
              <a:ext cx="1703746" cy="1703746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9759737A-9570-DE4E-FC23-C4E023831C5F}"/>
              </a:ext>
            </a:extLst>
          </p:cNvPr>
          <p:cNvGrpSpPr/>
          <p:nvPr/>
        </p:nvGrpSpPr>
        <p:grpSpPr>
          <a:xfrm>
            <a:off x="6375857" y="1724425"/>
            <a:ext cx="2308440" cy="1768727"/>
            <a:chOff x="4836333" y="2982532"/>
            <a:chExt cx="2308440" cy="1768727"/>
          </a:xfrm>
        </p:grpSpPr>
        <p:pic>
          <p:nvPicPr>
            <p:cNvPr id="35" name="Рисунок 34" descr="Изображение выглядит как транспортное средство, поднимать, Наземный транспорт, колес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86E4C0B-763C-9D1A-37D4-750D719B7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8675" y="3379260"/>
              <a:ext cx="2056098" cy="1371999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6F961C93-7FDE-4F15-AE99-CCF3F5CC4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36333" y="2982532"/>
              <a:ext cx="1703746" cy="961196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D9844551-5BC4-8628-E146-2C52F2D151D3}"/>
              </a:ext>
            </a:extLst>
          </p:cNvPr>
          <p:cNvGrpSpPr/>
          <p:nvPr/>
        </p:nvGrpSpPr>
        <p:grpSpPr>
          <a:xfrm flipH="1">
            <a:off x="2264950" y="1268350"/>
            <a:ext cx="2355456" cy="1951480"/>
            <a:chOff x="4789317" y="2799779"/>
            <a:chExt cx="2355456" cy="1951480"/>
          </a:xfrm>
        </p:grpSpPr>
        <p:pic>
          <p:nvPicPr>
            <p:cNvPr id="38" name="Рисунок 37" descr="Изображение выглядит как транспортное средство, поднимать, Наземный транспорт, колес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417BECA-23AE-B2FB-9D21-A80B29124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88675" y="3379260"/>
              <a:ext cx="2056098" cy="1371999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963D7313-D531-C78C-8024-A56FA334C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9317" y="2799779"/>
              <a:ext cx="1703746" cy="1280964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C33F1999-25A1-E18C-AADD-40F3FE9B1E05}"/>
              </a:ext>
            </a:extLst>
          </p:cNvPr>
          <p:cNvGrpSpPr/>
          <p:nvPr/>
        </p:nvGrpSpPr>
        <p:grpSpPr>
          <a:xfrm>
            <a:off x="2308772" y="1364476"/>
            <a:ext cx="4371573" cy="2717490"/>
            <a:chOff x="3767081" y="900068"/>
            <a:chExt cx="4371573" cy="2717490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301BDA04-A963-672F-2430-932DDDD03F96}"/>
                </a:ext>
              </a:extLst>
            </p:cNvPr>
            <p:cNvGrpSpPr/>
            <p:nvPr/>
          </p:nvGrpSpPr>
          <p:grpSpPr>
            <a:xfrm>
              <a:off x="3767081" y="900068"/>
              <a:ext cx="4371573" cy="2717490"/>
              <a:chOff x="2706302" y="2532453"/>
              <a:chExt cx="4748501" cy="2926895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8E999639-655C-3C14-687B-1C196612569F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45" name="Рисунок 44">
                  <a:extLst>
                    <a:ext uri="{FF2B5EF4-FFF2-40B4-BE49-F238E27FC236}">
                      <a16:creationId xmlns:a16="http://schemas.microsoft.com/office/drawing/2014/main" id="{25FF9EBA-3DD5-A45D-9B0F-4734AEC8F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32B3867-8171-3289-9E02-094B406533F3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37A891A-40CC-46B4-6793-5BB3E4DFCC7C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6CACF80-3EB0-1F3A-A030-B5BA8977D5DA}"/>
                </a:ext>
              </a:extLst>
            </p:cNvPr>
            <p:cNvSpPr txBox="1"/>
            <p:nvPr/>
          </p:nvSpPr>
          <p:spPr>
            <a:xfrm>
              <a:off x="5008256" y="1289379"/>
              <a:ext cx="2785992" cy="19238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atin typeface="Segoe Print" panose="02000600000000000000" pitchFamily="2" charset="0"/>
                </a:rPr>
                <a:t>Слушай внимательно! Если услышишь звук Ш — привози картинку в мой гараж!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FA0C6C7C-C6F7-7263-45EC-B4E4007C0B50}"/>
              </a:ext>
            </a:extLst>
          </p:cNvPr>
          <p:cNvGrpSpPr/>
          <p:nvPr/>
        </p:nvGrpSpPr>
        <p:grpSpPr>
          <a:xfrm>
            <a:off x="6019068" y="548473"/>
            <a:ext cx="3469090" cy="2524642"/>
            <a:chOff x="4076409" y="307127"/>
            <a:chExt cx="3792848" cy="2666417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8082317A-68D1-6D52-4E0E-56705CCD7A1F}"/>
                </a:ext>
              </a:extLst>
            </p:cNvPr>
            <p:cNvGrpSpPr/>
            <p:nvPr/>
          </p:nvGrpSpPr>
          <p:grpSpPr>
            <a:xfrm>
              <a:off x="4076409" y="307127"/>
              <a:ext cx="3792848" cy="2666417"/>
              <a:chOff x="3402443" y="0"/>
              <a:chExt cx="4203426" cy="3198556"/>
            </a:xfrm>
          </p:grpSpPr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7A5268AC-17DC-8FB6-CC14-4E24B904D0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46" t="6861" r="15336" b="8997"/>
              <a:stretch/>
            </p:blipFill>
            <p:spPr>
              <a:xfrm flipH="1">
                <a:off x="3402443" y="0"/>
                <a:ext cx="4203426" cy="3198556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48277F2-3360-A073-41BE-7C729F82A353}"/>
                  </a:ext>
                </a:extLst>
              </p:cNvPr>
              <p:cNvSpPr txBox="1"/>
              <p:nvPr/>
            </p:nvSpPr>
            <p:spPr>
              <a:xfrm>
                <a:off x="3870662" y="798989"/>
                <a:ext cx="2938509" cy="430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EBBBBD3-10AB-6E9B-0063-C611B004795F}"/>
                </a:ext>
              </a:extLst>
            </p:cNvPr>
            <p:cNvSpPr txBox="1"/>
            <p:nvPr/>
          </p:nvSpPr>
          <p:spPr>
            <a:xfrm>
              <a:off x="4358706" y="855505"/>
              <a:ext cx="283852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latin typeface="Segoe Print" panose="02000600000000000000" pitchFamily="2" charset="0"/>
                </a:rPr>
                <a:t>А если услышишь Ж — везите ко мне!</a:t>
              </a:r>
            </a:p>
          </p:txBody>
        </p:sp>
      </p:grpSp>
      <p:pic>
        <p:nvPicPr>
          <p:cNvPr id="40" name="Рисунок 39" descr="Изображение выглядит как мультфильм, игрушка, искусств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741A51D-5DDE-E2D3-9944-A998D7063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5502" y="1653356"/>
            <a:ext cx="5955855" cy="5955855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транспортное средство, колесо, Наземный транспорт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E03181-7CF3-DEAA-7E72-A2B7EBF57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12" y="1053605"/>
            <a:ext cx="6243642" cy="624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4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11111E-6 L -0.58841 0.4335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27" y="2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7.40741E-7 L 0.66015 0.4826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8" y="2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30104 0.4335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2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L -0.29648 0.116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31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18607 0.312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97" y="1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0.07617 0.3451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5" y="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AEBA1-B441-2099-FCF5-8C259D07B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2" y="-59473"/>
            <a:ext cx="1654098" cy="1654098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2" name="Рисунок 1" descr="Изображение выглядит как транспорт, колесо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9F98A1B-B0B3-5A94-839D-363E9FD2A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770" y="6016892"/>
            <a:ext cx="764326" cy="7643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760D09-4BA8-C31F-823E-C1F0E1758BF5}"/>
              </a:ext>
            </a:extLst>
          </p:cNvPr>
          <p:cNvSpPr txBox="1"/>
          <p:nvPr/>
        </p:nvSpPr>
        <p:spPr>
          <a:xfrm>
            <a:off x="4389353" y="342027"/>
            <a:ext cx="3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Пазл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6" name="Рисунок 5" descr="Изображение выглядит как Наземный транспорт, транспортное средство, колес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82EBC99-D41F-2650-882E-94BE082B80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454" y="838387"/>
            <a:ext cx="8857815" cy="5485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Блок-схема: процесс 6">
            <a:extLst>
              <a:ext uri="{FF2B5EF4-FFF2-40B4-BE49-F238E27FC236}">
                <a16:creationId xmlns:a16="http://schemas.microsoft.com/office/drawing/2014/main" id="{B42FA27E-81B6-4968-18C0-97405C4B65BE}"/>
              </a:ext>
            </a:extLst>
          </p:cNvPr>
          <p:cNvSpPr/>
          <p:nvPr/>
        </p:nvSpPr>
        <p:spPr>
          <a:xfrm>
            <a:off x="1735731" y="98361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ША</a:t>
            </a:r>
          </a:p>
        </p:txBody>
      </p:sp>
      <p:sp>
        <p:nvSpPr>
          <p:cNvPr id="8" name="Блок-схема: процесс 7">
            <a:extLst>
              <a:ext uri="{FF2B5EF4-FFF2-40B4-BE49-F238E27FC236}">
                <a16:creationId xmlns:a16="http://schemas.microsoft.com/office/drawing/2014/main" id="{9CACDD01-B446-E461-29D6-C5479E4ED661}"/>
              </a:ext>
            </a:extLst>
          </p:cNvPr>
          <p:cNvSpPr/>
          <p:nvPr/>
        </p:nvSpPr>
        <p:spPr>
          <a:xfrm>
            <a:off x="3920032" y="98361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ЖА</a:t>
            </a:r>
          </a:p>
        </p:txBody>
      </p:sp>
      <p:sp>
        <p:nvSpPr>
          <p:cNvPr id="9" name="Блок-схема: процесс 8">
            <a:extLst>
              <a:ext uri="{FF2B5EF4-FFF2-40B4-BE49-F238E27FC236}">
                <a16:creationId xmlns:a16="http://schemas.microsoft.com/office/drawing/2014/main" id="{4DDCF176-3020-F8B7-14B8-DE7315368946}"/>
              </a:ext>
            </a:extLst>
          </p:cNvPr>
          <p:cNvSpPr/>
          <p:nvPr/>
        </p:nvSpPr>
        <p:spPr>
          <a:xfrm>
            <a:off x="6096000" y="98361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ШО</a:t>
            </a:r>
          </a:p>
        </p:txBody>
      </p:sp>
      <p:sp>
        <p:nvSpPr>
          <p:cNvPr id="10" name="Блок-схема: процесс 9">
            <a:extLst>
              <a:ext uri="{FF2B5EF4-FFF2-40B4-BE49-F238E27FC236}">
                <a16:creationId xmlns:a16="http://schemas.microsoft.com/office/drawing/2014/main" id="{4195BFC7-F8B7-D651-AD62-C298E1973AAE}"/>
              </a:ext>
            </a:extLst>
          </p:cNvPr>
          <p:cNvSpPr/>
          <p:nvPr/>
        </p:nvSpPr>
        <p:spPr>
          <a:xfrm>
            <a:off x="8271968" y="98361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ЖО</a:t>
            </a:r>
          </a:p>
        </p:txBody>
      </p:sp>
      <p:sp>
        <p:nvSpPr>
          <p:cNvPr id="11" name="Блок-схема: процесс 10">
            <a:extLst>
              <a:ext uri="{FF2B5EF4-FFF2-40B4-BE49-F238E27FC236}">
                <a16:creationId xmlns:a16="http://schemas.microsoft.com/office/drawing/2014/main" id="{3971E9A5-3D74-E110-905F-2A1F770B225C}"/>
              </a:ext>
            </a:extLst>
          </p:cNvPr>
          <p:cNvSpPr/>
          <p:nvPr/>
        </p:nvSpPr>
        <p:spPr>
          <a:xfrm>
            <a:off x="1750854" y="266137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ШУ</a:t>
            </a:r>
          </a:p>
        </p:txBody>
      </p:sp>
      <p:sp>
        <p:nvSpPr>
          <p:cNvPr id="12" name="Блок-схема: процесс 11">
            <a:extLst>
              <a:ext uri="{FF2B5EF4-FFF2-40B4-BE49-F238E27FC236}">
                <a16:creationId xmlns:a16="http://schemas.microsoft.com/office/drawing/2014/main" id="{628EF017-D824-08D9-0724-09E4FA994F16}"/>
              </a:ext>
            </a:extLst>
          </p:cNvPr>
          <p:cNvSpPr/>
          <p:nvPr/>
        </p:nvSpPr>
        <p:spPr>
          <a:xfrm>
            <a:off x="3941361" y="266137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ЖУ</a:t>
            </a:r>
          </a:p>
        </p:txBody>
      </p:sp>
      <p:sp>
        <p:nvSpPr>
          <p:cNvPr id="14" name="Блок-схема: процесс 13">
            <a:extLst>
              <a:ext uri="{FF2B5EF4-FFF2-40B4-BE49-F238E27FC236}">
                <a16:creationId xmlns:a16="http://schemas.microsoft.com/office/drawing/2014/main" id="{81A06F14-0269-7D96-AD90-4B7CAEF75050}"/>
              </a:ext>
            </a:extLst>
          </p:cNvPr>
          <p:cNvSpPr/>
          <p:nvPr/>
        </p:nvSpPr>
        <p:spPr>
          <a:xfrm>
            <a:off x="6106664" y="266137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ШИ</a:t>
            </a:r>
          </a:p>
        </p:txBody>
      </p:sp>
      <p:sp>
        <p:nvSpPr>
          <p:cNvPr id="15" name="Блок-схема: процесс 14">
            <a:extLst>
              <a:ext uri="{FF2B5EF4-FFF2-40B4-BE49-F238E27FC236}">
                <a16:creationId xmlns:a16="http://schemas.microsoft.com/office/drawing/2014/main" id="{834942E1-EF06-F01C-ED77-7B67B71E138D}"/>
              </a:ext>
            </a:extLst>
          </p:cNvPr>
          <p:cNvSpPr/>
          <p:nvPr/>
        </p:nvSpPr>
        <p:spPr>
          <a:xfrm>
            <a:off x="8271968" y="2661371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ЖИ</a:t>
            </a:r>
          </a:p>
        </p:txBody>
      </p:sp>
      <p:sp>
        <p:nvSpPr>
          <p:cNvPr id="16" name="Блок-схема: процесс 15">
            <a:extLst>
              <a:ext uri="{FF2B5EF4-FFF2-40B4-BE49-F238E27FC236}">
                <a16:creationId xmlns:a16="http://schemas.microsoft.com/office/drawing/2014/main" id="{06E55FCA-97A0-C906-2053-EDAD8955D3B6}"/>
              </a:ext>
            </a:extLst>
          </p:cNvPr>
          <p:cNvSpPr/>
          <p:nvPr/>
        </p:nvSpPr>
        <p:spPr>
          <a:xfrm>
            <a:off x="1735731" y="4381978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ШЕ</a:t>
            </a:r>
          </a:p>
        </p:txBody>
      </p:sp>
      <p:sp>
        <p:nvSpPr>
          <p:cNvPr id="17" name="Блок-схема: процесс 16">
            <a:extLst>
              <a:ext uri="{FF2B5EF4-FFF2-40B4-BE49-F238E27FC236}">
                <a16:creationId xmlns:a16="http://schemas.microsoft.com/office/drawing/2014/main" id="{0A1064CE-BBBA-7C37-524B-82929FDBC931}"/>
              </a:ext>
            </a:extLst>
          </p:cNvPr>
          <p:cNvSpPr/>
          <p:nvPr/>
        </p:nvSpPr>
        <p:spPr>
          <a:xfrm>
            <a:off x="3937970" y="4395940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ЖЕ</a:t>
            </a:r>
          </a:p>
        </p:txBody>
      </p:sp>
      <p:sp>
        <p:nvSpPr>
          <p:cNvPr id="18" name="Блок-схема: процесс 17">
            <a:extLst>
              <a:ext uri="{FF2B5EF4-FFF2-40B4-BE49-F238E27FC236}">
                <a16:creationId xmlns:a16="http://schemas.microsoft.com/office/drawing/2014/main" id="{42EC4EDF-9A6E-B58D-BB00-8805F399ECB1}"/>
              </a:ext>
            </a:extLst>
          </p:cNvPr>
          <p:cNvSpPr/>
          <p:nvPr/>
        </p:nvSpPr>
        <p:spPr>
          <a:xfrm>
            <a:off x="6132066" y="4395939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ШЭ</a:t>
            </a:r>
          </a:p>
        </p:txBody>
      </p:sp>
      <p:sp>
        <p:nvSpPr>
          <p:cNvPr id="19" name="Блок-схема: процесс 18">
            <a:extLst>
              <a:ext uri="{FF2B5EF4-FFF2-40B4-BE49-F238E27FC236}">
                <a16:creationId xmlns:a16="http://schemas.microsoft.com/office/drawing/2014/main" id="{2EA3A89D-3369-12F4-E3DD-1021BB665032}"/>
              </a:ext>
            </a:extLst>
          </p:cNvPr>
          <p:cNvSpPr/>
          <p:nvPr/>
        </p:nvSpPr>
        <p:spPr>
          <a:xfrm>
            <a:off x="8326162" y="4395939"/>
            <a:ext cx="2121966" cy="1634914"/>
          </a:xfrm>
          <a:prstGeom prst="flowChartProces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latin typeface="Segoe Print" panose="02000600000000000000" pitchFamily="2" charset="0"/>
              </a:rPr>
              <a:t>ЖЭ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0CC1CBF3-D514-8DC5-FA3C-55017FD3EECE}"/>
              </a:ext>
            </a:extLst>
          </p:cNvPr>
          <p:cNvGrpSpPr/>
          <p:nvPr/>
        </p:nvGrpSpPr>
        <p:grpSpPr>
          <a:xfrm>
            <a:off x="3372576" y="533981"/>
            <a:ext cx="3882615" cy="3060797"/>
            <a:chOff x="4076409" y="307127"/>
            <a:chExt cx="3792848" cy="2666417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7E19E99E-71CF-9836-8452-B551C9D0CC22}"/>
                </a:ext>
              </a:extLst>
            </p:cNvPr>
            <p:cNvGrpSpPr/>
            <p:nvPr/>
          </p:nvGrpSpPr>
          <p:grpSpPr>
            <a:xfrm>
              <a:off x="4076409" y="307127"/>
              <a:ext cx="3792848" cy="2666417"/>
              <a:chOff x="3402443" y="0"/>
              <a:chExt cx="4203426" cy="3198556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AEDE8EFB-DFAD-0276-B894-6291F90704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46" t="6861" r="15336" b="8997"/>
              <a:stretch/>
            </p:blipFill>
            <p:spPr>
              <a:xfrm flipH="1">
                <a:off x="3402443" y="0"/>
                <a:ext cx="4203426" cy="3198556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ACCB5E-3D1A-9861-F99F-7CB4ACB319B4}"/>
                  </a:ext>
                </a:extLst>
              </p:cNvPr>
              <p:cNvSpPr txBox="1"/>
              <p:nvPr/>
            </p:nvSpPr>
            <p:spPr>
              <a:xfrm>
                <a:off x="3870662" y="798989"/>
                <a:ext cx="2938509" cy="430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C1B0FC-A68D-B290-EB17-AF059094809D}"/>
                </a:ext>
              </a:extLst>
            </p:cNvPr>
            <p:cNvSpPr txBox="1"/>
            <p:nvPr/>
          </p:nvSpPr>
          <p:spPr>
            <a:xfrm>
              <a:off x="4358706" y="722096"/>
              <a:ext cx="3116459" cy="21189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latin typeface="Segoe Print" panose="02000600000000000000" pitchFamily="2" charset="0"/>
                </a:rPr>
                <a:t>Без правильного звука картинка не откроется!</a:t>
              </a:r>
            </a:p>
          </p:txBody>
        </p:sp>
      </p:grpSp>
      <p:pic>
        <p:nvPicPr>
          <p:cNvPr id="20" name="Рисунок 19" descr="Изображение выглядит как транспортное средство, колесо, Наземный транспорт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931B46-92EE-483A-7616-14488D41A0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26" y="856607"/>
            <a:ext cx="6810197" cy="681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0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Изображение выглядит как мультфильм, игрушка, искусств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12B2364-CDF8-3832-BDBF-AE1FB00EB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96" y="1825457"/>
            <a:ext cx="5327171" cy="5327171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AEBA1-B441-2099-FCF5-8C259D07B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2" y="-59473"/>
            <a:ext cx="1654098" cy="1654098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2" name="Рисунок 1" descr="Изображение выглядит как транспорт, колесо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8FD5DF6-CE54-18BF-455B-463A6C554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770" y="6016892"/>
            <a:ext cx="764326" cy="7643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EB8154-0B9F-DCDA-C1AA-A7BBE3EB8FDB}"/>
              </a:ext>
            </a:extLst>
          </p:cNvPr>
          <p:cNvSpPr txBox="1"/>
          <p:nvPr/>
        </p:nvSpPr>
        <p:spPr>
          <a:xfrm>
            <a:off x="4718583" y="188464"/>
            <a:ext cx="3601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Колесо фортуны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25ABE61-D6DE-8546-9766-E7523253A9E3}"/>
              </a:ext>
            </a:extLst>
          </p:cNvPr>
          <p:cNvGrpSpPr/>
          <p:nvPr/>
        </p:nvGrpSpPr>
        <p:grpSpPr>
          <a:xfrm>
            <a:off x="-688930" y="419296"/>
            <a:ext cx="8597467" cy="6124985"/>
            <a:chOff x="-873390" y="544551"/>
            <a:chExt cx="8597467" cy="6124985"/>
          </a:xfrm>
        </p:grpSpPr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id="{BF9B6FB5-8EF9-27E7-1191-E4BEE30FA14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0991755"/>
                </p:ext>
              </p:extLst>
            </p:nvPr>
          </p:nvGraphicFramePr>
          <p:xfrm>
            <a:off x="-873390" y="544551"/>
            <a:ext cx="8597467" cy="61249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pic>
          <p:nvPicPr>
            <p:cNvPr id="10" name="Рисунок 9" descr="Изображение выглядит как одежда, спасательный жиле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F1671AB-1AB2-7BFE-234B-4A03C984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44016">
              <a:off x="1771050" y="1069649"/>
              <a:ext cx="1479792" cy="1795703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окно, часы, строительство, до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595AF08-0526-8410-6461-C53EBE815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35563">
              <a:off x="3160467" y="4456784"/>
              <a:ext cx="2157525" cy="1630130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F82623C-FAD1-17C1-2466-B6E3EA770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9229" y="2893432"/>
              <a:ext cx="2097044" cy="1183083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21917F0B-D37B-BFB6-8B28-68620F25A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4467" y="1159547"/>
              <a:ext cx="1508178" cy="1615905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DBBB477B-DB6E-F05E-9141-EF3319705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6208">
              <a:off x="1362297" y="3977855"/>
              <a:ext cx="2470392" cy="2470392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0C094A60-B0C2-B307-7C3D-3D6EAF893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82" y="2633893"/>
              <a:ext cx="1946299" cy="1946299"/>
            </a:xfrm>
            <a:prstGeom prst="rect">
              <a:avLst/>
            </a:prstGeom>
          </p:spPr>
        </p:pic>
      </p:grpSp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9FEE0B76-2A52-7EF3-9370-92675980977F}"/>
              </a:ext>
            </a:extLst>
          </p:cNvPr>
          <p:cNvSpPr/>
          <p:nvPr/>
        </p:nvSpPr>
        <p:spPr>
          <a:xfrm>
            <a:off x="6976832" y="3429000"/>
            <a:ext cx="921381" cy="823658"/>
          </a:xfrm>
          <a:prstGeom prst="leftArrow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575D5AA1-8028-2D98-4F1A-7E3B9352221E}"/>
              </a:ext>
            </a:extLst>
          </p:cNvPr>
          <p:cNvGrpSpPr/>
          <p:nvPr/>
        </p:nvGrpSpPr>
        <p:grpSpPr>
          <a:xfrm>
            <a:off x="4555616" y="1034293"/>
            <a:ext cx="4094082" cy="3231500"/>
            <a:chOff x="4076409" y="307127"/>
            <a:chExt cx="3792848" cy="2666417"/>
          </a:xfrm>
        </p:grpSpPr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EDD985A2-30F5-69D4-BA6B-6DC9E322B9D3}"/>
                </a:ext>
              </a:extLst>
            </p:cNvPr>
            <p:cNvGrpSpPr/>
            <p:nvPr/>
          </p:nvGrpSpPr>
          <p:grpSpPr>
            <a:xfrm>
              <a:off x="4076409" y="307127"/>
              <a:ext cx="3792848" cy="2666417"/>
              <a:chOff x="3402443" y="0"/>
              <a:chExt cx="4203426" cy="3198556"/>
            </a:xfrm>
          </p:grpSpPr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7941C6EC-C642-C95C-DACA-DA71E6B6B4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46" t="6861" r="15336" b="8997"/>
              <a:stretch/>
            </p:blipFill>
            <p:spPr>
              <a:xfrm flipH="1">
                <a:off x="3402443" y="0"/>
                <a:ext cx="4203426" cy="3198556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F36EEF-AB3B-F31A-3F21-8C8EF2D80CF8}"/>
                  </a:ext>
                </a:extLst>
              </p:cNvPr>
              <p:cNvSpPr txBox="1"/>
              <p:nvPr/>
            </p:nvSpPr>
            <p:spPr>
              <a:xfrm>
                <a:off x="3870662" y="798989"/>
                <a:ext cx="2938509" cy="430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7D997CE-1148-A1FD-A80F-9AD5220BEAB8}"/>
                </a:ext>
              </a:extLst>
            </p:cNvPr>
            <p:cNvSpPr txBox="1"/>
            <p:nvPr/>
          </p:nvSpPr>
          <p:spPr>
            <a:xfrm>
              <a:off x="4191698" y="1027864"/>
              <a:ext cx="3116459" cy="1206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latin typeface="Segoe Print" panose="02000600000000000000" pitchFamily="2" charset="0"/>
                </a:rPr>
                <a:t>Выпало слово? Произнеси его правильно!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0681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7AEBA1-B441-2099-FCF5-8C259D07B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02" y="-59473"/>
            <a:ext cx="1654098" cy="1654098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B7EFF0A-D0A5-C695-D900-C3D863AECE6F}"/>
              </a:ext>
            </a:extLst>
          </p:cNvPr>
          <p:cNvGrpSpPr/>
          <p:nvPr/>
        </p:nvGrpSpPr>
        <p:grpSpPr>
          <a:xfrm>
            <a:off x="5852760" y="690795"/>
            <a:ext cx="4094082" cy="3231500"/>
            <a:chOff x="4076409" y="307127"/>
            <a:chExt cx="3792848" cy="2666417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DDB5337-5ADA-D4D1-A9D4-D9C8162ED05B}"/>
                </a:ext>
              </a:extLst>
            </p:cNvPr>
            <p:cNvGrpSpPr/>
            <p:nvPr/>
          </p:nvGrpSpPr>
          <p:grpSpPr>
            <a:xfrm>
              <a:off x="4076409" y="307127"/>
              <a:ext cx="3792848" cy="2666417"/>
              <a:chOff x="3402443" y="0"/>
              <a:chExt cx="4203426" cy="3198556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18ECFDF5-8D5E-DBBE-35D8-C58235C8B1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46" t="6861" r="15336" b="8997"/>
              <a:stretch/>
            </p:blipFill>
            <p:spPr>
              <a:xfrm flipH="1">
                <a:off x="3402443" y="0"/>
                <a:ext cx="4203426" cy="3198556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83E0DA0-3561-F091-BB74-EC421F99F019}"/>
                  </a:ext>
                </a:extLst>
              </p:cNvPr>
              <p:cNvSpPr txBox="1"/>
              <p:nvPr/>
            </p:nvSpPr>
            <p:spPr>
              <a:xfrm>
                <a:off x="3870662" y="798989"/>
                <a:ext cx="2938509" cy="430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1F8ADD-A017-2AD1-06DE-A3324B53CBB9}"/>
                </a:ext>
              </a:extLst>
            </p:cNvPr>
            <p:cNvSpPr txBox="1"/>
            <p:nvPr/>
          </p:nvSpPr>
          <p:spPr>
            <a:xfrm>
              <a:off x="4266405" y="891164"/>
              <a:ext cx="3116459" cy="14983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latin typeface="Segoe Print" panose="02000600000000000000" pitchFamily="2" charset="0"/>
                </a:rPr>
                <a:t>Ты отлично справился! Ш-ш-ш! Я впечатлён!</a:t>
              </a:r>
            </a:p>
          </p:txBody>
        </p:sp>
      </p:grpSp>
      <p:pic>
        <p:nvPicPr>
          <p:cNvPr id="4" name="Рисунок 3" descr="Изображение выглядит как мультфильм, игрушка, искусств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80623E-893F-6456-F554-FE03A9F16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778" y="1694033"/>
            <a:ext cx="5852759" cy="5852759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3345E0F-C48C-808E-6EA3-5325D3493B32}"/>
              </a:ext>
            </a:extLst>
          </p:cNvPr>
          <p:cNvGrpSpPr/>
          <p:nvPr/>
        </p:nvGrpSpPr>
        <p:grpSpPr>
          <a:xfrm>
            <a:off x="1784446" y="356678"/>
            <a:ext cx="4414097" cy="2717490"/>
            <a:chOff x="3767081" y="672378"/>
            <a:chExt cx="4414097" cy="2717490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1BD39996-06F7-DC9D-6BAA-BB55E5E21272}"/>
                </a:ext>
              </a:extLst>
            </p:cNvPr>
            <p:cNvGrpSpPr/>
            <p:nvPr/>
          </p:nvGrpSpPr>
          <p:grpSpPr>
            <a:xfrm>
              <a:off x="3767081" y="672378"/>
              <a:ext cx="4414097" cy="2717490"/>
              <a:chOff x="2706302" y="2287218"/>
              <a:chExt cx="4794692" cy="2926895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DC8D637D-5C94-FCF6-91BE-1D3BC7A1220A}"/>
                  </a:ext>
                </a:extLst>
              </p:cNvPr>
              <p:cNvGrpSpPr/>
              <p:nvPr/>
            </p:nvGrpSpPr>
            <p:grpSpPr>
              <a:xfrm>
                <a:off x="2706302" y="2287218"/>
                <a:ext cx="4794692" cy="2926895"/>
                <a:chOff x="3870662" y="371593"/>
                <a:chExt cx="4837951" cy="3198556"/>
              </a:xfrm>
            </p:grpSpPr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1F8267DA-14E3-51D9-77B0-046C80AD95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505188" y="371593"/>
                  <a:ext cx="4203425" cy="3198556"/>
                </a:xfrm>
                <a:prstGeom prst="rect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5E950D3-F31B-7A96-5BFD-1DE6699B5219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661E91-D763-A079-9941-BC5E4F52C1EB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281111-CE94-9B07-5101-88E250335B62}"/>
                </a:ext>
              </a:extLst>
            </p:cNvPr>
            <p:cNvSpPr txBox="1"/>
            <p:nvPr/>
          </p:nvSpPr>
          <p:spPr>
            <a:xfrm>
              <a:off x="5008256" y="1289379"/>
              <a:ext cx="2785992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latin typeface="Segoe Print" panose="02000600000000000000" pitchFamily="2" charset="0"/>
                </a:rPr>
                <a:t>Ж-ж-ж! Ты научился различать нас, молодец!</a:t>
              </a:r>
            </a:p>
          </p:txBody>
        </p:sp>
      </p:grpSp>
      <p:pic>
        <p:nvPicPr>
          <p:cNvPr id="3" name="Рисунок 2" descr="Изображение выглядит как транспортное средство, Наземный транспорт, колесо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DFF4CD-9A28-1362-57E4-B8A091CD6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234" y="1155985"/>
            <a:ext cx="6482137" cy="648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0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450" fill="hold">
                                          <p:stCondLst>
                                            <p:cond delay="1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450" fill="hold">
                                          <p:stCondLst>
                                            <p:cond delay="2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450" fill="hold">
                                          <p:stCondLst>
                                            <p:cond delay="43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450" fill="hold">
                                          <p:stCondLst>
                                            <p:cond delay="5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4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4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40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400" fill="hold">
                                          <p:stCondLst>
                                            <p:cond delay="5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107</Words>
  <Application>Microsoft Office PowerPoint</Application>
  <PresentationFormat>Широкоэкранный</PresentationFormat>
  <Paragraphs>23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Comic Sans MS</vt:lpstr>
      <vt:lpstr>Segoe Print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2025-11-25T07:26:43Z</dcterms:created>
  <dcterms:modified xsi:type="dcterms:W3CDTF">2025-11-25T09:34:05Z</dcterms:modified>
</cp:coreProperties>
</file>