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3399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F8D1D-41D5-4582-AE6A-85356915A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AE867F-1E98-4808-ACC4-C8B37FA9BC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15A621-0276-49E2-8611-409015AF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EE365E-E453-4014-BEFC-E58BED99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F69848-8C08-4F07-85C7-C16ED12AD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68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E2210-D43A-4C06-AF99-BD9821927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C53086-0151-44E7-A199-F1D87A7C2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E9CE80-527E-4A32-AD5B-753E96BE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1C69C2-D028-4F88-9B2F-5FCEFF1F9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76C954-BBA7-43B6-BEBB-ECCB87E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5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38929-922F-4DB7-83A8-6C53772F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E50D23-0963-45A3-804D-EA7344CC0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0FB79C-7DAA-4CE8-B2E9-5E5DE0A5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5F2FC-A3C1-435F-A24D-97111D04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672C9F-C41D-41EF-B807-F1C88793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84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DFF13B-0740-4C04-A237-123C42BD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2700C-5624-4EFF-BC1A-B8C23D523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1FF9EF-1EDE-490A-92CB-7FA781E11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DD6217-6D01-4FE6-84F3-2851784D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86AA12-6220-47BC-A6EC-45D2AA27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76CAC7-11BD-43EA-AF5F-C65DEB8A1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970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7CD83-9A98-43CB-B7A2-1C6162282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5F678C-A242-4478-8AF1-EE00E639C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81DF02-0260-43BA-AE3B-5459F4E8D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05B1E1-49DF-43F8-8F0F-7E6A37C60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420B802-0008-452B-BE70-AC8D80B9F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7B3F28-E35E-44BE-99CC-B2559D88C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BF2274-5726-4DD4-A3B5-E13070A5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822511-51AA-409E-B7F8-A1E2D8CB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94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862FB1-68AB-4CC5-B6A7-124037019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390F29B-16D0-4D8F-880C-C97777786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7143BF-08F7-4431-873C-77505D6C1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E23B46-FED9-4053-AD17-39E863BF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06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0A66856-05E2-4DE4-8FDA-BD63A082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C41639A-E407-44DD-8181-15FA1784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D9715C-637A-4381-9F47-0106FA8F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87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1BC84-DDE3-487E-90A6-D1DD5B7CB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098A62-2F07-4228-81D2-82E81994F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4B3961-6727-4FF3-A725-1DA064B41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8030F7-83A9-4A16-AAEE-E6230F82E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E27670-4662-484A-9FD0-C9CAE27F1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5EB87E-D951-48A2-89BA-B0179DDF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05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EE42E-A6D5-431F-8A41-F9A235A94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0661E4-05D6-43A5-B2EF-6DE35D493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7168BE-F620-42E5-9924-F55F045DB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D7E19B-DE2C-4506-853A-10911E169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5F7D20-11CA-416F-99C5-A4A5C697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A8EB41-40B0-41A4-9403-C70EB353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12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88DFF-83BF-44FF-9AC3-77A4F4F86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5B8557-8942-44ED-A3BF-953945180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1F135C-D877-40FF-959C-CF063002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48ECBC-A0CE-4287-88FA-753A656A0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69CB9B-0697-4C86-BD96-472FEEEB7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0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B6507F-AE27-49FB-A3BD-67C3F1457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E1AA03-6751-4DEF-88EB-80ECF744F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957666-B3E3-49DF-BA94-47181D8FD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720111-560E-409A-AC22-E3A42D0C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BA3C7E-187D-48CE-A9EA-81DEFCA6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1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64F00-0935-41AE-B9D0-8722C89D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3E62BF-079E-4AE8-9242-56838DF30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944387-1A71-47E0-840A-5FD2E7CCD0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12D28-AC67-4C80-94A6-5754BA0ADD97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B54FF6-1701-41D6-BE17-7009735EE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24490F-2B26-43FF-85D1-96D498085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EE692-4ED5-4882-BB61-B097E09AF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30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11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524501-9FF9-48C6-AA0D-49D295DAF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36" y="-637822"/>
            <a:ext cx="7821727" cy="7495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C90A76-7386-41CD-9A85-E67AB681D635}"/>
              </a:ext>
            </a:extLst>
          </p:cNvPr>
          <p:cNvSpPr txBox="1"/>
          <p:nvPr/>
        </p:nvSpPr>
        <p:spPr>
          <a:xfrm>
            <a:off x="4193865" y="2502569"/>
            <a:ext cx="41113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Обучение грамоте.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Урок 2. </a:t>
            </a:r>
          </a:p>
        </p:txBody>
      </p:sp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DA0D082-673F-4270-BFA3-EF36F1427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53" y="4784758"/>
            <a:ext cx="1577873" cy="7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6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AD6AF4A9-E304-4E69-A39E-BC87AB7FFE44}"/>
              </a:ext>
            </a:extLst>
          </p:cNvPr>
          <p:cNvSpPr/>
          <p:nvPr/>
        </p:nvSpPr>
        <p:spPr>
          <a:xfrm>
            <a:off x="6256422" y="103126"/>
            <a:ext cx="4129696" cy="2827995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Привет! Я Лиза, а это мой друг </a:t>
            </a:r>
            <a:r>
              <a:rPr lang="ru-RU" sz="2000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Буксик</a:t>
            </a:r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. Сегодня мы с тобой будем заниматься.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3C55BA-A196-4B3A-8739-56F01F62C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52" y="1517124"/>
            <a:ext cx="4038028" cy="403802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D60472-87ED-47F2-8377-AB9B26AC9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1977" y="1646035"/>
            <a:ext cx="5211965" cy="521196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8DFFD6-2947-4A8E-9304-1CF6FBEF2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48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9C0C7882-F6C5-407D-81B2-09D7E7E3F0C7}"/>
              </a:ext>
            </a:extLst>
          </p:cNvPr>
          <p:cNvSpPr/>
          <p:nvPr/>
        </p:nvSpPr>
        <p:spPr>
          <a:xfrm>
            <a:off x="412512" y="0"/>
            <a:ext cx="4129696" cy="2827995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Во дворе девочка Таня играла мячом. Но вдруг…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4988A0-B5AA-44B8-B53C-9EC2BD77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BED4BF-E878-4890-9921-A1E75184B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18146" y="2072870"/>
            <a:ext cx="4785130" cy="47851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4149B1-DD65-4EF0-8169-3A6BFFB9B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566" y="1235081"/>
            <a:ext cx="7924402" cy="5280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4090D3-BFE0-4F2F-B558-3BDEE3C44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7625" y="2506299"/>
            <a:ext cx="3669239" cy="36692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6D0D69-D04D-40E7-B7AF-160E7DD32B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00" y="3954528"/>
            <a:ext cx="2255292" cy="20499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946531-EED6-40C9-BE54-B56C3602E5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1258">
            <a:off x="5097764" y="3954529"/>
            <a:ext cx="2255292" cy="20499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23F1E8-3C07-4FD6-A81C-B4B65A0EB2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114" y="4562433"/>
            <a:ext cx="2870105" cy="1613105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87712A0-D4A4-4E09-A7FE-DFDD86925101}"/>
              </a:ext>
            </a:extLst>
          </p:cNvPr>
          <p:cNvSpPr/>
          <p:nvPr/>
        </p:nvSpPr>
        <p:spPr>
          <a:xfrm>
            <a:off x="5040944" y="853485"/>
            <a:ext cx="5859451" cy="66486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Посмотри на рисунок и объясни Лизе, почему девочка плачет?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05369B-1CEE-478D-B045-3173152EAB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1707">
            <a:off x="4680942" y="1560915"/>
            <a:ext cx="2622311" cy="262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7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B72FC5B0-ED64-4896-8A76-04F7CDEA14EE}"/>
              </a:ext>
            </a:extLst>
          </p:cNvPr>
          <p:cNvSpPr/>
          <p:nvPr/>
        </p:nvSpPr>
        <p:spPr>
          <a:xfrm>
            <a:off x="778653" y="88350"/>
            <a:ext cx="4129696" cy="2827995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Какой звук произносит девочка Таня? Давайте откроем ротик и скажем громко: А-А-А</a:t>
            </a:r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4988A0-B5AA-44B8-B53C-9EC2BD77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4E3F03-56C5-44BA-BA62-172E9F7DAA97}"/>
              </a:ext>
            </a:extLst>
          </p:cNvPr>
          <p:cNvSpPr txBox="1"/>
          <p:nvPr/>
        </p:nvSpPr>
        <p:spPr>
          <a:xfrm>
            <a:off x="3048573" y="255345"/>
            <a:ext cx="6260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F4D31"/>
                </a:solidFill>
                <a:latin typeface="Comic Sans MS" panose="030F0702030302020204" pitchFamily="66" charset="0"/>
              </a:rPr>
              <a:t>Звук</a:t>
            </a:r>
            <a:r>
              <a:rPr lang="en-US" sz="2400" b="1" dirty="0">
                <a:solidFill>
                  <a:srgbClr val="EF4D31"/>
                </a:solidFill>
                <a:latin typeface="Comic Sans MS" panose="030F0702030302020204" pitchFamily="66" charset="0"/>
              </a:rPr>
              <a:t> [</a:t>
            </a:r>
            <a:r>
              <a:rPr lang="ru-RU" sz="2400" b="1" dirty="0">
                <a:solidFill>
                  <a:srgbClr val="EF4D31"/>
                </a:solidFill>
                <a:latin typeface="Comic Sans MS" panose="030F0702030302020204" pitchFamily="66" charset="0"/>
              </a:rPr>
              <a:t>А</a:t>
            </a:r>
            <a:r>
              <a:rPr lang="en-US" sz="2400" b="1" dirty="0">
                <a:solidFill>
                  <a:srgbClr val="EF4D31"/>
                </a:solidFill>
                <a:latin typeface="Comic Sans MS" panose="030F0702030302020204" pitchFamily="66" charset="0"/>
              </a:rPr>
              <a:t>]</a:t>
            </a:r>
            <a:r>
              <a:rPr lang="ru-RU" sz="2400" b="1" dirty="0">
                <a:solidFill>
                  <a:srgbClr val="EF4D31"/>
                </a:solidFill>
                <a:latin typeface="Comic Sans MS" panose="030F0702030302020204" pitchFamily="66" charset="0"/>
              </a:rPr>
              <a:t>. Буква 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C88412-38AD-4C04-AC59-9B3C383DA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18146" y="2072870"/>
            <a:ext cx="4785130" cy="47851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1655C2-94CF-44BC-8BD0-962EEDA6B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058" y="1223802"/>
            <a:ext cx="7924402" cy="52808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EC90CA-9A0D-40F9-B5FC-1AC84B2CD3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4385" y="2480857"/>
            <a:ext cx="3669239" cy="36692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089F2F-5083-41CE-AA5F-3E1CE013749E}"/>
              </a:ext>
            </a:extLst>
          </p:cNvPr>
          <p:cNvSpPr txBox="1"/>
          <p:nvPr/>
        </p:nvSpPr>
        <p:spPr>
          <a:xfrm>
            <a:off x="6051987" y="2229557"/>
            <a:ext cx="602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А</a:t>
            </a:r>
            <a:endParaRPr lang="ru-RU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8EF8CB-6514-4613-B05D-48EF7DEE4F23}"/>
              </a:ext>
            </a:extLst>
          </p:cNvPr>
          <p:cNvSpPr txBox="1"/>
          <p:nvPr/>
        </p:nvSpPr>
        <p:spPr>
          <a:xfrm>
            <a:off x="7318295" y="2691222"/>
            <a:ext cx="616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А</a:t>
            </a:r>
            <a:endParaRPr lang="ru-RU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224A1D-855C-4E68-9590-4F20AE778FFC}"/>
              </a:ext>
            </a:extLst>
          </p:cNvPr>
          <p:cNvSpPr txBox="1"/>
          <p:nvPr/>
        </p:nvSpPr>
        <p:spPr>
          <a:xfrm>
            <a:off x="7891656" y="2916345"/>
            <a:ext cx="734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А</a:t>
            </a:r>
            <a:endParaRPr lang="ru-RU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1DCFA2-2072-4318-A2F3-A8A8CA26F440}"/>
              </a:ext>
            </a:extLst>
          </p:cNvPr>
          <p:cNvSpPr txBox="1"/>
          <p:nvPr/>
        </p:nvSpPr>
        <p:spPr>
          <a:xfrm>
            <a:off x="6709581" y="2480857"/>
            <a:ext cx="602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А</a:t>
            </a:r>
            <a:endParaRPr lang="ru-RU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25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EEC32FFC-E38A-4195-98FF-10E4E8671669}"/>
              </a:ext>
            </a:extLst>
          </p:cNvPr>
          <p:cNvSpPr/>
          <p:nvPr/>
        </p:nvSpPr>
        <p:spPr>
          <a:xfrm>
            <a:off x="0" y="1361285"/>
            <a:ext cx="3251964" cy="2129591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Если услышишь звук А, хлопай в ладоши.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4988A0-B5AA-44B8-B53C-9EC2BD77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5DBF17-728C-4C19-9A4B-BD0109003717}"/>
              </a:ext>
            </a:extLst>
          </p:cNvPr>
          <p:cNvSpPr txBox="1"/>
          <p:nvPr/>
        </p:nvSpPr>
        <p:spPr>
          <a:xfrm>
            <a:off x="3885627" y="336884"/>
            <a:ext cx="4420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«Слушай и хлопай</a:t>
            </a:r>
            <a:r>
              <a:rPr lang="en-GB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EFAFC7-3B07-41FE-9827-4A9DA13E7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50014" y="3007896"/>
            <a:ext cx="3850104" cy="3850104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E641D54-BEA9-4283-9E85-834D750116BD}"/>
              </a:ext>
            </a:extLst>
          </p:cNvPr>
          <p:cNvGrpSpPr/>
          <p:nvPr/>
        </p:nvGrpSpPr>
        <p:grpSpPr>
          <a:xfrm>
            <a:off x="3300090" y="996903"/>
            <a:ext cx="1945678" cy="1876926"/>
            <a:chOff x="3389468" y="1038154"/>
            <a:chExt cx="1945678" cy="1876926"/>
          </a:xfrm>
        </p:grpSpPr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E6FB8CAD-7BA7-4F0C-B0FD-BD0463DD20E8}"/>
                </a:ext>
              </a:extLst>
            </p:cNvPr>
            <p:cNvSpPr/>
            <p:nvPr/>
          </p:nvSpPr>
          <p:spPr>
            <a:xfrm>
              <a:off x="3389468" y="1038154"/>
              <a:ext cx="1945678" cy="187692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BE3BD6E-9209-4696-BB3F-3A75097AE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2622" y="1116932"/>
              <a:ext cx="1719370" cy="1719370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CE0F36B-AB5F-48B1-A9CD-11DDB29993B8}"/>
              </a:ext>
            </a:extLst>
          </p:cNvPr>
          <p:cNvGrpSpPr/>
          <p:nvPr/>
        </p:nvGrpSpPr>
        <p:grpSpPr>
          <a:xfrm>
            <a:off x="2778434" y="5293894"/>
            <a:ext cx="1269619" cy="1227222"/>
            <a:chOff x="2888725" y="5181910"/>
            <a:chExt cx="1269619" cy="1227222"/>
          </a:xfrm>
        </p:grpSpPr>
        <p:pic>
          <p:nvPicPr>
            <p:cNvPr id="12" name="Рисунок 11" descr="Открытая книга со сплошной заливкой">
              <a:extLst>
                <a:ext uri="{FF2B5EF4-FFF2-40B4-BE49-F238E27FC236}">
                  <a16:creationId xmlns:a16="http://schemas.microsoft.com/office/drawing/2014/main" id="{0518ADB1-1140-4266-AE5A-356470703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88725" y="5181910"/>
              <a:ext cx="1227222" cy="122722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F97AF0-2120-40CF-8FC8-B98B3B836FA1}"/>
                </a:ext>
              </a:extLst>
            </p:cNvPr>
            <p:cNvSpPr txBox="1"/>
            <p:nvPr/>
          </p:nvSpPr>
          <p:spPr>
            <a:xfrm>
              <a:off x="3078940" y="5517076"/>
              <a:ext cx="107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0C3E1EC-09B6-4A64-9EE1-28EA3FCD589B}"/>
              </a:ext>
            </a:extLst>
          </p:cNvPr>
          <p:cNvGrpSpPr/>
          <p:nvPr/>
        </p:nvGrpSpPr>
        <p:grpSpPr>
          <a:xfrm>
            <a:off x="5698700" y="996903"/>
            <a:ext cx="2037290" cy="1876926"/>
            <a:chOff x="5698700" y="996903"/>
            <a:chExt cx="2037290" cy="1876926"/>
          </a:xfrm>
        </p:grpSpPr>
        <p:sp>
          <p:nvSpPr>
            <p:cNvPr id="7" name="Блок-схема: узел 6">
              <a:extLst>
                <a:ext uri="{FF2B5EF4-FFF2-40B4-BE49-F238E27FC236}">
                  <a16:creationId xmlns:a16="http://schemas.microsoft.com/office/drawing/2014/main" id="{13470D43-30F3-468F-B850-228D9DC256C9}"/>
                </a:ext>
              </a:extLst>
            </p:cNvPr>
            <p:cNvSpPr/>
            <p:nvPr/>
          </p:nvSpPr>
          <p:spPr>
            <a:xfrm>
              <a:off x="5744506" y="996903"/>
              <a:ext cx="1945678" cy="187692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1C60E0-DBF1-416F-8956-4DCF65379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8700" y="1040019"/>
              <a:ext cx="2037290" cy="1591632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119BF8CD-C096-405F-BF02-6B4F1A159C27}"/>
              </a:ext>
            </a:extLst>
          </p:cNvPr>
          <p:cNvGrpSpPr/>
          <p:nvPr/>
        </p:nvGrpSpPr>
        <p:grpSpPr>
          <a:xfrm>
            <a:off x="8188922" y="1022832"/>
            <a:ext cx="1945678" cy="1876926"/>
            <a:chOff x="8188922" y="1022832"/>
            <a:chExt cx="1945678" cy="1876926"/>
          </a:xfrm>
        </p:grpSpPr>
        <p:sp>
          <p:nvSpPr>
            <p:cNvPr id="17" name="Блок-схема: узел 16">
              <a:extLst>
                <a:ext uri="{FF2B5EF4-FFF2-40B4-BE49-F238E27FC236}">
                  <a16:creationId xmlns:a16="http://schemas.microsoft.com/office/drawing/2014/main" id="{25FBD40C-C7BD-4DCD-AA71-9AC05CB11A33}"/>
                </a:ext>
              </a:extLst>
            </p:cNvPr>
            <p:cNvSpPr/>
            <p:nvPr/>
          </p:nvSpPr>
          <p:spPr>
            <a:xfrm>
              <a:off x="8188922" y="1022832"/>
              <a:ext cx="1945678" cy="187692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9310CBD-B1A0-4B0F-A29D-E43FC1D8D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4581" y="1416288"/>
              <a:ext cx="1485476" cy="1029732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2E0C8587-FB44-444B-81FB-7EF4F125B057}"/>
              </a:ext>
            </a:extLst>
          </p:cNvPr>
          <p:cNvGrpSpPr/>
          <p:nvPr/>
        </p:nvGrpSpPr>
        <p:grpSpPr>
          <a:xfrm>
            <a:off x="3251964" y="3145398"/>
            <a:ext cx="1945678" cy="1876926"/>
            <a:chOff x="8188922" y="1022832"/>
            <a:chExt cx="1945678" cy="1876926"/>
          </a:xfrm>
        </p:grpSpPr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EB8DA642-6116-4CDD-989A-F009F6A83159}"/>
                </a:ext>
              </a:extLst>
            </p:cNvPr>
            <p:cNvSpPr/>
            <p:nvPr/>
          </p:nvSpPr>
          <p:spPr>
            <a:xfrm>
              <a:off x="8188922" y="1022832"/>
              <a:ext cx="1945678" cy="187692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323CC47-FBD7-49A1-856B-044A1A33E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50202" y="1279221"/>
              <a:ext cx="1611285" cy="1275060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49EFC3E-5850-4475-AA23-A5309B72EAE9}"/>
              </a:ext>
            </a:extLst>
          </p:cNvPr>
          <p:cNvGrpSpPr/>
          <p:nvPr/>
        </p:nvGrpSpPr>
        <p:grpSpPr>
          <a:xfrm>
            <a:off x="5744506" y="3145398"/>
            <a:ext cx="1945678" cy="1876926"/>
            <a:chOff x="8188922" y="1022832"/>
            <a:chExt cx="1945678" cy="1876926"/>
          </a:xfrm>
        </p:grpSpPr>
        <p:sp>
          <p:nvSpPr>
            <p:cNvPr id="26" name="Блок-схема: узел 25">
              <a:extLst>
                <a:ext uri="{FF2B5EF4-FFF2-40B4-BE49-F238E27FC236}">
                  <a16:creationId xmlns:a16="http://schemas.microsoft.com/office/drawing/2014/main" id="{6C00CE81-F06B-4850-9319-A57062859496}"/>
                </a:ext>
              </a:extLst>
            </p:cNvPr>
            <p:cNvSpPr/>
            <p:nvPr/>
          </p:nvSpPr>
          <p:spPr>
            <a:xfrm>
              <a:off x="8188922" y="1022832"/>
              <a:ext cx="1945678" cy="187692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80420E37-DF60-481D-ABC1-6D41010C5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66128" y="1279221"/>
              <a:ext cx="1399743" cy="1513236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6A62552-E51E-4C22-8DC8-25C0C2AFAA71}"/>
              </a:ext>
            </a:extLst>
          </p:cNvPr>
          <p:cNvGrpSpPr/>
          <p:nvPr/>
        </p:nvGrpSpPr>
        <p:grpSpPr>
          <a:xfrm>
            <a:off x="8306373" y="3145398"/>
            <a:ext cx="1945678" cy="1876926"/>
            <a:chOff x="8188922" y="1022832"/>
            <a:chExt cx="1945678" cy="1876926"/>
          </a:xfrm>
        </p:grpSpPr>
        <p:sp>
          <p:nvSpPr>
            <p:cNvPr id="29" name="Блок-схема: узел 28">
              <a:extLst>
                <a:ext uri="{FF2B5EF4-FFF2-40B4-BE49-F238E27FC236}">
                  <a16:creationId xmlns:a16="http://schemas.microsoft.com/office/drawing/2014/main" id="{1B698A71-7DC2-4B6E-A5CF-829E040A9C5A}"/>
                </a:ext>
              </a:extLst>
            </p:cNvPr>
            <p:cNvSpPr/>
            <p:nvPr/>
          </p:nvSpPr>
          <p:spPr>
            <a:xfrm>
              <a:off x="8188922" y="1022832"/>
              <a:ext cx="1945678" cy="187692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EC8C81E3-603D-494F-B89A-C307301C3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09741" y="1170648"/>
              <a:ext cx="1607408" cy="16074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168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6F314E45-D90D-4F36-B6CE-232CD200EA73}"/>
              </a:ext>
            </a:extLst>
          </p:cNvPr>
          <p:cNvSpPr/>
          <p:nvPr/>
        </p:nvSpPr>
        <p:spPr>
          <a:xfrm>
            <a:off x="6739978" y="601005"/>
            <a:ext cx="4129696" cy="2827995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Я хочу записать эту букву А. Давай со мной?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4988A0-B5AA-44B8-B53C-9EC2BD77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89B81E-92A8-4438-AE05-AD93BC2F8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977" y="2444763"/>
            <a:ext cx="4038028" cy="4038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E58A82-BB57-4C05-880C-32FB4DA035B4}"/>
              </a:ext>
            </a:extLst>
          </p:cNvPr>
          <p:cNvSpPr txBox="1"/>
          <p:nvPr/>
        </p:nvSpPr>
        <p:spPr>
          <a:xfrm>
            <a:off x="4654502" y="199380"/>
            <a:ext cx="3031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Буква 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C88B5F-F51B-4510-A65F-AFEC83C46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2" y="376989"/>
            <a:ext cx="5985089" cy="64317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ED04C3-A122-4FA9-B9F5-C5CD8DCA5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4729" y="2993889"/>
            <a:ext cx="2088912" cy="20889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3E36A74-DA21-490B-B82E-833B5DD88A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773" y="3254828"/>
            <a:ext cx="2173132" cy="217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3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4988A0-B5AA-44B8-B53C-9EC2BD778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4058D3-0600-453A-9066-2D54886B0D3C}"/>
              </a:ext>
            </a:extLst>
          </p:cNvPr>
          <p:cNvSpPr txBox="1"/>
          <p:nvPr/>
        </p:nvSpPr>
        <p:spPr>
          <a:xfrm>
            <a:off x="3691976" y="254382"/>
            <a:ext cx="4606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«Найди букву А»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D8F0A8D-4070-4461-B20A-081A422738CA}"/>
              </a:ext>
            </a:extLst>
          </p:cNvPr>
          <p:cNvSpPr/>
          <p:nvPr/>
        </p:nvSpPr>
        <p:spPr>
          <a:xfrm>
            <a:off x="660017" y="983152"/>
            <a:ext cx="10787171" cy="554827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48B93A-E766-4437-A69E-B557821CBC9E}"/>
              </a:ext>
            </a:extLst>
          </p:cNvPr>
          <p:cNvSpPr txBox="1"/>
          <p:nvPr/>
        </p:nvSpPr>
        <p:spPr>
          <a:xfrm rot="20903264">
            <a:off x="1457540" y="1521376"/>
            <a:ext cx="935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92ABC-E872-4CE6-8825-EE94E01085BD}"/>
              </a:ext>
            </a:extLst>
          </p:cNvPr>
          <p:cNvSpPr txBox="1"/>
          <p:nvPr/>
        </p:nvSpPr>
        <p:spPr>
          <a:xfrm>
            <a:off x="9478765" y="1238466"/>
            <a:ext cx="1512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/>
                </a:solidFill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7E85A-91E2-4391-ACA5-D4E14548908C}"/>
              </a:ext>
            </a:extLst>
          </p:cNvPr>
          <p:cNvSpPr txBox="1"/>
          <p:nvPr/>
        </p:nvSpPr>
        <p:spPr>
          <a:xfrm>
            <a:off x="3643850" y="1746298"/>
            <a:ext cx="104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C000"/>
                </a:solidFill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C46EA0-7D80-4091-A360-9B1BE2A44431}"/>
              </a:ext>
            </a:extLst>
          </p:cNvPr>
          <p:cNvSpPr txBox="1"/>
          <p:nvPr/>
        </p:nvSpPr>
        <p:spPr>
          <a:xfrm rot="21353300">
            <a:off x="2873829" y="2792774"/>
            <a:ext cx="770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Comic Sans MS" panose="030F0702030302020204" pitchFamily="66" charset="0"/>
              </a:rPr>
              <a:t>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7AFB5C-1D62-4DE3-BF9A-20018467F8F4}"/>
              </a:ext>
            </a:extLst>
          </p:cNvPr>
          <p:cNvSpPr txBox="1"/>
          <p:nvPr/>
        </p:nvSpPr>
        <p:spPr>
          <a:xfrm>
            <a:off x="4640752" y="3203838"/>
            <a:ext cx="721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B0F0"/>
                </a:solidFill>
                <a:latin typeface="Comic Sans MS" panose="030F0702030302020204" pitchFamily="66" charset="0"/>
              </a:rPr>
              <a:t>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63BAEA-A676-459E-B007-0EC223B69648}"/>
              </a:ext>
            </a:extLst>
          </p:cNvPr>
          <p:cNvSpPr txBox="1"/>
          <p:nvPr/>
        </p:nvSpPr>
        <p:spPr>
          <a:xfrm>
            <a:off x="6096000" y="1746298"/>
            <a:ext cx="930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Comic Sans MS" panose="030F0702030302020204" pitchFamily="66" charset="0"/>
              </a:rPr>
              <a:t>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062667-B164-4C71-8CE4-EEC1C419F613}"/>
              </a:ext>
            </a:extLst>
          </p:cNvPr>
          <p:cNvSpPr txBox="1"/>
          <p:nvPr/>
        </p:nvSpPr>
        <p:spPr>
          <a:xfrm>
            <a:off x="2485217" y="4551374"/>
            <a:ext cx="973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Ъ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2F6D7C-F7F2-419F-9584-6867101E993A}"/>
              </a:ext>
            </a:extLst>
          </p:cNvPr>
          <p:cNvSpPr txBox="1"/>
          <p:nvPr/>
        </p:nvSpPr>
        <p:spPr>
          <a:xfrm>
            <a:off x="4006764" y="4551373"/>
            <a:ext cx="804724" cy="1015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Г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A9AD9A-DAE9-4FF0-856E-F9B395AD6455}"/>
              </a:ext>
            </a:extLst>
          </p:cNvPr>
          <p:cNvSpPr txBox="1"/>
          <p:nvPr/>
        </p:nvSpPr>
        <p:spPr>
          <a:xfrm>
            <a:off x="6222045" y="3272589"/>
            <a:ext cx="930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3366FF"/>
                </a:solidFill>
                <a:latin typeface="Comic Sans MS" panose="030F0702030302020204" pitchFamily="66" charset="0"/>
              </a:rPr>
              <a:t>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0876AC-15BE-4A0A-922C-B299AC23B8A0}"/>
              </a:ext>
            </a:extLst>
          </p:cNvPr>
          <p:cNvSpPr txBox="1"/>
          <p:nvPr/>
        </p:nvSpPr>
        <p:spPr>
          <a:xfrm>
            <a:off x="8208974" y="1856301"/>
            <a:ext cx="104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FF00"/>
                </a:solidFill>
                <a:latin typeface="Comic Sans MS" panose="030F0702030302020204" pitchFamily="66" charset="0"/>
              </a:rPr>
              <a:t>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34B071-57E8-454A-9105-084E3CFDB425}"/>
              </a:ext>
            </a:extLst>
          </p:cNvPr>
          <p:cNvSpPr txBox="1"/>
          <p:nvPr/>
        </p:nvSpPr>
        <p:spPr>
          <a:xfrm>
            <a:off x="9254002" y="4950134"/>
            <a:ext cx="1512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/>
                </a:solidFill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1C5D0F-4241-4B65-926F-4C944C6CE551}"/>
              </a:ext>
            </a:extLst>
          </p:cNvPr>
          <p:cNvSpPr txBox="1"/>
          <p:nvPr/>
        </p:nvSpPr>
        <p:spPr>
          <a:xfrm>
            <a:off x="1623690" y="3067481"/>
            <a:ext cx="840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/>
                </a:solidFill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1FB550-A56C-403C-A941-C1C0C78320FD}"/>
              </a:ext>
            </a:extLst>
          </p:cNvPr>
          <p:cNvSpPr txBox="1"/>
          <p:nvPr/>
        </p:nvSpPr>
        <p:spPr>
          <a:xfrm>
            <a:off x="1639077" y="5352504"/>
            <a:ext cx="15125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/>
                </a:solidFill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8E01D1-8644-4AA5-883D-C1A95E499244}"/>
              </a:ext>
            </a:extLst>
          </p:cNvPr>
          <p:cNvSpPr txBox="1"/>
          <p:nvPr/>
        </p:nvSpPr>
        <p:spPr>
          <a:xfrm rot="20903264">
            <a:off x="5813627" y="5268793"/>
            <a:ext cx="935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Б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7F14C6-479B-4591-A0ED-EDD5D456A624}"/>
              </a:ext>
            </a:extLst>
          </p:cNvPr>
          <p:cNvSpPr txBox="1"/>
          <p:nvPr/>
        </p:nvSpPr>
        <p:spPr>
          <a:xfrm rot="20903264">
            <a:off x="10162030" y="3067480"/>
            <a:ext cx="935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Б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CD3D4F-5A93-4E3C-A98F-583FEAE21C34}"/>
              </a:ext>
            </a:extLst>
          </p:cNvPr>
          <p:cNvSpPr txBox="1"/>
          <p:nvPr/>
        </p:nvSpPr>
        <p:spPr>
          <a:xfrm>
            <a:off x="2709980" y="1108129"/>
            <a:ext cx="104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FF00"/>
                </a:solidFill>
                <a:latin typeface="Comic Sans MS" panose="030F0702030302020204" pitchFamily="66" charset="0"/>
              </a:rPr>
              <a:t>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49AC06-99FD-46D7-9FFF-1D3ECE89DE0A}"/>
              </a:ext>
            </a:extLst>
          </p:cNvPr>
          <p:cNvSpPr txBox="1"/>
          <p:nvPr/>
        </p:nvSpPr>
        <p:spPr>
          <a:xfrm>
            <a:off x="1101176" y="4344143"/>
            <a:ext cx="104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FF00"/>
                </a:solidFill>
                <a:latin typeface="Comic Sans MS" panose="030F0702030302020204" pitchFamily="66" charset="0"/>
              </a:rPr>
              <a:t>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E3BF33-925A-41F2-A61C-9E94EC391D63}"/>
              </a:ext>
            </a:extLst>
          </p:cNvPr>
          <p:cNvSpPr txBox="1"/>
          <p:nvPr/>
        </p:nvSpPr>
        <p:spPr>
          <a:xfrm rot="21353300">
            <a:off x="5119724" y="1108128"/>
            <a:ext cx="770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Comic Sans MS" panose="030F0702030302020204" pitchFamily="66" charset="0"/>
              </a:rPr>
              <a:t>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2F54DF-E796-4BA0-AD39-4BCD8F2FF976}"/>
              </a:ext>
            </a:extLst>
          </p:cNvPr>
          <p:cNvSpPr txBox="1"/>
          <p:nvPr/>
        </p:nvSpPr>
        <p:spPr>
          <a:xfrm rot="21353300">
            <a:off x="7494055" y="5059205"/>
            <a:ext cx="770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latin typeface="Comic Sans MS" panose="030F0702030302020204" pitchFamily="66" charset="0"/>
              </a:rPr>
              <a:t>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3C89A2-3CF7-442C-9012-EEA536694021}"/>
              </a:ext>
            </a:extLst>
          </p:cNvPr>
          <p:cNvSpPr txBox="1"/>
          <p:nvPr/>
        </p:nvSpPr>
        <p:spPr>
          <a:xfrm>
            <a:off x="3067317" y="5434135"/>
            <a:ext cx="930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Comic Sans MS" panose="030F0702030302020204" pitchFamily="66" charset="0"/>
              </a:rPr>
              <a:t>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5F63FF-A41D-4BAC-A4A0-2DE5B0DA1B08}"/>
              </a:ext>
            </a:extLst>
          </p:cNvPr>
          <p:cNvSpPr txBox="1"/>
          <p:nvPr/>
        </p:nvSpPr>
        <p:spPr>
          <a:xfrm>
            <a:off x="4865643" y="2153643"/>
            <a:ext cx="804724" cy="1015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6A8770-A817-47A2-B416-E37575449343}"/>
              </a:ext>
            </a:extLst>
          </p:cNvPr>
          <p:cNvSpPr txBox="1"/>
          <p:nvPr/>
        </p:nvSpPr>
        <p:spPr>
          <a:xfrm>
            <a:off x="9667016" y="2284943"/>
            <a:ext cx="804724" cy="1015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Г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C9AAFA-2AB0-4F09-8F1A-3067CE3C0393}"/>
              </a:ext>
            </a:extLst>
          </p:cNvPr>
          <p:cNvSpPr txBox="1"/>
          <p:nvPr/>
        </p:nvSpPr>
        <p:spPr>
          <a:xfrm>
            <a:off x="7197276" y="999794"/>
            <a:ext cx="721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B0F0"/>
                </a:solidFill>
                <a:latin typeface="Comic Sans MS" panose="030F0702030302020204" pitchFamily="66" charset="0"/>
              </a:rPr>
              <a:t>Д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5E3577-A754-4B9E-9DFD-E808BDF70BE9}"/>
              </a:ext>
            </a:extLst>
          </p:cNvPr>
          <p:cNvSpPr txBox="1"/>
          <p:nvPr/>
        </p:nvSpPr>
        <p:spPr>
          <a:xfrm>
            <a:off x="10517646" y="4508450"/>
            <a:ext cx="721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B0F0"/>
                </a:solidFill>
                <a:latin typeface="Comic Sans MS" panose="030F0702030302020204" pitchFamily="66" charset="0"/>
              </a:rPr>
              <a:t>Д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47DBDB-5CA0-4BEA-8A18-FF96B4315F48}"/>
              </a:ext>
            </a:extLst>
          </p:cNvPr>
          <p:cNvSpPr txBox="1"/>
          <p:nvPr/>
        </p:nvSpPr>
        <p:spPr>
          <a:xfrm>
            <a:off x="7362383" y="3151191"/>
            <a:ext cx="104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C000"/>
                </a:solidFill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389332-5E4E-48F3-BC03-383D2117EC4E}"/>
              </a:ext>
            </a:extLst>
          </p:cNvPr>
          <p:cNvSpPr txBox="1"/>
          <p:nvPr/>
        </p:nvSpPr>
        <p:spPr>
          <a:xfrm>
            <a:off x="730551" y="2373918"/>
            <a:ext cx="104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C000"/>
                </a:solidFill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64C62E-C779-4806-BC81-50BC684D2FCD}"/>
              </a:ext>
            </a:extLst>
          </p:cNvPr>
          <p:cNvSpPr txBox="1"/>
          <p:nvPr/>
        </p:nvSpPr>
        <p:spPr>
          <a:xfrm>
            <a:off x="8538983" y="3492595"/>
            <a:ext cx="814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CC3399"/>
                </a:solidFill>
                <a:latin typeface="Comic Sans MS" panose="030F0702030302020204" pitchFamily="66" charset="0"/>
              </a:rPr>
              <a:t>Ч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07DA85-2131-4D64-BF92-3C43DAE9B322}"/>
              </a:ext>
            </a:extLst>
          </p:cNvPr>
          <p:cNvSpPr txBox="1"/>
          <p:nvPr/>
        </p:nvSpPr>
        <p:spPr>
          <a:xfrm>
            <a:off x="6428301" y="4288252"/>
            <a:ext cx="9730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CC3300"/>
                </a:solidFill>
                <a:latin typeface="Comic Sans MS" panose="030F0702030302020204" pitchFamily="66" charset="0"/>
              </a:rPr>
              <a:t>Т</a:t>
            </a:r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id="{F9B46022-EFFA-44CB-968C-F89F895AB6AB}"/>
              </a:ext>
            </a:extLst>
          </p:cNvPr>
          <p:cNvSpPr/>
          <p:nvPr/>
        </p:nvSpPr>
        <p:spPr>
          <a:xfrm>
            <a:off x="9391506" y="1292198"/>
            <a:ext cx="1045028" cy="902381"/>
          </a:xfrm>
          <a:prstGeom prst="flowChartConnector">
            <a:avLst/>
          </a:prstGeom>
          <a:noFill/>
          <a:ln w="9525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C1CD5ED-1F65-43E5-9F48-50750AC99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438" y="4933533"/>
            <a:ext cx="1298561" cy="115834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4B7FD5A-BD48-4FB4-B4B1-9B0050F7C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096" y="3006892"/>
            <a:ext cx="1298561" cy="115834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1D78A48-987E-435D-9EDA-CE20E7146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391" y="5311848"/>
            <a:ext cx="1298561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4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F7549002-4F95-40FA-BD16-AC1433CA8295}"/>
              </a:ext>
            </a:extLst>
          </p:cNvPr>
          <p:cNvSpPr/>
          <p:nvPr/>
        </p:nvSpPr>
        <p:spPr>
          <a:xfrm>
            <a:off x="371261" y="292706"/>
            <a:ext cx="4303869" cy="3053791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Лизе понравилось искать звук А, теперь она решила не просто искать звук, а считать количество звука А в слове. Поможешь?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82ABEB6-C25D-4DF3-B0A4-E30333554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3C2D51-4F4F-485B-86BD-ED3BA0788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2" y="2371104"/>
            <a:ext cx="4038028" cy="4038028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C074BE7-DAEE-4274-BAC4-E1DFF679D44B}"/>
              </a:ext>
            </a:extLst>
          </p:cNvPr>
          <p:cNvSpPr/>
          <p:nvPr/>
        </p:nvSpPr>
        <p:spPr>
          <a:xfrm>
            <a:off x="3912333" y="448868"/>
            <a:ext cx="5939812" cy="12256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ru-RU" sz="1800" b="1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Назови каждый предмет. Раскрась красным цветом столько кружков, сколько в слове </a:t>
            </a:r>
            <a:r>
              <a:rPr lang="ru-RU" sz="1800" b="1" u="none" strike="noStrike" dirty="0">
                <a:solidFill>
                  <a:srgbClr val="EF4D31"/>
                </a:solidFill>
                <a:effectLst/>
                <a:latin typeface="Comic Sans MS" panose="030F0702030302020204" pitchFamily="66" charset="0"/>
              </a:rPr>
              <a:t>звуков [А]</a:t>
            </a:r>
            <a:r>
              <a:rPr lang="ru-RU" sz="1800" b="1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. </a:t>
            </a:r>
          </a:p>
          <a:p>
            <a:pPr algn="l"/>
            <a:r>
              <a:rPr lang="ru-RU" sz="1800" dirty="0">
                <a:solidFill>
                  <a:srgbClr val="00B050"/>
                </a:solidFill>
                <a:latin typeface="Comic Sans MS" panose="030F0702030302020204" pitchFamily="66" charset="0"/>
              </a:rPr>
              <a:t>Жми на кнопку </a:t>
            </a:r>
            <a:r>
              <a:rPr lang="ru-RU" sz="1800" dirty="0">
                <a:solidFill>
                  <a:srgbClr val="000000"/>
                </a:solidFill>
                <a:latin typeface="Comic Sans MS" panose="030F0702030302020204" pitchFamily="66" charset="0"/>
              </a:rPr>
              <a:t>под рисунком, чтобы проверить.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FC2DCF-D85B-4598-99E3-30CA7709E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430" y="1674510"/>
            <a:ext cx="1750881" cy="1750881"/>
          </a:xfrm>
          <a:prstGeom prst="rect">
            <a:avLst/>
          </a:prstGeom>
        </p:spPr>
      </p:pic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6246FAA7-AA7A-47A5-A3B0-9D35D43E29E0}"/>
              </a:ext>
            </a:extLst>
          </p:cNvPr>
          <p:cNvSpPr/>
          <p:nvPr/>
        </p:nvSpPr>
        <p:spPr>
          <a:xfrm>
            <a:off x="9333064" y="3425391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C8BFAF9F-0884-470F-B94B-E96D248B96DC}"/>
              </a:ext>
            </a:extLst>
          </p:cNvPr>
          <p:cNvSpPr/>
          <p:nvPr/>
        </p:nvSpPr>
        <p:spPr>
          <a:xfrm>
            <a:off x="10110310" y="3425391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41E989E9-0DD2-4AE0-8906-396AF05C14EA}"/>
              </a:ext>
            </a:extLst>
          </p:cNvPr>
          <p:cNvSpPr/>
          <p:nvPr/>
        </p:nvSpPr>
        <p:spPr>
          <a:xfrm>
            <a:off x="10916547" y="3432610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EAAD0497-D510-4688-BC81-C12CEC159123}"/>
              </a:ext>
            </a:extLst>
          </p:cNvPr>
          <p:cNvSpPr/>
          <p:nvPr/>
        </p:nvSpPr>
        <p:spPr>
          <a:xfrm>
            <a:off x="9333064" y="3425391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34D035F0-6165-4AD8-99A7-FB44AFAD93A9}"/>
              </a:ext>
            </a:extLst>
          </p:cNvPr>
          <p:cNvSpPr/>
          <p:nvPr/>
        </p:nvSpPr>
        <p:spPr>
          <a:xfrm>
            <a:off x="10124806" y="3425391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3FEB7BED-F51E-4337-8113-767FDAC9B714}"/>
              </a:ext>
            </a:extLst>
          </p:cNvPr>
          <p:cNvSpPr/>
          <p:nvPr/>
        </p:nvSpPr>
        <p:spPr>
          <a:xfrm>
            <a:off x="10931043" y="3439829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DE9DB938-9C27-4984-80DC-8A95C4E67739}"/>
              </a:ext>
            </a:extLst>
          </p:cNvPr>
          <p:cNvSpPr/>
          <p:nvPr/>
        </p:nvSpPr>
        <p:spPr>
          <a:xfrm>
            <a:off x="8063491" y="3425391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5A7129B-8A55-444D-8A31-26060E42B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107" y="2063269"/>
            <a:ext cx="1882023" cy="1351293"/>
          </a:xfrm>
          <a:prstGeom prst="rect">
            <a:avLst/>
          </a:prstGeom>
        </p:spPr>
      </p:pic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D2817CC6-EA10-4402-BEFD-EECF0939C19F}"/>
              </a:ext>
            </a:extLst>
          </p:cNvPr>
          <p:cNvSpPr/>
          <p:nvPr/>
        </p:nvSpPr>
        <p:spPr>
          <a:xfrm>
            <a:off x="7316293" y="3439829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12636F9C-FA46-4AD1-822E-51969118DF63}"/>
              </a:ext>
            </a:extLst>
          </p:cNvPr>
          <p:cNvSpPr/>
          <p:nvPr/>
        </p:nvSpPr>
        <p:spPr>
          <a:xfrm>
            <a:off x="6554613" y="3439829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9947D9F1-A2E5-4E2A-B08A-591687334AE8}"/>
              </a:ext>
            </a:extLst>
          </p:cNvPr>
          <p:cNvSpPr/>
          <p:nvPr/>
        </p:nvSpPr>
        <p:spPr>
          <a:xfrm>
            <a:off x="6561861" y="3418171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42E87A02-3D33-46EF-AD96-21AD440CAB94}"/>
              </a:ext>
            </a:extLst>
          </p:cNvPr>
          <p:cNvSpPr/>
          <p:nvPr/>
        </p:nvSpPr>
        <p:spPr>
          <a:xfrm>
            <a:off x="7311988" y="3439829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48D381E-687B-44D3-8E10-5A5646590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331" y="2157578"/>
            <a:ext cx="933645" cy="1576795"/>
          </a:xfrm>
          <a:prstGeom prst="rect">
            <a:avLst/>
          </a:prstGeom>
        </p:spPr>
      </p:pic>
      <p:sp>
        <p:nvSpPr>
          <p:cNvPr id="25" name="Блок-схема: узел 24">
            <a:extLst>
              <a:ext uri="{FF2B5EF4-FFF2-40B4-BE49-F238E27FC236}">
                <a16:creationId xmlns:a16="http://schemas.microsoft.com/office/drawing/2014/main" id="{D14C6628-9709-4A13-8E30-609033557DE4}"/>
              </a:ext>
            </a:extLst>
          </p:cNvPr>
          <p:cNvSpPr/>
          <p:nvPr/>
        </p:nvSpPr>
        <p:spPr>
          <a:xfrm>
            <a:off x="3992853" y="3432610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EF3A33DF-C467-46C1-B297-C252B0B92CB2}"/>
              </a:ext>
            </a:extLst>
          </p:cNvPr>
          <p:cNvSpPr/>
          <p:nvPr/>
        </p:nvSpPr>
        <p:spPr>
          <a:xfrm>
            <a:off x="4770099" y="3425391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>
            <a:extLst>
              <a:ext uri="{FF2B5EF4-FFF2-40B4-BE49-F238E27FC236}">
                <a16:creationId xmlns:a16="http://schemas.microsoft.com/office/drawing/2014/main" id="{60FA2E2C-3A9E-4F3F-8D88-509EDEAC7C49}"/>
              </a:ext>
            </a:extLst>
          </p:cNvPr>
          <p:cNvSpPr/>
          <p:nvPr/>
        </p:nvSpPr>
        <p:spPr>
          <a:xfrm>
            <a:off x="5553419" y="3439829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37BF6A84-8BC3-4515-9371-7D7C4829386A}"/>
              </a:ext>
            </a:extLst>
          </p:cNvPr>
          <p:cNvSpPr/>
          <p:nvPr/>
        </p:nvSpPr>
        <p:spPr>
          <a:xfrm>
            <a:off x="3986692" y="3433468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9FB4F9C-9CB5-4C2F-B96A-F28A6F224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612" y="4260125"/>
            <a:ext cx="1084255" cy="1484122"/>
          </a:xfrm>
          <a:prstGeom prst="rect">
            <a:avLst/>
          </a:prstGeom>
        </p:spPr>
      </p:pic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E153638F-C3F6-4B03-8ABD-763ABAD640E9}"/>
              </a:ext>
            </a:extLst>
          </p:cNvPr>
          <p:cNvSpPr/>
          <p:nvPr/>
        </p:nvSpPr>
        <p:spPr>
          <a:xfrm>
            <a:off x="3986692" y="5744247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>
            <a:extLst>
              <a:ext uri="{FF2B5EF4-FFF2-40B4-BE49-F238E27FC236}">
                <a16:creationId xmlns:a16="http://schemas.microsoft.com/office/drawing/2014/main" id="{B286995C-DF21-4CA9-ABBC-AC77ACE3E27B}"/>
              </a:ext>
            </a:extLst>
          </p:cNvPr>
          <p:cNvSpPr/>
          <p:nvPr/>
        </p:nvSpPr>
        <p:spPr>
          <a:xfrm>
            <a:off x="4756724" y="5744247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>
            <a:extLst>
              <a:ext uri="{FF2B5EF4-FFF2-40B4-BE49-F238E27FC236}">
                <a16:creationId xmlns:a16="http://schemas.microsoft.com/office/drawing/2014/main" id="{D85BB876-5D73-411D-ABFB-83FBC968AF5E}"/>
              </a:ext>
            </a:extLst>
          </p:cNvPr>
          <p:cNvSpPr/>
          <p:nvPr/>
        </p:nvSpPr>
        <p:spPr>
          <a:xfrm>
            <a:off x="5553419" y="5744247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DEA1116-3CFE-43AA-A1F0-90BA95C0BC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94" y="5736798"/>
            <a:ext cx="605016" cy="60501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EDD0019-FE93-42C4-97B5-0290AD0902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8863" y="4178341"/>
            <a:ext cx="1471163" cy="1573125"/>
          </a:xfrm>
          <a:prstGeom prst="rect">
            <a:avLst/>
          </a:prstGeom>
        </p:spPr>
      </p:pic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0B5A2866-09BB-4012-9A11-7E7387A7A873}"/>
              </a:ext>
            </a:extLst>
          </p:cNvPr>
          <p:cNvSpPr/>
          <p:nvPr/>
        </p:nvSpPr>
        <p:spPr>
          <a:xfrm>
            <a:off x="10933321" y="5727658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>
            <a:extLst>
              <a:ext uri="{FF2B5EF4-FFF2-40B4-BE49-F238E27FC236}">
                <a16:creationId xmlns:a16="http://schemas.microsoft.com/office/drawing/2014/main" id="{C8E855C4-E07B-4286-B861-98D77EA23352}"/>
              </a:ext>
            </a:extLst>
          </p:cNvPr>
          <p:cNvSpPr/>
          <p:nvPr/>
        </p:nvSpPr>
        <p:spPr>
          <a:xfrm>
            <a:off x="10110309" y="5747270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узел 39">
            <a:extLst>
              <a:ext uri="{FF2B5EF4-FFF2-40B4-BE49-F238E27FC236}">
                <a16:creationId xmlns:a16="http://schemas.microsoft.com/office/drawing/2014/main" id="{EE0D7669-53F7-4A76-9B80-837A3B5C94D2}"/>
              </a:ext>
            </a:extLst>
          </p:cNvPr>
          <p:cNvSpPr/>
          <p:nvPr/>
        </p:nvSpPr>
        <p:spPr>
          <a:xfrm>
            <a:off x="9327790" y="5744247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>
            <a:extLst>
              <a:ext uri="{FF2B5EF4-FFF2-40B4-BE49-F238E27FC236}">
                <a16:creationId xmlns:a16="http://schemas.microsoft.com/office/drawing/2014/main" id="{EFC5F26E-6CD6-4EB6-8D5C-EA6F09D5D7F8}"/>
              </a:ext>
            </a:extLst>
          </p:cNvPr>
          <p:cNvSpPr/>
          <p:nvPr/>
        </p:nvSpPr>
        <p:spPr>
          <a:xfrm>
            <a:off x="9316289" y="5744247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Блок-схема: узел 41">
            <a:extLst>
              <a:ext uri="{FF2B5EF4-FFF2-40B4-BE49-F238E27FC236}">
                <a16:creationId xmlns:a16="http://schemas.microsoft.com/office/drawing/2014/main" id="{9F6F132D-2F09-4470-8854-F5F93087DFC3}"/>
              </a:ext>
            </a:extLst>
          </p:cNvPr>
          <p:cNvSpPr/>
          <p:nvPr/>
        </p:nvSpPr>
        <p:spPr>
          <a:xfrm>
            <a:off x="10119054" y="5727658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FFCB90F-27DB-4CF6-ADD5-6795293E94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524" y="4359152"/>
            <a:ext cx="1471163" cy="1385095"/>
          </a:xfrm>
          <a:prstGeom prst="rect">
            <a:avLst/>
          </a:prstGeom>
        </p:spPr>
      </p:pic>
      <p:sp>
        <p:nvSpPr>
          <p:cNvPr id="45" name="Блок-схема: узел 44">
            <a:extLst>
              <a:ext uri="{FF2B5EF4-FFF2-40B4-BE49-F238E27FC236}">
                <a16:creationId xmlns:a16="http://schemas.microsoft.com/office/drawing/2014/main" id="{A6E011E5-5417-47E4-8EB6-35904C830803}"/>
              </a:ext>
            </a:extLst>
          </p:cNvPr>
          <p:cNvSpPr/>
          <p:nvPr/>
        </p:nvSpPr>
        <p:spPr>
          <a:xfrm>
            <a:off x="6565967" y="5744247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Блок-схема: узел 45">
            <a:extLst>
              <a:ext uri="{FF2B5EF4-FFF2-40B4-BE49-F238E27FC236}">
                <a16:creationId xmlns:a16="http://schemas.microsoft.com/office/drawing/2014/main" id="{FBCFC1DC-EA16-4EE4-9F85-F159DCF85129}"/>
              </a:ext>
            </a:extLst>
          </p:cNvPr>
          <p:cNvSpPr/>
          <p:nvPr/>
        </p:nvSpPr>
        <p:spPr>
          <a:xfrm>
            <a:off x="7311988" y="5736798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>
            <a:extLst>
              <a:ext uri="{FF2B5EF4-FFF2-40B4-BE49-F238E27FC236}">
                <a16:creationId xmlns:a16="http://schemas.microsoft.com/office/drawing/2014/main" id="{9D99D19D-3EDC-4425-A88B-D857EB3A44BC}"/>
              </a:ext>
            </a:extLst>
          </p:cNvPr>
          <p:cNvSpPr/>
          <p:nvPr/>
        </p:nvSpPr>
        <p:spPr>
          <a:xfrm>
            <a:off x="8056647" y="5744247"/>
            <a:ext cx="653143" cy="605016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Блок-схема: узел 47">
            <a:extLst>
              <a:ext uri="{FF2B5EF4-FFF2-40B4-BE49-F238E27FC236}">
                <a16:creationId xmlns:a16="http://schemas.microsoft.com/office/drawing/2014/main" id="{6D3FCC4A-C934-405E-9BE7-E2709D98EEFE}"/>
              </a:ext>
            </a:extLst>
          </p:cNvPr>
          <p:cNvSpPr/>
          <p:nvPr/>
        </p:nvSpPr>
        <p:spPr>
          <a:xfrm>
            <a:off x="6554613" y="5744247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Блок-схема: узел 48">
            <a:extLst>
              <a:ext uri="{FF2B5EF4-FFF2-40B4-BE49-F238E27FC236}">
                <a16:creationId xmlns:a16="http://schemas.microsoft.com/office/drawing/2014/main" id="{BBE1CB48-9E36-45BB-8688-BF8794E4F5C5}"/>
              </a:ext>
            </a:extLst>
          </p:cNvPr>
          <p:cNvSpPr/>
          <p:nvPr/>
        </p:nvSpPr>
        <p:spPr>
          <a:xfrm>
            <a:off x="7306345" y="5727658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Блок-схема: узел 49">
            <a:extLst>
              <a:ext uri="{FF2B5EF4-FFF2-40B4-BE49-F238E27FC236}">
                <a16:creationId xmlns:a16="http://schemas.microsoft.com/office/drawing/2014/main" id="{D7CCE71E-CE03-4FF0-A69C-601A964146C5}"/>
              </a:ext>
            </a:extLst>
          </p:cNvPr>
          <p:cNvSpPr/>
          <p:nvPr/>
        </p:nvSpPr>
        <p:spPr>
          <a:xfrm>
            <a:off x="8063491" y="5735953"/>
            <a:ext cx="653143" cy="605016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63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8" grpId="0" animBg="1"/>
      <p:bldP spid="41" grpId="0" animBg="1"/>
      <p:bldP spid="42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78AA5A6F-52B8-49B2-8946-B8474C686D2F}"/>
              </a:ext>
            </a:extLst>
          </p:cNvPr>
          <p:cNvSpPr/>
          <p:nvPr/>
        </p:nvSpPr>
        <p:spPr>
          <a:xfrm>
            <a:off x="0" y="1230659"/>
            <a:ext cx="3300090" cy="2198341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Где спряталась буква А? В начале, середине или конце слова?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82ABEB6-C25D-4DF3-B0A4-E30333554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127" y="6409132"/>
            <a:ext cx="950841" cy="4488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F3452D-D667-419E-823B-1DD047A9F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50014" y="3007896"/>
            <a:ext cx="3850104" cy="38501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8BC3FB-76EC-42E4-8B31-5EF201DB1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079" y="1162432"/>
            <a:ext cx="3123627" cy="1689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136B36-D3EE-4729-8970-2D87325C9678}"/>
              </a:ext>
            </a:extLst>
          </p:cNvPr>
          <p:cNvSpPr txBox="1"/>
          <p:nvPr/>
        </p:nvSpPr>
        <p:spPr>
          <a:xfrm>
            <a:off x="4001359" y="165005"/>
            <a:ext cx="3740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Место звука в слове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F642023-521A-4BB2-A396-7D18FE7A5119}"/>
              </a:ext>
            </a:extLst>
          </p:cNvPr>
          <p:cNvSpPr/>
          <p:nvPr/>
        </p:nvSpPr>
        <p:spPr>
          <a:xfrm>
            <a:off x="8208974" y="2839453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EFA51D6-B857-4634-8426-380A60400C72}"/>
              </a:ext>
            </a:extLst>
          </p:cNvPr>
          <p:cNvSpPr/>
          <p:nvPr/>
        </p:nvSpPr>
        <p:spPr>
          <a:xfrm>
            <a:off x="9068372" y="2839453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90BC943-585B-4E56-82AC-497C418256E1}"/>
              </a:ext>
            </a:extLst>
          </p:cNvPr>
          <p:cNvSpPr/>
          <p:nvPr/>
        </p:nvSpPr>
        <p:spPr>
          <a:xfrm>
            <a:off x="9944381" y="2839453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AA17D07-D225-42E2-9F70-2333EA6379C4}"/>
              </a:ext>
            </a:extLst>
          </p:cNvPr>
          <p:cNvSpPr/>
          <p:nvPr/>
        </p:nvSpPr>
        <p:spPr>
          <a:xfrm>
            <a:off x="8208973" y="2856642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868A43-D953-4ADE-B167-905B14350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063" y="1072529"/>
            <a:ext cx="2903976" cy="1935367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346E2EE-8E67-4D1F-93CB-C726ECEC8582}"/>
              </a:ext>
            </a:extLst>
          </p:cNvPr>
          <p:cNvSpPr/>
          <p:nvPr/>
        </p:nvSpPr>
        <p:spPr>
          <a:xfrm>
            <a:off x="4023924" y="2852344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CBFB9B4-ED9B-402F-BB38-EAC6E03C6333}"/>
              </a:ext>
            </a:extLst>
          </p:cNvPr>
          <p:cNvSpPr/>
          <p:nvPr/>
        </p:nvSpPr>
        <p:spPr>
          <a:xfrm>
            <a:off x="4907560" y="2831716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BA026BE-059A-4BA9-9930-B51CAF827C31}"/>
              </a:ext>
            </a:extLst>
          </p:cNvPr>
          <p:cNvSpPr/>
          <p:nvPr/>
        </p:nvSpPr>
        <p:spPr>
          <a:xfrm>
            <a:off x="5799540" y="2831717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AB9612E-89C2-4858-BA81-BD411EB5CF6C}"/>
              </a:ext>
            </a:extLst>
          </p:cNvPr>
          <p:cNvSpPr/>
          <p:nvPr/>
        </p:nvSpPr>
        <p:spPr>
          <a:xfrm>
            <a:off x="4905809" y="2831715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785B495-09B1-4C60-863C-F38461BEA2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063" y="3913092"/>
            <a:ext cx="3095312" cy="1749238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6600FAA-38FE-4DEA-B9BE-D5D5C00CDAF8}"/>
              </a:ext>
            </a:extLst>
          </p:cNvPr>
          <p:cNvSpPr/>
          <p:nvPr/>
        </p:nvSpPr>
        <p:spPr>
          <a:xfrm>
            <a:off x="4023923" y="5766326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65E888E-F8BD-461A-85B1-0C64821146E8}"/>
              </a:ext>
            </a:extLst>
          </p:cNvPr>
          <p:cNvSpPr/>
          <p:nvPr/>
        </p:nvSpPr>
        <p:spPr>
          <a:xfrm>
            <a:off x="4905809" y="5766325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76CDEBD-BCD7-4ADE-B67E-B6A17B003FF8}"/>
              </a:ext>
            </a:extLst>
          </p:cNvPr>
          <p:cNvSpPr/>
          <p:nvPr/>
        </p:nvSpPr>
        <p:spPr>
          <a:xfrm>
            <a:off x="5802511" y="5766324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4777D60-DAA3-486D-89C7-0E2BA716EA49}"/>
              </a:ext>
            </a:extLst>
          </p:cNvPr>
          <p:cNvSpPr/>
          <p:nvPr/>
        </p:nvSpPr>
        <p:spPr>
          <a:xfrm>
            <a:off x="5802611" y="5766323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F25329A-B8A3-4AEC-BF0E-EF5DC3EBD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73" y="4062000"/>
            <a:ext cx="2308613" cy="1600330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BDC276B-7079-45FC-AB35-C28613EDAFFA}"/>
              </a:ext>
            </a:extLst>
          </p:cNvPr>
          <p:cNvSpPr/>
          <p:nvPr/>
        </p:nvSpPr>
        <p:spPr>
          <a:xfrm>
            <a:off x="8208972" y="5819585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9ABC5F67-CB6E-4007-AEDA-14310286DE09}"/>
              </a:ext>
            </a:extLst>
          </p:cNvPr>
          <p:cNvSpPr/>
          <p:nvPr/>
        </p:nvSpPr>
        <p:spPr>
          <a:xfrm>
            <a:off x="9105674" y="5819585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56CFEC38-59A8-4D2A-B705-1109D918F624}"/>
              </a:ext>
            </a:extLst>
          </p:cNvPr>
          <p:cNvSpPr/>
          <p:nvPr/>
        </p:nvSpPr>
        <p:spPr>
          <a:xfrm>
            <a:off x="10002376" y="5819584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4F73E6F1-7081-423E-B77A-0B8D1F4DB886}"/>
              </a:ext>
            </a:extLst>
          </p:cNvPr>
          <p:cNvSpPr/>
          <p:nvPr/>
        </p:nvSpPr>
        <p:spPr>
          <a:xfrm>
            <a:off x="8208872" y="5819584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6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23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E035EABE-3E90-4F2C-8D72-F2AF3C45F1A5}"/>
              </a:ext>
            </a:extLst>
          </p:cNvPr>
          <p:cNvSpPr/>
          <p:nvPr/>
        </p:nvSpPr>
        <p:spPr>
          <a:xfrm>
            <a:off x="4214490" y="350635"/>
            <a:ext cx="5207382" cy="2927111"/>
          </a:xfrm>
          <a:prstGeom prst="cloudCallou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Молодцы! Вы теперь знаете букву А! В следующем уроке познакомимся с новой буквой!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675CB2-D61F-41E7-9FF3-A5DA68EB0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895" y="2158809"/>
            <a:ext cx="4699191" cy="46991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999153-2EB5-4776-A484-10A225B7D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64" y="2420065"/>
            <a:ext cx="4176677" cy="41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767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218</Words>
  <Application>Microsoft Office PowerPoint</Application>
  <PresentationFormat>Широкоэкранный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17</cp:revision>
  <dcterms:created xsi:type="dcterms:W3CDTF">2025-10-02T08:49:24Z</dcterms:created>
  <dcterms:modified xsi:type="dcterms:W3CDTF">2025-10-02T14:39:57Z</dcterms:modified>
</cp:coreProperties>
</file>