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-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B8BF95-38DD-789D-7D53-D605F6625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4D7F50-C213-0F7C-31E4-0B4F65158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FB2711-3823-E1F0-9347-13853FD05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1236E-73A7-4FD8-8B4A-F3A50C1C99FD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8A82EF-FE35-450E-6272-73948A392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75DFBE-3C11-428C-D5AD-AAA8E4733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5887-906E-4C1C-967F-11875F6A5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62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902742-E5B1-29D5-E6F2-BC78C79BF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216395-3B76-B08F-FCCD-3D0222413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3C85B2-8CF9-65AB-24AD-FDD9547A8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1236E-73A7-4FD8-8B4A-F3A50C1C99FD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2CA2FA-F7FB-A31F-3893-3ECFA08C0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4CEDDC-194A-B474-0314-484DF7672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5887-906E-4C1C-967F-11875F6A5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93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770492-6FA4-AB33-A9A3-5CB83901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9E6005-5313-E555-BBB0-8F9081EF1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554254-C101-A24F-2132-6A97F437C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1236E-73A7-4FD8-8B4A-F3A50C1C99FD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6BBA07-7BE0-3A23-01B3-521C86C03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3EF623-863B-77C0-BE52-513A53090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5887-906E-4C1C-967F-11875F6A5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020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C57635-162F-0549-EA7C-F2F8C46F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D65D33-7C2A-7480-50C6-BE5DAB8D33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F5D1ACB-9AD3-5DDE-F298-1EB0165DC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167EBE-6CCB-104C-1658-A3E8FCA58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1236E-73A7-4FD8-8B4A-F3A50C1C99FD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422CDC-45C0-C913-6E84-AC145D287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3FA207-76A1-B52D-D479-DD916E92C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5887-906E-4C1C-967F-11875F6A5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544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E3BB5-0F7D-BB13-BE7F-B823D66F9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B81EE4-6EDB-E63A-956A-F05F42665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35EEFB9-2B02-0969-6063-3068B99FB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2E609E-6504-F541-6BF7-6B7BBC1320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D070789-C6CA-A3AB-7D23-C757609106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51097DC-50D5-9F45-21F0-1ACC95C9C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1236E-73A7-4FD8-8B4A-F3A50C1C99FD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F311246-DA12-E4F9-8543-4F1F5EF19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11D710D-29E5-B228-6B4A-ECB6E77EF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5887-906E-4C1C-967F-11875F6A5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518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9910DC-F0D1-A5A1-308E-7EB0B4DD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77CD350-505A-A0AD-D7F4-CC018EDF9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1236E-73A7-4FD8-8B4A-F3A50C1C99FD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5C4FD4-7FCB-982F-464C-48D3B4442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665D6E-5B38-A379-6A9D-EB690B9CF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5887-906E-4C1C-967F-11875F6A5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86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A59230-19F2-31E6-64F8-90FF065DA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1236E-73A7-4FD8-8B4A-F3A50C1C99FD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49C89F7-1339-F966-56AF-BF7FA1FF1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7A628E-FD8B-072B-37D6-92766C225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5887-906E-4C1C-967F-11875F6A5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504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5794F-B968-91A8-4AAF-60197BFB8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C266AC-5F7F-8B02-9850-32C9E5638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E746C0-F148-DFB6-6D2D-1E5C34F5D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84413A-006C-525D-68AD-096FDC0D7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1236E-73A7-4FD8-8B4A-F3A50C1C99FD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93B2F8-FC4A-382F-22CC-690894023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E737E8-91E0-5304-2EAD-481F274AA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5887-906E-4C1C-967F-11875F6A5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70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3C1161-3FDB-3E30-F58E-CA44EAC6A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247AE49-97E0-31D8-3431-C18FC0951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EE1C8A-E39F-077F-7C90-CB9E3780E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52EA9D-937D-E299-3724-E9E9E6738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1236E-73A7-4FD8-8B4A-F3A50C1C99FD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158333-1D7A-2669-9A2E-194CFFADA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FAAF08-593B-00CA-7FDF-5A72571E6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5887-906E-4C1C-967F-11875F6A5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421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D74429-B32C-ACDA-C958-7B66F6AEE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E65F869-9701-49BC-9068-2376B72A18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E8E6A6-893C-428A-AF94-B705F7C50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1236E-73A7-4FD8-8B4A-F3A50C1C99FD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168584-BE85-1A29-D371-3352FD776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263F88-C4A7-ABAD-36F3-50336F2E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5887-906E-4C1C-967F-11875F6A5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123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194FC27-A45A-E8D0-074B-FC5181FCBC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52A341-0FA6-7707-32F0-AD17E79B65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351407-1BDC-4472-1BC0-62AC5D910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1236E-73A7-4FD8-8B4A-F3A50C1C99FD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BCBA53-ABF0-2AF2-9DB9-4FA8C141D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88D7AC-B99C-BE67-2ACA-FF40201F9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C5887-906E-4C1C-967F-11875F6A5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48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75C66-8DF7-6901-5AEE-1B7CAB6CD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E36FE-5C51-302E-16BD-C39E1144E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9B5701-CACB-2631-9BB4-F82A527CE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71236E-73A7-4FD8-8B4A-F3A50C1C99FD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DEED06-336C-67DA-9E4E-977F0C8235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341AC4-98A3-0745-B958-8270D9AE2A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7C5887-906E-4C1C-967F-11875F6A5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007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B69A11-D14E-7BCC-4EB2-302062454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911" y="-107611"/>
            <a:ext cx="1357059" cy="1357059"/>
          </a:xfrm>
          <a:prstGeom prst="rect">
            <a:avLst/>
          </a:prstGeom>
          <a:effectLst>
            <a:glow rad="127000">
              <a:schemeClr val="accent1">
                <a:lumMod val="20000"/>
                <a:lumOff val="80000"/>
              </a:schemeClr>
            </a:glow>
          </a:effectLst>
        </p:spPr>
      </p:pic>
      <p:pic>
        <p:nvPicPr>
          <p:cNvPr id="7" name="Рисунок 6" descr="Изображение выглядит как игрушка, статуэтка, мультфильм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A985FBE-A219-A9F9-D23C-234DF27C5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4" t="3054" r="26273" b="10738"/>
          <a:stretch/>
        </p:blipFill>
        <p:spPr>
          <a:xfrm>
            <a:off x="6891737" y="942320"/>
            <a:ext cx="4477930" cy="566090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4EC1C3-7054-4839-827A-C0092808F4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1" r="24171"/>
          <a:stretch/>
        </p:blipFill>
        <p:spPr>
          <a:xfrm>
            <a:off x="481631" y="1092393"/>
            <a:ext cx="4680209" cy="60399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82388F-945E-9120-74E9-C839ED344BCB}"/>
              </a:ext>
            </a:extLst>
          </p:cNvPr>
          <p:cNvSpPr txBox="1"/>
          <p:nvPr/>
        </p:nvSpPr>
        <p:spPr>
          <a:xfrm>
            <a:off x="2702046" y="254775"/>
            <a:ext cx="6787907" cy="2123658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rgbClr val="002060"/>
                </a:solidFill>
                <a:effectLst>
                  <a:glow rad="127000">
                    <a:schemeClr val="bg2"/>
                  </a:glow>
                </a:effectLst>
                <a:latin typeface="Gnocchi" panose="02000500000000000000" pitchFamily="2" charset="0"/>
              </a:rPr>
              <a:t>Звонкие и глухие согласные</a:t>
            </a:r>
          </a:p>
        </p:txBody>
      </p:sp>
    </p:spTree>
    <p:extLst>
      <p:ext uri="{BB962C8B-B14F-4D97-AF65-F5344CB8AC3E}">
        <p14:creationId xmlns:p14="http://schemas.microsoft.com/office/powerpoint/2010/main" val="1469673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75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750" fill="hold">
                                          <p:stCondLst>
                                            <p:cond delay="5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750" fill="hold">
                                          <p:stCondLst>
                                            <p:cond delay="7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15BA7-52FD-D2BE-BDBC-E356B12BE686}"/>
              </a:ext>
            </a:extLst>
          </p:cNvPr>
          <p:cNvSpPr/>
          <p:nvPr/>
        </p:nvSpPr>
        <p:spPr>
          <a:xfrm>
            <a:off x="11517252" y="6351939"/>
            <a:ext cx="509551" cy="432769"/>
          </a:xfrm>
          <a:prstGeom prst="notchedRightArrow">
            <a:avLst/>
          </a:prstGeom>
          <a:solidFill>
            <a:srgbClr val="0070C0"/>
          </a:solidFill>
          <a:ln>
            <a:noFill/>
          </a:ln>
          <a:effectLst>
            <a:glow rad="101600">
              <a:schemeClr val="accent1">
                <a:lumMod val="50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B1D057D6-A7A3-FE29-78A2-86F7FF7B3B7B}"/>
              </a:ext>
            </a:extLst>
          </p:cNvPr>
          <p:cNvSpPr/>
          <p:nvPr/>
        </p:nvSpPr>
        <p:spPr>
          <a:xfrm>
            <a:off x="2423866" y="314107"/>
            <a:ext cx="3504036" cy="1416971"/>
          </a:xfrm>
          <a:prstGeom prst="wedgeRoundRectCallou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Gnocchi" panose="02000500000000000000" pitchFamily="2" charset="0"/>
              </a:rPr>
              <a:t>Здравствуйте, сегодня я вам расскажу какие бывают звонкие согласные . Всем звонким звукам я подарил свой колокольчик.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B61582-4259-A185-8694-23ADDBA64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1" r="24171"/>
          <a:stretch/>
        </p:blipFill>
        <p:spPr>
          <a:xfrm>
            <a:off x="223365" y="818097"/>
            <a:ext cx="4680209" cy="6039903"/>
          </a:xfrm>
          <a:prstGeom prst="rect">
            <a:avLst/>
          </a:prstGeom>
        </p:spPr>
      </p:pic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993B2A1A-ACE1-7B58-6427-84725FC4A429}"/>
              </a:ext>
            </a:extLst>
          </p:cNvPr>
          <p:cNvSpPr/>
          <p:nvPr/>
        </p:nvSpPr>
        <p:spPr>
          <a:xfrm flipH="1">
            <a:off x="5139720" y="1884639"/>
            <a:ext cx="3071267" cy="1102864"/>
          </a:xfrm>
          <a:prstGeom prst="wedgeRoundRectCallout">
            <a:avLst>
              <a:gd name="adj1" fmla="val -34924"/>
              <a:gd name="adj2" fmla="val 72626"/>
              <a:gd name="adj3" fmla="val 16667"/>
            </a:avLst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Gnocchi" panose="02000500000000000000" pitchFamily="2" charset="0"/>
              </a:rPr>
              <a:t>Здравствуйте, а я вам расскажу какие бывают глухие согласные звуки.</a:t>
            </a:r>
          </a:p>
        </p:txBody>
      </p:sp>
      <p:pic>
        <p:nvPicPr>
          <p:cNvPr id="4" name="Рисунок 3" descr="Изображение выглядит как игрушка, статуэтка, мультфильм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5C1E9DE-EA0A-EAB2-6DC7-3555A7A94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4" t="3054" r="26273" b="10738"/>
          <a:stretch/>
        </p:blipFill>
        <p:spPr>
          <a:xfrm>
            <a:off x="6745155" y="1570532"/>
            <a:ext cx="4477930" cy="566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729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75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750" fill="hold">
                                          <p:stCondLst>
                                            <p:cond delay="5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750" fill="hold">
                                          <p:stCondLst>
                                            <p:cond delay="7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15BA7-52FD-D2BE-BDBC-E356B12BE686}"/>
              </a:ext>
            </a:extLst>
          </p:cNvPr>
          <p:cNvSpPr/>
          <p:nvPr/>
        </p:nvSpPr>
        <p:spPr>
          <a:xfrm>
            <a:off x="11517252" y="6351939"/>
            <a:ext cx="509551" cy="432769"/>
          </a:xfrm>
          <a:prstGeom prst="notchedRightArrow">
            <a:avLst/>
          </a:prstGeom>
          <a:solidFill>
            <a:srgbClr val="0070C0"/>
          </a:solidFill>
          <a:ln>
            <a:noFill/>
          </a:ln>
          <a:effectLst>
            <a:glow rad="101600">
              <a:schemeClr val="accent1">
                <a:lumMod val="50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текст, Шрифт, дизайн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DE2E191-9BDA-B7D2-FC6A-7610F4C60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10" y="48861"/>
            <a:ext cx="10113747" cy="657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235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eelOff"/>
      </p:transition>
    </mc:Choice>
    <mc:Fallback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15BA7-52FD-D2BE-BDBC-E356B12BE686}"/>
              </a:ext>
            </a:extLst>
          </p:cNvPr>
          <p:cNvSpPr/>
          <p:nvPr/>
        </p:nvSpPr>
        <p:spPr>
          <a:xfrm>
            <a:off x="11517252" y="6351939"/>
            <a:ext cx="509551" cy="432769"/>
          </a:xfrm>
          <a:prstGeom prst="notchedRightArrow">
            <a:avLst/>
          </a:prstGeom>
          <a:solidFill>
            <a:srgbClr val="0070C0"/>
          </a:solidFill>
          <a:ln>
            <a:noFill/>
          </a:ln>
          <a:effectLst>
            <a:glow rad="101600">
              <a:schemeClr val="accent1">
                <a:lumMod val="50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02CDD18-30B0-FD19-7214-A13B75BD1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36" y="-54096"/>
            <a:ext cx="9825728" cy="7369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98257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eelOff"/>
      </p:transition>
    </mc:Choice>
    <mc:Fallback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515BA7-52FD-D2BE-BDBC-E356B12BE686}"/>
              </a:ext>
            </a:extLst>
          </p:cNvPr>
          <p:cNvSpPr/>
          <p:nvPr/>
        </p:nvSpPr>
        <p:spPr>
          <a:xfrm>
            <a:off x="11517252" y="6351939"/>
            <a:ext cx="509551" cy="432769"/>
          </a:xfrm>
          <a:prstGeom prst="notchedRightArrow">
            <a:avLst/>
          </a:prstGeom>
          <a:solidFill>
            <a:srgbClr val="0070C0"/>
          </a:solidFill>
          <a:ln>
            <a:noFill/>
          </a:ln>
          <a:effectLst>
            <a:glow rad="101600">
              <a:schemeClr val="accent1">
                <a:lumMod val="50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125E6C-B286-25C3-83FE-290778760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1" r="24171"/>
          <a:stretch/>
        </p:blipFill>
        <p:spPr>
          <a:xfrm>
            <a:off x="244305" y="2086949"/>
            <a:ext cx="3448195" cy="4449964"/>
          </a:xfrm>
          <a:prstGeom prst="rect">
            <a:avLst/>
          </a:prstGeom>
        </p:spPr>
      </p:pic>
      <p:pic>
        <p:nvPicPr>
          <p:cNvPr id="4" name="Рисунок 3" descr="Изображение выглядит как игрушка, статуэтка, мультфильм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00BED5B-2CA2-5816-264C-3E3FC1A94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4" t="3054" r="26273" b="10738"/>
          <a:stretch/>
        </p:blipFill>
        <p:spPr>
          <a:xfrm>
            <a:off x="8622265" y="1856605"/>
            <a:ext cx="3075470" cy="3887944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DC7307D-B8AE-6577-A2AF-D3058C6759DE}"/>
              </a:ext>
            </a:extLst>
          </p:cNvPr>
          <p:cNvSpPr/>
          <p:nvPr/>
        </p:nvSpPr>
        <p:spPr>
          <a:xfrm>
            <a:off x="3783242" y="593313"/>
            <a:ext cx="4222993" cy="5824937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r>
              <a:rPr lang="ru-RU" sz="6000" dirty="0">
                <a:solidFill>
                  <a:schemeClr val="tx1"/>
                </a:solidFill>
                <a:latin typeface="Gnocchi" panose="02000500000000000000" pitchFamily="2" charset="0"/>
              </a:rPr>
              <a:t>ШАПКА</a:t>
            </a:r>
          </a:p>
          <a:p>
            <a:pPr algn="ctr"/>
            <a:r>
              <a:rPr lang="ru-RU" sz="6000" dirty="0">
                <a:solidFill>
                  <a:schemeClr val="tx1"/>
                </a:solidFill>
                <a:latin typeface="Gnocchi" panose="02000500000000000000" pitchFamily="2" charset="0"/>
              </a:rPr>
              <a:t>САНКИ</a:t>
            </a:r>
          </a:p>
          <a:p>
            <a:pPr algn="ctr"/>
            <a:r>
              <a:rPr lang="ru-RU" sz="6000" dirty="0">
                <a:solidFill>
                  <a:schemeClr val="tx1"/>
                </a:solidFill>
                <a:latin typeface="Gnocchi" panose="02000500000000000000" pitchFamily="2" charset="0"/>
              </a:rPr>
              <a:t>БАК</a:t>
            </a:r>
          </a:p>
          <a:p>
            <a:pPr algn="ctr"/>
            <a:r>
              <a:rPr lang="ru-RU" sz="6000" dirty="0">
                <a:solidFill>
                  <a:schemeClr val="tx1"/>
                </a:solidFill>
                <a:latin typeface="Gnocchi" panose="02000500000000000000" pitchFamily="2" charset="0"/>
              </a:rPr>
              <a:t>ФЛАГИ</a:t>
            </a:r>
          </a:p>
          <a:p>
            <a:pPr algn="ctr"/>
            <a:r>
              <a:rPr lang="ru-RU" sz="6000" dirty="0">
                <a:solidFill>
                  <a:schemeClr val="tx1"/>
                </a:solidFill>
                <a:latin typeface="Gnocchi" panose="02000500000000000000" pitchFamily="2" charset="0"/>
              </a:rPr>
              <a:t>ЛУЧ</a:t>
            </a: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  <a:p>
            <a:pPr algn="ctr"/>
            <a:endParaRPr lang="ru-RU" sz="6000" dirty="0">
              <a:solidFill>
                <a:schemeClr val="tx1"/>
              </a:solidFill>
              <a:latin typeface="Gnocchi" panose="02000500000000000000" pitchFamily="2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311A408-308D-B0BE-4C18-E60436E1B388}"/>
              </a:ext>
            </a:extLst>
          </p:cNvPr>
          <p:cNvSpPr/>
          <p:nvPr/>
        </p:nvSpPr>
        <p:spPr>
          <a:xfrm>
            <a:off x="167524" y="139602"/>
            <a:ext cx="2999688" cy="663115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glow rad="101600">
              <a:schemeClr val="bg2"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Gnocchi" panose="02000500000000000000" pitchFamily="2" charset="0"/>
              </a:rPr>
              <a:t>Отметь звонкие и глухие по первой букве.</a:t>
            </a:r>
          </a:p>
        </p:txBody>
      </p:sp>
      <p:pic>
        <p:nvPicPr>
          <p:cNvPr id="8" name="Рисунок 7" descr="Изображение выглядит как колок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88B50AA-13C9-4163-2FDE-1386AD8AD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101" y="1396029"/>
            <a:ext cx="513623" cy="513623"/>
          </a:xfrm>
          <a:prstGeom prst="rect">
            <a:avLst/>
          </a:prstGeom>
        </p:spPr>
      </p:pic>
      <p:pic>
        <p:nvPicPr>
          <p:cNvPr id="9" name="Рисунок 8" descr="Изображение выглядит как колок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CF9319A-570C-D10F-477B-B14449D5C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101" y="2274365"/>
            <a:ext cx="513623" cy="51362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колокол, Церковный колокол, Ган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B302D8C-D875-0DC1-AED0-C08B7D9E0F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257" y="3115473"/>
            <a:ext cx="609309" cy="609309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колок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D5D721C-1891-2B82-48CB-1B78C53A2B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064" y="4175000"/>
            <a:ext cx="513623" cy="513623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колокол, Церковный колокол, Ган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223D5B8-9A3B-60FA-D46B-E857F0EA2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220" y="4944127"/>
            <a:ext cx="609309" cy="60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57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75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750" fill="hold">
                                          <p:stCondLst>
                                            <p:cond delay="5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750" fill="hold">
                                          <p:stCondLst>
                                            <p:cond delay="7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CF1B2B-E14A-4373-04E5-626DF2AE6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1" r="24171"/>
          <a:stretch/>
        </p:blipFill>
        <p:spPr>
          <a:xfrm>
            <a:off x="1479792" y="1346132"/>
            <a:ext cx="4680209" cy="6039903"/>
          </a:xfrm>
          <a:prstGeom prst="rect">
            <a:avLst/>
          </a:prstGeom>
        </p:spPr>
      </p:pic>
      <p:pic>
        <p:nvPicPr>
          <p:cNvPr id="4" name="Рисунок 3" descr="Изображение выглядит как игрушка, статуэтка, мультфильм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98E65A5-EAA7-A51A-8BC3-0DAE6421C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4" t="3054" r="26273" b="10738"/>
          <a:stretch/>
        </p:blipFill>
        <p:spPr>
          <a:xfrm>
            <a:off x="6752135" y="1535632"/>
            <a:ext cx="4477930" cy="5660905"/>
          </a:xfrm>
          <a:prstGeom prst="rect">
            <a:avLst/>
          </a:prstGeom>
        </p:spPr>
      </p:pic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B0586766-C164-2B76-6115-09FDBF05EFED}"/>
              </a:ext>
            </a:extLst>
          </p:cNvPr>
          <p:cNvSpPr/>
          <p:nvPr/>
        </p:nvSpPr>
        <p:spPr>
          <a:xfrm>
            <a:off x="4175885" y="1033063"/>
            <a:ext cx="3634906" cy="1211054"/>
          </a:xfrm>
          <a:prstGeom prst="wedgeRoundRectCallou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Gnocchi" panose="02000500000000000000" pitchFamily="2" charset="0"/>
              </a:rPr>
              <a:t>Ты справился, и теперь можешь различать звонкие и глухие согласные.</a:t>
            </a:r>
          </a:p>
        </p:txBody>
      </p:sp>
    </p:spTree>
    <p:extLst>
      <p:ext uri="{BB962C8B-B14F-4D97-AF65-F5344CB8AC3E}">
        <p14:creationId xmlns:p14="http://schemas.microsoft.com/office/powerpoint/2010/main" val="3394511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75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750" fill="hold">
                                          <p:stCondLst>
                                            <p:cond delay="5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750" fill="hold">
                                          <p:stCondLst>
                                            <p:cond delay="7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60</Words>
  <Application>Microsoft Office PowerPoint</Application>
  <PresentationFormat>Широкоэкранный</PresentationFormat>
  <Paragraphs>24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Gnocchi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1</cp:revision>
  <dcterms:created xsi:type="dcterms:W3CDTF">2026-07-26T12:53:50Z</dcterms:created>
  <dcterms:modified xsi:type="dcterms:W3CDTF">2026-07-26T14:07:17Z</dcterms:modified>
</cp:coreProperties>
</file>