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E375D4-1F4B-40B1-A1B9-E4BD93600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BBD3560-0A4A-4EB8-859B-78C3FCAACB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5F3CFD-79A9-4A1E-9207-598159ACE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7A32-2507-466F-875B-8F79F8C7A92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3BCF55-E1A0-4440-9911-8A19B3EF9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D7D4EC-4A68-4D9E-A9FF-94522AE7E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5AB31-E2A2-46B7-80D1-89403C26A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23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587ACD-5BC6-4368-A128-8B1A25CD3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78CD79-7F4E-414C-8A0E-7EB964EB8E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94DFC1-D835-43CB-9963-F6B91A02B5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7A32-2507-466F-875B-8F79F8C7A92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7A0C6E-DF1F-4C66-AFE1-FD43F7571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29BD22-8E50-4DBE-B5D8-70072CB4C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5AB31-E2A2-46B7-80D1-89403C26A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0272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04BF6C-E81C-47AB-ABB7-B460F458F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2BC80F-FC8D-4205-A980-A24F8954DC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0DAB8D-B470-4BC1-AC5D-0D8EC07BD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7A32-2507-466F-875B-8F79F8C7A92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3A55BB-4C3D-4690-911D-125BF77D6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22D76D-760B-48D0-BD56-C3F5EC69FE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5AB31-E2A2-46B7-80D1-89403C26A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180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AFC06F-3B5F-4422-8365-08913BDC0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DB5AC4-06ED-4985-A13B-B63BF43C5E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9E3FB44-D4C5-4C56-88BE-0D7BCDA4D9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A159112-8503-438F-A94A-9F2FA211F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7A32-2507-466F-875B-8F79F8C7A92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0C22BD2-9A1F-47E5-B248-FB84BD0FE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71D2F6-014F-41F9-B5F3-21C7ACB69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5AB31-E2A2-46B7-80D1-89403C26A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4542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69146C-ACAF-4CAE-9566-E2F7398A9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58F3195-BFDF-4DC9-83DA-FCB47F8E90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CDDDA34-4DD3-442A-B6E7-FC03E27692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220CFB2-EB36-494F-BEE7-FFE2A54ABA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6DFBF58-5DD0-4333-A8F5-A4396902F0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73D7445-9D0A-4440-95EA-C91AE4BFB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7A32-2507-466F-875B-8F79F8C7A92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D5044EA-1A06-4CC7-BE66-6BFE04711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12DAE6F-B8F5-4820-BB88-1C6F0273A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5AB31-E2A2-46B7-80D1-89403C26A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798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B934FA-2B3F-4D24-9EF7-EE6B4E8D6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5F89C4B-692F-40B2-8AE4-CA828152D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7A32-2507-466F-875B-8F79F8C7A92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E35C45B-11A2-430B-9AB2-85B2BAEA3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0E683EA-ADCD-4792-9B7F-60E59AE89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5AB31-E2A2-46B7-80D1-89403C26A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2993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1B70F97-561D-470E-AFD0-CDC52C9A3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7A32-2507-466F-875B-8F79F8C7A92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3825AF-60D3-4E7A-BA51-1E24B23DA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402785A-5369-4E8F-BCE7-1436869A7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5AB31-E2A2-46B7-80D1-89403C26A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5119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D2D874-83B6-405A-AD68-BC8052389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7F88A4-7DBE-44C8-AE4D-630241964F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017E23-893B-41B7-B4C4-909F3BA69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95E29A3-CCEA-4C32-9A54-CD1E73FF2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7A32-2507-466F-875B-8F79F8C7A92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907C598-C5D6-4479-827E-B9661FFC4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D438D6-E09A-4FB0-AF65-A61F247ED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5AB31-E2A2-46B7-80D1-89403C26A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99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709EC-EF6A-4035-B6AC-A96673566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CBCF4EF-3569-4694-9FC0-0670EB2D53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ACB901-7F8C-4F79-8B43-AB5AD0342D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32F8E9E-F2D7-4258-80C0-ECA855683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7A32-2507-466F-875B-8F79F8C7A92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B54EB3-EDA7-4B92-ABB7-3D59F0586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AF489E-528A-448F-8018-ADD1126C1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5AB31-E2A2-46B7-80D1-89403C26A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839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1B5B77-D841-4757-B26D-125FD37E4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C68CE65-8B6E-41EC-A483-7E3A22BDC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0C091E-7F64-46C3-A719-53D65A653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7A32-2507-466F-875B-8F79F8C7A92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C8358F-16CE-426C-8704-6B44D8446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ECA476-662B-4950-9DEA-CBC4E12DB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5AB31-E2A2-46B7-80D1-89403C26A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67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9CE9C12-474D-4023-926C-5F1501B8C0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A3C677C-0A98-43BD-91F6-D77A267401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22BFC8-4506-47A6-A49B-9DE9448FA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C7A32-2507-466F-875B-8F79F8C7A92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2184F0-CB8B-47BC-98A7-9243737DF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F26C57-65E5-4087-98C8-C25375EE0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5AB31-E2A2-46B7-80D1-89403C26A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524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809E06-722A-4316-8103-48C5504B7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7FE6F6-7C29-45AC-8CB5-FA1637599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1726D1-49D8-4E5B-9D68-7E8A20210B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C7A32-2507-466F-875B-8F79F8C7A92D}" type="datetimeFigureOut">
              <a:rPr lang="ru-RU" smtClean="0"/>
              <a:t>03.10.2025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31BEF8-F982-4C8E-A034-EF243051F2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3F93B0-4DE9-4043-BC39-3442DC30DF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5AB31-E2A2-46B7-80D1-89403C26A2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9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5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943E4A-C9EE-4884-BCDD-0C8D3E99B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136" y="-637822"/>
            <a:ext cx="7821727" cy="74958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B744AD6-8829-40EA-A791-DC133E4E05FF}"/>
              </a:ext>
            </a:extLst>
          </p:cNvPr>
          <p:cNvSpPr txBox="1"/>
          <p:nvPr/>
        </p:nvSpPr>
        <p:spPr>
          <a:xfrm>
            <a:off x="3953233" y="2667573"/>
            <a:ext cx="41801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Обучение грамоте.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Урок 3. </a:t>
            </a:r>
          </a:p>
        </p:txBody>
      </p:sp>
      <p:pic>
        <p:nvPicPr>
          <p:cNvPr id="6" name="Рисунок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907A60-298E-4942-B6D9-EDE3AA84A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353" y="4784758"/>
            <a:ext cx="1577873" cy="74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4160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C5EF6003-CED2-488A-B11E-30061487396A}"/>
              </a:ext>
            </a:extLst>
          </p:cNvPr>
          <p:cNvSpPr/>
          <p:nvPr/>
        </p:nvSpPr>
        <p:spPr>
          <a:xfrm>
            <a:off x="4778828" y="-92815"/>
            <a:ext cx="4275793" cy="2935705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Привет, Я Артём, а это моя кошка Соня. Сегодня мы приглашаем тебя в цирк.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7F603C-E461-4839-95CF-B9E49D0B20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726" y="3715465"/>
            <a:ext cx="3225036" cy="322503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94BEF9-79E1-4EBD-8822-219234DF93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708" y="1467852"/>
            <a:ext cx="5317958" cy="5317958"/>
          </a:xfrm>
          <a:prstGeom prst="rect">
            <a:avLst/>
          </a:prstGeom>
        </p:spPr>
      </p:pic>
      <p:pic>
        <p:nvPicPr>
          <p:cNvPr id="7" name="Рисунок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1FDAC8F-C444-4FFB-8BAC-417EB00945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620" y="6345798"/>
            <a:ext cx="965406" cy="45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3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узырек для мыслей: облако 9">
            <a:extLst>
              <a:ext uri="{FF2B5EF4-FFF2-40B4-BE49-F238E27FC236}">
                <a16:creationId xmlns:a16="http://schemas.microsoft.com/office/drawing/2014/main" id="{B978D41A-4F8F-46B0-BE68-809828EEA0CE}"/>
              </a:ext>
            </a:extLst>
          </p:cNvPr>
          <p:cNvSpPr/>
          <p:nvPr/>
        </p:nvSpPr>
        <p:spPr>
          <a:xfrm>
            <a:off x="447461" y="426775"/>
            <a:ext cx="3938910" cy="2646878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Ребята, посмотрите! На афише большая круглая буква — О. Давайте вместе её произнесём!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9412C95-6229-4739-B597-C6D3220C66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" b="6411"/>
          <a:stretch/>
        </p:blipFill>
        <p:spPr>
          <a:xfrm>
            <a:off x="2751221" y="1049422"/>
            <a:ext cx="9098165" cy="509012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9B95694-776D-4F0C-8797-722D9695EA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619" y="2451005"/>
            <a:ext cx="4406995" cy="4406995"/>
          </a:xfrm>
          <a:prstGeom prst="rect">
            <a:avLst/>
          </a:prstGeom>
        </p:spPr>
      </p:pic>
      <p:pic>
        <p:nvPicPr>
          <p:cNvPr id="5" name="Рисунок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779DDC2-C268-4577-A3B7-372650A946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620" y="6345798"/>
            <a:ext cx="965406" cy="45574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0340E9-26BF-4971-9F3F-90F7CCA48256}"/>
              </a:ext>
            </a:extLst>
          </p:cNvPr>
          <p:cNvSpPr txBox="1"/>
          <p:nvPr/>
        </p:nvSpPr>
        <p:spPr>
          <a:xfrm>
            <a:off x="6246108" y="1911371"/>
            <a:ext cx="225506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О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78559B-FD0B-4457-9D59-AE4FDD30200D}"/>
              </a:ext>
            </a:extLst>
          </p:cNvPr>
          <p:cNvSpPr txBox="1"/>
          <p:nvPr/>
        </p:nvSpPr>
        <p:spPr>
          <a:xfrm>
            <a:off x="5032638" y="6022632"/>
            <a:ext cx="57751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Comic Sans MS" panose="030F0702030302020204" pitchFamily="66" charset="0"/>
              </a:rPr>
              <a:t>Звук </a:t>
            </a:r>
            <a:r>
              <a:rPr lang="ru-RU" b="1" dirty="0">
                <a:latin typeface="Comic Sans MS" panose="030F0702030302020204" pitchFamily="66" charset="0"/>
              </a:rPr>
              <a:t>О</a:t>
            </a:r>
            <a:r>
              <a:rPr lang="ru-RU" dirty="0">
                <a:latin typeface="Comic Sans MS" panose="030F0702030302020204" pitchFamily="66" charset="0"/>
              </a:rPr>
              <a:t> — это гласный звук, губы круглые, голос идёт свободно.</a:t>
            </a:r>
          </a:p>
        </p:txBody>
      </p:sp>
    </p:spTree>
    <p:extLst>
      <p:ext uri="{BB962C8B-B14F-4D97-AF65-F5344CB8AC3E}">
        <p14:creationId xmlns:p14="http://schemas.microsoft.com/office/powerpoint/2010/main" val="2254094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90F3035-AA82-40E8-B995-563F05614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021" y="1008149"/>
            <a:ext cx="8351544" cy="556552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CD55C2D-B713-4370-8255-7699C8E823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35" y="2718563"/>
            <a:ext cx="4256314" cy="4256314"/>
          </a:xfrm>
          <a:prstGeom prst="rect">
            <a:avLst/>
          </a:prstGeom>
        </p:spPr>
      </p:pic>
      <p:pic>
        <p:nvPicPr>
          <p:cNvPr id="5" name="Рисунок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70BB70-D436-47D6-B5A6-171F778E2E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620" y="6345798"/>
            <a:ext cx="965406" cy="455744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F92C4667-B925-4FCF-9352-0954FDF5B578}"/>
              </a:ext>
            </a:extLst>
          </p:cNvPr>
          <p:cNvGrpSpPr/>
          <p:nvPr/>
        </p:nvGrpSpPr>
        <p:grpSpPr>
          <a:xfrm>
            <a:off x="4001647" y="1065654"/>
            <a:ext cx="5424235" cy="4544213"/>
            <a:chOff x="3919146" y="999083"/>
            <a:chExt cx="5032349" cy="3847637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F73E2676-44D5-4749-AD16-AC124DE723A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9146" y="2357895"/>
              <a:ext cx="5032349" cy="2488825"/>
            </a:xfrm>
            <a:prstGeom prst="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A8CAE608-F294-4403-98B0-47FFB29A5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2757" y="999083"/>
              <a:ext cx="2683088" cy="3547885"/>
            </a:xfrm>
            <a:prstGeom prst="rect">
              <a:avLst/>
            </a:prstGeom>
          </p:spPr>
        </p:pic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E5C4506-1C80-4621-9480-AF5277ACD6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572" y="2835442"/>
            <a:ext cx="4438428" cy="3373206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1B584D8-3419-4FA1-B009-15320DD844E1}"/>
              </a:ext>
            </a:extLst>
          </p:cNvPr>
          <p:cNvSpPr/>
          <p:nvPr/>
        </p:nvSpPr>
        <p:spPr>
          <a:xfrm>
            <a:off x="4726202" y="755747"/>
            <a:ext cx="6031181" cy="562310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Посмотри на рисунок и объясни Соне, что удивило мальчика.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520473-76DE-4686-A610-77BEC815EC60}"/>
              </a:ext>
            </a:extLst>
          </p:cNvPr>
          <p:cNvSpPr txBox="1"/>
          <p:nvPr/>
        </p:nvSpPr>
        <p:spPr>
          <a:xfrm>
            <a:off x="4324493" y="82502"/>
            <a:ext cx="38432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Звук О</a:t>
            </a:r>
          </a:p>
        </p:txBody>
      </p:sp>
    </p:spTree>
    <p:extLst>
      <p:ext uri="{BB962C8B-B14F-4D97-AF65-F5344CB8AC3E}">
        <p14:creationId xmlns:p14="http://schemas.microsoft.com/office/powerpoint/2010/main" val="1198989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узырек для мыслей: облако 9">
            <a:extLst>
              <a:ext uri="{FF2B5EF4-FFF2-40B4-BE49-F238E27FC236}">
                <a16:creationId xmlns:a16="http://schemas.microsoft.com/office/drawing/2014/main" id="{D2A3E0A0-E9B2-49F9-9442-8DF528030666}"/>
              </a:ext>
            </a:extLst>
          </p:cNvPr>
          <p:cNvSpPr/>
          <p:nvPr/>
        </p:nvSpPr>
        <p:spPr>
          <a:xfrm>
            <a:off x="1175745" y="665564"/>
            <a:ext cx="3327017" cy="2371940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Comic Sans MS" panose="030F0702030302020204" pitchFamily="66" charset="0"/>
              </a:rPr>
              <a:t>А как быть, если я решу изобразить</a:t>
            </a:r>
          </a:p>
          <a:p>
            <a:pPr algn="ctr"/>
            <a:r>
              <a:rPr lang="ru-RU" sz="1800" b="0" i="0" u="none" strike="noStrike" dirty="0">
                <a:solidFill>
                  <a:srgbClr val="002060"/>
                </a:solidFill>
                <a:effectLst/>
                <a:latin typeface="Comic Sans MS" panose="030F0702030302020204" pitchFamily="66" charset="0"/>
              </a:rPr>
              <a:t>удивление на письме?</a:t>
            </a:r>
            <a:endParaRPr lang="ru-RU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57AA44E4-AFFB-41FF-9BF2-AA4801BFAD7D}"/>
              </a:ext>
            </a:extLst>
          </p:cNvPr>
          <p:cNvSpPr/>
          <p:nvPr/>
        </p:nvSpPr>
        <p:spPr>
          <a:xfrm>
            <a:off x="9057491" y="1851534"/>
            <a:ext cx="914400" cy="612648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О</a:t>
            </a:r>
          </a:p>
        </p:txBody>
      </p:sp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A2C71355-407C-4F9C-9D10-25E008301AB0}"/>
              </a:ext>
            </a:extLst>
          </p:cNvPr>
          <p:cNvSpPr/>
          <p:nvPr/>
        </p:nvSpPr>
        <p:spPr>
          <a:xfrm>
            <a:off x="8519792" y="2279859"/>
            <a:ext cx="914400" cy="612648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О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310324-D412-4FCC-AAA0-AFD51ED561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5474" y="1148156"/>
            <a:ext cx="7429591" cy="4951126"/>
          </a:xfrm>
          <a:prstGeom prst="rect">
            <a:avLst/>
          </a:prstGeom>
        </p:spPr>
      </p:pic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4C6DEF2-1FE1-4D5E-8178-E0A7C381CE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620" y="6345798"/>
            <a:ext cx="965406" cy="455744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893AC7F-F212-4F23-8FB1-517B7C9C45EB}"/>
              </a:ext>
            </a:extLst>
          </p:cNvPr>
          <p:cNvSpPr/>
          <p:nvPr/>
        </p:nvSpPr>
        <p:spPr>
          <a:xfrm>
            <a:off x="5733907" y="653143"/>
            <a:ext cx="5018887" cy="845648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Какой звук мы произносим, когда</a:t>
            </a:r>
          </a:p>
          <a:p>
            <a:pPr algn="ctr"/>
            <a:r>
              <a:rPr lang="ru-RU" sz="1800" b="1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видим что-то удивительное? Изобрази.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Пузырек для мыслей: облако 5">
            <a:extLst>
              <a:ext uri="{FF2B5EF4-FFF2-40B4-BE49-F238E27FC236}">
                <a16:creationId xmlns:a16="http://schemas.microsoft.com/office/drawing/2014/main" id="{1988C973-C9BC-4C0B-BDE0-496580678706}"/>
              </a:ext>
            </a:extLst>
          </p:cNvPr>
          <p:cNvSpPr/>
          <p:nvPr/>
        </p:nvSpPr>
        <p:spPr>
          <a:xfrm>
            <a:off x="8023346" y="2708184"/>
            <a:ext cx="914400" cy="612648"/>
          </a:xfrm>
          <a:prstGeom prst="cloud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О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3CE7BA-52F0-4DDC-96C4-E0E95661C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619" y="2451005"/>
            <a:ext cx="4406995" cy="440699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5321CC-4D55-411C-A02D-438EF57ED7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860" y="2451005"/>
            <a:ext cx="4438428" cy="337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200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узырек для мыслей: облако 8">
            <a:extLst>
              <a:ext uri="{FF2B5EF4-FFF2-40B4-BE49-F238E27FC236}">
                <a16:creationId xmlns:a16="http://schemas.microsoft.com/office/drawing/2014/main" id="{61F9BBFA-6817-4D12-A030-6633D8F6288C}"/>
              </a:ext>
            </a:extLst>
          </p:cNvPr>
          <p:cNvSpPr/>
          <p:nvPr/>
        </p:nvSpPr>
        <p:spPr>
          <a:xfrm>
            <a:off x="7748337" y="1271910"/>
            <a:ext cx="3176337" cy="2260219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Мяу! Давай букву О изобразим на листе бумаги.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E6F819-3179-4F17-9EAB-092FF53796E2}"/>
              </a:ext>
            </a:extLst>
          </p:cNvPr>
          <p:cNvSpPr txBox="1"/>
          <p:nvPr/>
        </p:nvSpPr>
        <p:spPr>
          <a:xfrm>
            <a:off x="4235116" y="165005"/>
            <a:ext cx="30457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Буква О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B56918-19F6-4FEA-9369-26F8C8680B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75" y="165005"/>
            <a:ext cx="6218250" cy="668229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B1FCAAD-D551-4031-9285-9F1022065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857" y="2924819"/>
            <a:ext cx="2771274" cy="27712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B3FB58B-1461-4A27-A380-1025901296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7576" y="4310456"/>
            <a:ext cx="1346963" cy="134696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C905FFD-33F5-44A9-813A-C46744562F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990" y="2746064"/>
            <a:ext cx="4256314" cy="4256314"/>
          </a:xfrm>
          <a:prstGeom prst="rect">
            <a:avLst/>
          </a:prstGeom>
        </p:spPr>
      </p:pic>
      <p:pic>
        <p:nvPicPr>
          <p:cNvPr id="10" name="Рисунок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78FD2A7-2EE7-4507-B7D9-71ABABB7DF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620" y="6345798"/>
            <a:ext cx="965406" cy="45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528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узырек для мыслей: облако 2">
            <a:extLst>
              <a:ext uri="{FF2B5EF4-FFF2-40B4-BE49-F238E27FC236}">
                <a16:creationId xmlns:a16="http://schemas.microsoft.com/office/drawing/2014/main" id="{51C2C8FE-18EB-4C55-BBF6-F085B7318F70}"/>
              </a:ext>
            </a:extLst>
          </p:cNvPr>
          <p:cNvSpPr/>
          <p:nvPr/>
        </p:nvSpPr>
        <p:spPr>
          <a:xfrm>
            <a:off x="389065" y="1493327"/>
            <a:ext cx="3183081" cy="1853559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Давайте вместе найдём букву О. Где здесь О?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FFD3F5-6941-4A35-8486-E195DCAAC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618" y="2976956"/>
            <a:ext cx="3881044" cy="388104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0B89558-9FF9-490B-91C3-ED1C0AB8F9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593" y="3388204"/>
            <a:ext cx="3830625" cy="2794899"/>
          </a:xfrm>
          <a:prstGeom prst="rect">
            <a:avLst/>
          </a:prstGeom>
        </p:spPr>
      </p:pic>
      <p:pic>
        <p:nvPicPr>
          <p:cNvPr id="11" name="Рисунок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511868B-19B4-4D22-9A6E-3BE37C98C0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620" y="6345798"/>
            <a:ext cx="965406" cy="455744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842E132-44B3-48CA-B735-D0AE9BD52D51}"/>
              </a:ext>
            </a:extLst>
          </p:cNvPr>
          <p:cNvSpPr/>
          <p:nvPr/>
        </p:nvSpPr>
        <p:spPr>
          <a:xfrm>
            <a:off x="4995021" y="674897"/>
            <a:ext cx="5792836" cy="344283"/>
          </a:xfrm>
          <a:prstGeom prst="roundRect">
            <a:avLst/>
          </a:prstGeom>
          <a:solidFill>
            <a:srgbClr val="92D050">
              <a:alpha val="50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Найди и подчеркни букву О.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AEEBC3B-F9F9-4FA2-8BEA-35706203911F}"/>
              </a:ext>
            </a:extLst>
          </p:cNvPr>
          <p:cNvGrpSpPr/>
          <p:nvPr/>
        </p:nvGrpSpPr>
        <p:grpSpPr>
          <a:xfrm>
            <a:off x="3876417" y="840096"/>
            <a:ext cx="3830625" cy="2794899"/>
            <a:chOff x="3876417" y="840096"/>
            <a:chExt cx="3830625" cy="2794899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1119929B-E60C-4BD5-82D3-D69972D6DB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6417" y="840096"/>
              <a:ext cx="3830625" cy="2794899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3C629FE-88A8-4B16-9CA8-E10FF5296563}"/>
                </a:ext>
              </a:extLst>
            </p:cNvPr>
            <p:cNvSpPr txBox="1"/>
            <p:nvPr/>
          </p:nvSpPr>
          <p:spPr>
            <a:xfrm>
              <a:off x="4518013" y="1493327"/>
              <a:ext cx="2495693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dirty="0">
                  <a:latin typeface="Comic Sans MS" panose="030F0702030302020204" pitchFamily="66" charset="0"/>
                </a:rPr>
                <a:t>КОТ</a:t>
              </a: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B85E893-0B04-4A17-9ACD-EA0810D48081}"/>
              </a:ext>
            </a:extLst>
          </p:cNvPr>
          <p:cNvGrpSpPr/>
          <p:nvPr/>
        </p:nvGrpSpPr>
        <p:grpSpPr>
          <a:xfrm>
            <a:off x="7752834" y="883113"/>
            <a:ext cx="3830625" cy="2794899"/>
            <a:chOff x="7752834" y="883113"/>
            <a:chExt cx="3830625" cy="2794899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FB4F664B-AAE4-4EB2-9979-4C674F8FD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52834" y="883113"/>
              <a:ext cx="3830625" cy="279489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76DDBD8-6C21-4F90-822D-C2DCEA228D32}"/>
                </a:ext>
              </a:extLst>
            </p:cNvPr>
            <p:cNvSpPr txBox="1"/>
            <p:nvPr/>
          </p:nvSpPr>
          <p:spPr>
            <a:xfrm>
              <a:off x="8292043" y="1750938"/>
              <a:ext cx="283257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400" dirty="0">
                  <a:latin typeface="Comic Sans MS" panose="030F0702030302020204" pitchFamily="66" charset="0"/>
                </a:rPr>
                <a:t>МОЛОКО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767DD5F-B1C6-4A31-A2D8-B497E3B9989C}"/>
              </a:ext>
            </a:extLst>
          </p:cNvPr>
          <p:cNvSpPr txBox="1"/>
          <p:nvPr/>
        </p:nvSpPr>
        <p:spPr>
          <a:xfrm>
            <a:off x="8308179" y="4015110"/>
            <a:ext cx="28394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latin typeface="Comic Sans MS" panose="030F0702030302020204" pitchFamily="66" charset="0"/>
              </a:rPr>
              <a:t>ДОМ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78FC084-1F4F-46AD-90F2-7797326AA3B5}"/>
              </a:ext>
            </a:extLst>
          </p:cNvPr>
          <p:cNvGrpSpPr/>
          <p:nvPr/>
        </p:nvGrpSpPr>
        <p:grpSpPr>
          <a:xfrm>
            <a:off x="3981968" y="3346886"/>
            <a:ext cx="3830625" cy="2794899"/>
            <a:chOff x="3981968" y="3346886"/>
            <a:chExt cx="3830625" cy="2794899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E49CDF89-5CAD-4001-A160-BDA80698A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1968" y="3346886"/>
              <a:ext cx="3830625" cy="2794899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C10F72-D6E6-47AA-AEA2-5F42A30865B4}"/>
                </a:ext>
              </a:extLst>
            </p:cNvPr>
            <p:cNvSpPr txBox="1"/>
            <p:nvPr/>
          </p:nvSpPr>
          <p:spPr>
            <a:xfrm>
              <a:off x="4379408" y="4036476"/>
              <a:ext cx="2824643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Comic Sans MS" panose="030F0702030302020204" pitchFamily="66" charset="0"/>
                </a:rPr>
                <a:t>ОКНО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38298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узырек для мыслей: облако 6">
            <a:extLst>
              <a:ext uri="{FF2B5EF4-FFF2-40B4-BE49-F238E27FC236}">
                <a16:creationId xmlns:a16="http://schemas.microsoft.com/office/drawing/2014/main" id="{85EBCCA6-1903-4C97-BCEE-BC5481ABF712}"/>
              </a:ext>
            </a:extLst>
          </p:cNvPr>
          <p:cNvSpPr/>
          <p:nvPr/>
        </p:nvSpPr>
        <p:spPr>
          <a:xfrm>
            <a:off x="389065" y="870743"/>
            <a:ext cx="3811676" cy="2476144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В цирке всё начинается на букву О. Давайте посмотрим. А что ещё вы знаете на букву О?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878AB5-319E-4D86-BA8D-A82176B9008D}"/>
              </a:ext>
            </a:extLst>
          </p:cNvPr>
          <p:cNvSpPr txBox="1"/>
          <p:nvPr/>
        </p:nvSpPr>
        <p:spPr>
          <a:xfrm>
            <a:off x="4441371" y="178755"/>
            <a:ext cx="3925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Цирковая загадка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EF7813A-88C2-46C3-87C3-51EE208EB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152" y="734913"/>
            <a:ext cx="6050166" cy="6066629"/>
          </a:xfrm>
          <a:prstGeom prst="rect">
            <a:avLst/>
          </a:prstGeom>
        </p:spPr>
      </p:pic>
      <p:pic>
        <p:nvPicPr>
          <p:cNvPr id="5" name="Рисунок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AE2D23D-421A-4704-AD58-54F8D763D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620" y="6345798"/>
            <a:ext cx="965406" cy="45574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E7F78E-BA93-4360-B079-FA997069A1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618" y="2976956"/>
            <a:ext cx="3881044" cy="3881044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4915417-BBA1-4393-96DF-0DC88E86F823}"/>
              </a:ext>
            </a:extLst>
          </p:cNvPr>
          <p:cNvGrpSpPr/>
          <p:nvPr/>
        </p:nvGrpSpPr>
        <p:grpSpPr>
          <a:xfrm>
            <a:off x="3303521" y="3547209"/>
            <a:ext cx="3003135" cy="2440048"/>
            <a:chOff x="3303521" y="3750353"/>
            <a:chExt cx="3003135" cy="2440048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06685F59-270D-4414-82FF-2B0158761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521" y="3750353"/>
              <a:ext cx="3003135" cy="2440048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DA09402-6FA8-491F-8930-E3FE96D24036}"/>
                </a:ext>
              </a:extLst>
            </p:cNvPr>
            <p:cNvSpPr txBox="1"/>
            <p:nvPr/>
          </p:nvSpPr>
          <p:spPr>
            <a:xfrm>
              <a:off x="4280616" y="5596403"/>
              <a:ext cx="12994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solidFill>
                    <a:srgbClr val="002060"/>
                  </a:solidFill>
                  <a:latin typeface="Comic Sans MS" panose="030F0702030302020204" pitchFamily="66" charset="0"/>
                </a:rPr>
                <a:t>ЖМИ</a:t>
              </a: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2F7F821-D939-46F2-AA51-CAA5B6C699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920" y="3012048"/>
            <a:ext cx="2691133" cy="378949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F4DDF46-1EA3-4923-9116-74491AC8379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7215" y="3727894"/>
            <a:ext cx="4853199" cy="3459800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A840AE93-7D32-4F25-ACBA-453BF644A6AE}"/>
              </a:ext>
            </a:extLst>
          </p:cNvPr>
          <p:cNvGrpSpPr/>
          <p:nvPr/>
        </p:nvGrpSpPr>
        <p:grpSpPr>
          <a:xfrm>
            <a:off x="6241312" y="2543819"/>
            <a:ext cx="5008119" cy="3979702"/>
            <a:chOff x="5399742" y="478350"/>
            <a:chExt cx="2166422" cy="1928490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61A75A2-D7FB-4BF0-8046-86B724607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5812">
              <a:off x="5399742" y="478350"/>
              <a:ext cx="1990414" cy="1928490"/>
            </a:xfrm>
            <a:prstGeom prst="rect">
              <a:avLst/>
            </a:prstGeom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340A929D-E99E-4327-B141-C689807C885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05780">
              <a:off x="5953829" y="696478"/>
              <a:ext cx="1612335" cy="1562174"/>
            </a:xfrm>
            <a:prstGeom prst="rect">
              <a:avLst/>
            </a:prstGeom>
          </p:spPr>
        </p:pic>
      </p:grpSp>
      <p:pic>
        <p:nvPicPr>
          <p:cNvPr id="23" name="Рисунок 22" descr="Закрепить со сплошной заливкой">
            <a:extLst>
              <a:ext uri="{FF2B5EF4-FFF2-40B4-BE49-F238E27FC236}">
                <a16:creationId xmlns:a16="http://schemas.microsoft.com/office/drawing/2014/main" id="{EA49A0AE-C93A-4251-B520-A2D7AC4DFAD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4498650">
            <a:off x="67984" y="20500"/>
            <a:ext cx="642162" cy="642162"/>
          </a:xfrm>
          <a:prstGeom prst="rect">
            <a:avLst/>
          </a:prstGeom>
        </p:spPr>
      </p:pic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13F208B7-7430-488B-AF2D-55D8BE835154}"/>
              </a:ext>
            </a:extLst>
          </p:cNvPr>
          <p:cNvSpPr/>
          <p:nvPr/>
        </p:nvSpPr>
        <p:spPr>
          <a:xfrm>
            <a:off x="680644" y="119590"/>
            <a:ext cx="2997582" cy="523220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Обезьяна, оркестр, огни.</a:t>
            </a:r>
          </a:p>
        </p:txBody>
      </p:sp>
    </p:spTree>
    <p:extLst>
      <p:ext uri="{BB962C8B-B14F-4D97-AF65-F5344CB8AC3E}">
        <p14:creationId xmlns:p14="http://schemas.microsoft.com/office/powerpoint/2010/main" val="2324196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узырек для мыслей: облако 4">
            <a:extLst>
              <a:ext uri="{FF2B5EF4-FFF2-40B4-BE49-F238E27FC236}">
                <a16:creationId xmlns:a16="http://schemas.microsoft.com/office/drawing/2014/main" id="{0700BEE3-782F-42A7-8582-1A24BA47826D}"/>
              </a:ext>
            </a:extLst>
          </p:cNvPr>
          <p:cNvSpPr/>
          <p:nvPr/>
        </p:nvSpPr>
        <p:spPr>
          <a:xfrm>
            <a:off x="0" y="1035747"/>
            <a:ext cx="3811676" cy="2476144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2060"/>
                </a:solidFill>
                <a:latin typeface="Comic Sans MS" panose="030F0702030302020204" pitchFamily="66" charset="0"/>
              </a:rPr>
              <a:t>Послушайте слово и скажите, где живёт звук О — в начале, середине или в конце?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F61825-E217-4A52-9FD1-3CE19722ED40}"/>
              </a:ext>
            </a:extLst>
          </p:cNvPr>
          <p:cNvSpPr txBox="1"/>
          <p:nvPr/>
        </p:nvSpPr>
        <p:spPr>
          <a:xfrm>
            <a:off x="4166364" y="165005"/>
            <a:ext cx="41182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Где живёт буква О?</a:t>
            </a:r>
          </a:p>
        </p:txBody>
      </p:sp>
      <p:pic>
        <p:nvPicPr>
          <p:cNvPr id="3" name="Рисунок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547043C-75A5-45A2-8271-936CAB04C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620" y="6345798"/>
            <a:ext cx="965406" cy="45574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AEEAC83-3C9F-4347-BF67-044B572C54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618" y="2976956"/>
            <a:ext cx="3881044" cy="388104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AD8834-8B98-442C-93DA-EF8B44E413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5898" y="1048890"/>
            <a:ext cx="2339214" cy="1878999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C2CA1A64-4E6C-4655-A733-6E3F7C56D722}"/>
              </a:ext>
            </a:extLst>
          </p:cNvPr>
          <p:cNvSpPr/>
          <p:nvPr/>
        </p:nvSpPr>
        <p:spPr>
          <a:xfrm>
            <a:off x="5653368" y="2922344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E242684-A02C-49EB-B9DC-EED94507BA2E}"/>
              </a:ext>
            </a:extLst>
          </p:cNvPr>
          <p:cNvSpPr/>
          <p:nvPr/>
        </p:nvSpPr>
        <p:spPr>
          <a:xfrm>
            <a:off x="4813630" y="2930254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2FC7C34-CAFD-4684-BAC6-8B63395B6361}"/>
              </a:ext>
            </a:extLst>
          </p:cNvPr>
          <p:cNvSpPr/>
          <p:nvPr/>
        </p:nvSpPr>
        <p:spPr>
          <a:xfrm>
            <a:off x="3986887" y="2927889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04F747D-647C-4DC6-BE73-7F6214E4B57B}"/>
              </a:ext>
            </a:extLst>
          </p:cNvPr>
          <p:cNvSpPr/>
          <p:nvPr/>
        </p:nvSpPr>
        <p:spPr>
          <a:xfrm>
            <a:off x="5662156" y="2922343"/>
            <a:ext cx="742521" cy="589547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60E6B56-AF7B-4A28-9EA6-7C7C980058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815" y="905510"/>
            <a:ext cx="2024743" cy="2024743"/>
          </a:xfrm>
          <a:prstGeom prst="rect">
            <a:avLst/>
          </a:prstGeom>
        </p:spPr>
      </p:pic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AADB00EF-F33E-4AE9-A2EB-59F0D919478B}"/>
              </a:ext>
            </a:extLst>
          </p:cNvPr>
          <p:cNvSpPr/>
          <p:nvPr/>
        </p:nvSpPr>
        <p:spPr>
          <a:xfrm>
            <a:off x="8370102" y="2930253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04C65438-337A-4234-ABCD-50BBDBDC43FC}"/>
              </a:ext>
            </a:extLst>
          </p:cNvPr>
          <p:cNvSpPr/>
          <p:nvPr/>
        </p:nvSpPr>
        <p:spPr>
          <a:xfrm>
            <a:off x="9209840" y="2930253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F30503A-4ADB-414B-A769-D8537376F197}"/>
              </a:ext>
            </a:extLst>
          </p:cNvPr>
          <p:cNvSpPr/>
          <p:nvPr/>
        </p:nvSpPr>
        <p:spPr>
          <a:xfrm>
            <a:off x="10069514" y="2922343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3EA384D-D0CA-4952-B456-4A4027DAD711}"/>
              </a:ext>
            </a:extLst>
          </p:cNvPr>
          <p:cNvSpPr/>
          <p:nvPr/>
        </p:nvSpPr>
        <p:spPr>
          <a:xfrm>
            <a:off x="9218628" y="2937986"/>
            <a:ext cx="742521" cy="589547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85B64A7-06AB-45C6-9908-5EF5F22E10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181" y="4364195"/>
            <a:ext cx="2910496" cy="1443368"/>
          </a:xfrm>
          <a:prstGeom prst="rect">
            <a:avLst/>
          </a:prstGeom>
        </p:spPr>
      </p:pic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3E0AC0DC-37EE-4606-99EB-A5619E4F1F1E}"/>
              </a:ext>
            </a:extLst>
          </p:cNvPr>
          <p:cNvSpPr/>
          <p:nvPr/>
        </p:nvSpPr>
        <p:spPr>
          <a:xfrm>
            <a:off x="3986886" y="5816331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30E564FD-21E0-438D-9E3E-2A14E8F5AE41}"/>
              </a:ext>
            </a:extLst>
          </p:cNvPr>
          <p:cNvSpPr/>
          <p:nvPr/>
        </p:nvSpPr>
        <p:spPr>
          <a:xfrm>
            <a:off x="4850162" y="5816331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0E2ECD18-2ED6-4A9F-BD60-B84FFF1AC5A6}"/>
              </a:ext>
            </a:extLst>
          </p:cNvPr>
          <p:cNvSpPr/>
          <p:nvPr/>
        </p:nvSpPr>
        <p:spPr>
          <a:xfrm>
            <a:off x="5713438" y="5816331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980B5BF0-41F3-4FA4-B4CC-33ACF568A67E}"/>
              </a:ext>
            </a:extLst>
          </p:cNvPr>
          <p:cNvSpPr/>
          <p:nvPr/>
        </p:nvSpPr>
        <p:spPr>
          <a:xfrm>
            <a:off x="3986886" y="5807563"/>
            <a:ext cx="742521" cy="589547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184138E-87AF-41B5-9BC0-CFDA961BC5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376" y="4009933"/>
            <a:ext cx="3901448" cy="2151892"/>
          </a:xfrm>
          <a:prstGeom prst="rect">
            <a:avLst/>
          </a:prstGeom>
        </p:spPr>
      </p:pic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04AA5909-DA7F-48EB-A82E-A80CF30E8034}"/>
              </a:ext>
            </a:extLst>
          </p:cNvPr>
          <p:cNvSpPr/>
          <p:nvPr/>
        </p:nvSpPr>
        <p:spPr>
          <a:xfrm>
            <a:off x="8560354" y="5818481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F3538674-F3B1-44F3-BEE4-CA8D90727550}"/>
              </a:ext>
            </a:extLst>
          </p:cNvPr>
          <p:cNvSpPr/>
          <p:nvPr/>
        </p:nvSpPr>
        <p:spPr>
          <a:xfrm>
            <a:off x="9459231" y="5807562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A5FAB165-4FC4-4C40-A276-BF5849D2C594}"/>
              </a:ext>
            </a:extLst>
          </p:cNvPr>
          <p:cNvSpPr/>
          <p:nvPr/>
        </p:nvSpPr>
        <p:spPr>
          <a:xfrm>
            <a:off x="10321096" y="5807561"/>
            <a:ext cx="742521" cy="589547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DE98406F-F0B0-4F58-A2A2-F49BD6A11D7A}"/>
              </a:ext>
            </a:extLst>
          </p:cNvPr>
          <p:cNvSpPr/>
          <p:nvPr/>
        </p:nvSpPr>
        <p:spPr>
          <a:xfrm>
            <a:off x="8560354" y="5816331"/>
            <a:ext cx="742521" cy="589547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25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23" grpId="0" animBg="1"/>
      <p:bldP spid="2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5D4E81-A3D0-4A2B-B150-EAF4475078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35" y="2908205"/>
            <a:ext cx="4066672" cy="4066672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5D814606-DADA-41D8-8AB7-2E40E14F8177}"/>
              </a:ext>
            </a:extLst>
          </p:cNvPr>
          <p:cNvSpPr/>
          <p:nvPr/>
        </p:nvSpPr>
        <p:spPr>
          <a:xfrm>
            <a:off x="446886" y="962527"/>
            <a:ext cx="4785131" cy="1189406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Соне понравилось искать звук О в словах. Теперь она решила найти букву О в окружающих предметах. Поможешь?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A7527E0-F7FE-40E7-B699-2DEEB53692D1}"/>
              </a:ext>
            </a:extLst>
          </p:cNvPr>
          <p:cNvSpPr/>
          <p:nvPr/>
        </p:nvSpPr>
        <p:spPr>
          <a:xfrm>
            <a:off x="5280144" y="1615669"/>
            <a:ext cx="6373300" cy="4682002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" name="Рисунок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8EBCBBA-DDC3-4D12-87D5-E50F03A481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620" y="6345798"/>
            <a:ext cx="965406" cy="45574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87C4FF-1E0A-471C-81A4-DEBCE8CD4D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746" y="3956670"/>
            <a:ext cx="4025853" cy="26839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9912D48-0CEB-4845-8DB4-76F67DD8B6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3195" y="1458829"/>
            <a:ext cx="2966086" cy="383979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673589A-7BC7-42D0-8A79-939ED11BA2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561" y="1925051"/>
            <a:ext cx="2325819" cy="2325819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AD99589C-B783-4A60-A321-0AD4F9D19312}"/>
              </a:ext>
            </a:extLst>
          </p:cNvPr>
          <p:cNvSpPr/>
          <p:nvPr/>
        </p:nvSpPr>
        <p:spPr>
          <a:xfrm>
            <a:off x="6121561" y="459780"/>
            <a:ext cx="4693110" cy="1099600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1. Из скольких букв </a:t>
            </a:r>
            <a:r>
              <a:rPr lang="ru-RU" dirty="0">
                <a:solidFill>
                  <a:srgbClr val="C00000"/>
                </a:solidFill>
                <a:latin typeface="Comic Sans MS" panose="030F0702030302020204" pitchFamily="66" charset="0"/>
              </a:rPr>
              <a:t>О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сделан каждый рисунок?</a:t>
            </a:r>
            <a:b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</a:b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2. Назови предметы, которые похожи на букву </a:t>
            </a:r>
            <a:r>
              <a:rPr lang="ru-RU" dirty="0">
                <a:solidFill>
                  <a:srgbClr val="C00000"/>
                </a:solidFill>
                <a:latin typeface="Comic Sans MS" panose="030F0702030302020204" pitchFamily="66" charset="0"/>
              </a:rPr>
              <a:t>О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79936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узырек для мыслей: облако 3">
            <a:extLst>
              <a:ext uri="{FF2B5EF4-FFF2-40B4-BE49-F238E27FC236}">
                <a16:creationId xmlns:a16="http://schemas.microsoft.com/office/drawing/2014/main" id="{2A5D7B55-D1F2-4049-A527-2C5ED62D7077}"/>
              </a:ext>
            </a:extLst>
          </p:cNvPr>
          <p:cNvSpPr/>
          <p:nvPr/>
        </p:nvSpPr>
        <p:spPr>
          <a:xfrm>
            <a:off x="4338243" y="123753"/>
            <a:ext cx="4523874" cy="3004458"/>
          </a:xfrm>
          <a:prstGeom prst="cloudCallou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Comic Sans MS" panose="030F0702030302020204" pitchFamily="66" charset="0"/>
              </a:rPr>
              <a:t>Мы справились! Теперь можно смотреть шоу! Давайте все вместе громко позовём букву О-О-О!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56FA98-3D5D-4758-A67B-AB4262C84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949" y="2994145"/>
            <a:ext cx="4066672" cy="406667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368B57-9FFE-4B79-A8FD-5EA6AB9B1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9958" y="1998388"/>
            <a:ext cx="4859612" cy="485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8491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238</Words>
  <Application>Microsoft Office PowerPoint</Application>
  <PresentationFormat>Широкоэкранный</PresentationFormat>
  <Paragraphs>32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14</cp:revision>
  <dcterms:created xsi:type="dcterms:W3CDTF">2025-10-03T07:39:10Z</dcterms:created>
  <dcterms:modified xsi:type="dcterms:W3CDTF">2025-10-03T14:03:16Z</dcterms:modified>
</cp:coreProperties>
</file>