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39700" prst="cross"/>
            </a:sp3d>
          </c:spPr>
          <c:dPt>
            <c:idx val="0"/>
            <c:bubble3D val="0"/>
            <c:spPr>
              <a:solidFill>
                <a:schemeClr val="accent2">
                  <a:shade val="5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9700" prst="cross"/>
              </a:sp3d>
            </c:spPr>
          </c:dPt>
          <c:dPt>
            <c:idx val="1"/>
            <c:bubble3D val="0"/>
            <c:spPr>
              <a:solidFill>
                <a:schemeClr val="accent2">
                  <a:shade val="7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9700" prst="cross"/>
              </a:sp3d>
            </c:spPr>
          </c:dPt>
          <c:dPt>
            <c:idx val="2"/>
            <c:bubble3D val="0"/>
            <c:spPr>
              <a:solidFill>
                <a:schemeClr val="accent2">
                  <a:shade val="9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9700" prst="cross"/>
              </a:sp3d>
            </c:spPr>
          </c:dPt>
          <c:dPt>
            <c:idx val="3"/>
            <c:bubble3D val="0"/>
            <c:spPr>
              <a:solidFill>
                <a:schemeClr val="accent2">
                  <a:tint val="9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9700" prst="cross"/>
              </a:sp3d>
            </c:spPr>
          </c:dPt>
          <c:dPt>
            <c:idx val="4"/>
            <c:bubble3D val="0"/>
            <c:spPr>
              <a:solidFill>
                <a:schemeClr val="accent2">
                  <a:tint val="7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9700" prst="cross"/>
              </a:sp3d>
            </c:spPr>
          </c:dPt>
          <c:dPt>
            <c:idx val="5"/>
            <c:bubble3D val="0"/>
            <c:spPr>
              <a:solidFill>
                <a:schemeClr val="accent2">
                  <a:tint val="5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139700" prst="cross"/>
              </a:sp3d>
            </c:spPr>
          </c:dPt>
          <c:cat>
            <c:strRef>
              <c:f>Лист1!$A$2:$A$7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  <c:pt idx="4">
                  <c:v>12</c:v>
                </c:pt>
                <c:pt idx="5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D3-4D6D-B762-50A13C5DFB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CA41EF-D61B-EF28-6853-4ECFD17A7A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C56664C-2D6A-F034-30C7-2487EBE11D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4C29F2B-3EFD-3482-341A-388067688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1D5D2-3BEF-40F8-A6B0-EF7E566783F3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BAA3E9-0E50-45CB-7C78-598E947A3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93D6AB-5E3F-667B-17D1-335DD8FC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6A2F-2A5D-4F53-8CC6-E27C6E65C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001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6D8A89-0BDC-85FC-A3BC-EA815F9C2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05B578-E622-4079-6FD3-BDC1674976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FED918-5008-C774-2AC5-5C752F1EE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1D5D2-3BEF-40F8-A6B0-EF7E566783F3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74A642-6C93-DB3A-4C53-CE47ABDC0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0670E9-1203-9D46-8FC6-AC234E70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6A2F-2A5D-4F53-8CC6-E27C6E65C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022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E8A211-723C-C8AF-4B09-7EB80ABBA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1B068E9-9C89-BDB9-3D37-E708B5404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2102F7-D543-C4BB-A7FD-C4A47A581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1D5D2-3BEF-40F8-A6B0-EF7E566783F3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BDEA77-DB7B-D21E-50F9-0FBBA27DA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B789B7-21C0-549D-56A5-7E8F0C48C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6A2F-2A5D-4F53-8CC6-E27C6E65C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371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5376AC-3539-5B6F-8CEE-7BAFF1827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16E9A3-7B05-3F3D-2B70-2C57004BF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430DD27-D065-71A0-989D-2344E7EA9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F3A0824-6731-05D8-F1EB-0265EFAE5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1D5D2-3BEF-40F8-A6B0-EF7E566783F3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262A68-4767-4C54-DE5A-EFBFADA45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886F10-162E-7DDD-BF4A-4A461B8D5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6A2F-2A5D-4F53-8CC6-E27C6E65C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949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DF62A0-F4F4-5C58-F0B1-976D752C0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7C058B-9616-BD43-30D2-55CF00B43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036D904-2179-9C79-3F28-793D09458E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B040AFF-2B22-857D-55E4-E7C73FE014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58FB7A5-D801-4C38-9670-918ADE4BF2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E7D414D-2169-8F24-B8FC-BEC335CEB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1D5D2-3BEF-40F8-A6B0-EF7E566783F3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052F6F8-10E9-5554-706A-3D1EB9B58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0FC3BE0-8EBB-AB07-8CDA-912748D0E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6A2F-2A5D-4F53-8CC6-E27C6E65C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546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4B24FE-F51F-E7CA-8034-82FDB3B51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9115212-DB0B-0486-81B8-9CBE37D56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1D5D2-3BEF-40F8-A6B0-EF7E566783F3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E376368-305B-E712-5340-658243128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4DD88E8-0456-0467-659D-4F2B46230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6A2F-2A5D-4F53-8CC6-E27C6E65C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764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CD329D5-CB50-D2C9-2DB1-74CBC8289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1D5D2-3BEF-40F8-A6B0-EF7E566783F3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374BDC7-FC83-43C0-6427-7B6FA6C10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E8F088F-F96C-F77A-58A5-7BB8F1FC3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6A2F-2A5D-4F53-8CC6-E27C6E65C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796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767797-5213-5F43-BD3C-ABE3E2D65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B038D6-34D8-9773-2FD2-E9886D1C3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0CABA5E-EEC2-1B08-5620-3B468A2992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F380905-1E01-588D-DDE1-D21BE417E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1D5D2-3BEF-40F8-A6B0-EF7E566783F3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A7192E4-0002-B6E5-0669-B6862665A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0B507E-EEE5-D3C3-519C-82B5A6708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6A2F-2A5D-4F53-8CC6-E27C6E65C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868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89E69B-0512-7921-826F-CCC8F5861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1743FF6-A87E-76D1-10CA-8C89D63840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01D1172-CB30-427D-E7EF-C90F9161C7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5D83F3-9BAB-251B-DC02-60435B833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1D5D2-3BEF-40F8-A6B0-EF7E566783F3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03F0A1-FCFD-ACF4-475C-D857BB280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DFC5D0-D4A7-24B0-1D72-249E122C2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6A2F-2A5D-4F53-8CC6-E27C6E65C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864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57033A-D6D9-3898-D6C8-F9EDE61E8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48AD846-AF91-34CC-7CA5-3657B934B6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2AD768-9B28-D43E-769F-C0C4C2A4D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1D5D2-3BEF-40F8-A6B0-EF7E566783F3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5AE823-12DD-0CA4-4718-8D1589CE0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CA7550-3B20-3995-9B90-0E354B9FA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6A2F-2A5D-4F53-8CC6-E27C6E65C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278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CBEB919-5C9A-1405-1ED0-F3037D1A63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8C5F712-D94A-3413-7FB5-A4A0EAA597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BF9E76-F0E3-85D5-D081-3E2C9BE8C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1D5D2-3BEF-40F8-A6B0-EF7E566783F3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AC940A-04E7-D08C-368B-9CEB87B93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2EAEE5D-7CF6-0E63-5665-0F323516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C6A2F-2A5D-4F53-8CC6-E27C6E65C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2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2BB0B2-49B9-C5E1-75B5-5F93CBF95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8C451B-ADBB-38C7-E5F9-3EF47A880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5881D1-540B-FC7E-C3F3-45A8820D3D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C1D5D2-3BEF-40F8-A6B0-EF7E566783F3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8D80FB-D71F-B3B8-2214-B8BA47403C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B440AC-DE5B-109E-C85B-3C43403DFD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4C6A2F-2A5D-4F53-8CC6-E27C6E65C3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306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chart" Target="../charts/chart1.xml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FF02A0F-4230-1B8D-8D6D-4CDAD3D4DA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678" y="0"/>
            <a:ext cx="1025501" cy="10255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984C54-E4C9-F8CD-37B4-EA82AF558766}"/>
              </a:ext>
            </a:extLst>
          </p:cNvPr>
          <p:cNvSpPr txBox="1"/>
          <p:nvPr/>
        </p:nvSpPr>
        <p:spPr>
          <a:xfrm>
            <a:off x="190450" y="653240"/>
            <a:ext cx="33783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dirty="0">
                <a:solidFill>
                  <a:schemeClr val="accent2">
                    <a:lumMod val="50000"/>
                  </a:schemeClr>
                </a:solidFill>
                <a:effectLst>
                  <a:glow rad="127000">
                    <a:srgbClr val="FFC000"/>
                  </a:glow>
                </a:effectLst>
                <a:latin typeface="Gnocchi" panose="02000500000000000000" pitchFamily="2" charset="0"/>
              </a:rPr>
              <a:t>ЛАНА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A3587C-086E-9C91-A876-D572ED7AA157}"/>
              </a:ext>
            </a:extLst>
          </p:cNvPr>
          <p:cNvSpPr txBox="1"/>
          <p:nvPr/>
        </p:nvSpPr>
        <p:spPr>
          <a:xfrm>
            <a:off x="8623158" y="653240"/>
            <a:ext cx="33783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dirty="0">
                <a:solidFill>
                  <a:schemeClr val="accent2">
                    <a:lumMod val="50000"/>
                  </a:schemeClr>
                </a:solidFill>
                <a:effectLst>
                  <a:glow rad="127000">
                    <a:srgbClr val="FFC000"/>
                  </a:glow>
                </a:effectLst>
                <a:latin typeface="Gnocchi" panose="02000500000000000000" pitchFamily="2" charset="0"/>
              </a:rPr>
              <a:t>ЛИКА</a:t>
            </a:r>
          </a:p>
        </p:txBody>
      </p:sp>
      <p:sp>
        <p:nvSpPr>
          <p:cNvPr id="8" name="Сердце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D20609C-DDEB-10AC-BCD2-2824F07CC510}"/>
              </a:ext>
            </a:extLst>
          </p:cNvPr>
          <p:cNvSpPr/>
          <p:nvPr/>
        </p:nvSpPr>
        <p:spPr>
          <a:xfrm>
            <a:off x="11566113" y="6337978"/>
            <a:ext cx="453710" cy="369948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028F2E-82B6-3BB3-0462-0249FCD59F2F}"/>
              </a:ext>
            </a:extLst>
          </p:cNvPr>
          <p:cNvSpPr txBox="1"/>
          <p:nvPr/>
        </p:nvSpPr>
        <p:spPr>
          <a:xfrm>
            <a:off x="4050815" y="6396335"/>
            <a:ext cx="4090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Gnocchi" panose="02000500000000000000" pitchFamily="2" charset="0"/>
              </a:rPr>
              <a:t>Автоматизация звука Л-Ль</a:t>
            </a:r>
          </a:p>
        </p:txBody>
      </p:sp>
    </p:spTree>
    <p:extLst>
      <p:ext uri="{BB962C8B-B14F-4D97-AF65-F5344CB8AC3E}">
        <p14:creationId xmlns:p14="http://schemas.microsoft.com/office/powerpoint/2010/main" val="3871752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>
        <p14:reveal/>
      </p:transition>
    </mc:Choice>
    <mc:Fallback>
      <p:transition spd="slow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ердце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6BB52DA-981C-C869-D431-6351E63F62CA}"/>
              </a:ext>
            </a:extLst>
          </p:cNvPr>
          <p:cNvSpPr/>
          <p:nvPr/>
        </p:nvSpPr>
        <p:spPr>
          <a:xfrm>
            <a:off x="11566113" y="6337978"/>
            <a:ext cx="453710" cy="369948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C1F753A-3283-107A-CD6C-C79F149534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678" y="0"/>
            <a:ext cx="1025501" cy="10255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6C55C3-8123-8140-CF28-1A3F6D0E2102}"/>
              </a:ext>
            </a:extLst>
          </p:cNvPr>
          <p:cNvSpPr txBox="1"/>
          <p:nvPr/>
        </p:nvSpPr>
        <p:spPr>
          <a:xfrm>
            <a:off x="223364" y="0"/>
            <a:ext cx="2833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Gnocchi" panose="02000500000000000000" pitchFamily="2" charset="0"/>
              </a:rPr>
              <a:t>Назови карточки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F942ACE-1155-68D8-3E8A-E7272C88F736}"/>
              </a:ext>
            </a:extLst>
          </p:cNvPr>
          <p:cNvGrpSpPr/>
          <p:nvPr/>
        </p:nvGrpSpPr>
        <p:grpSpPr>
          <a:xfrm>
            <a:off x="1448380" y="949300"/>
            <a:ext cx="3217852" cy="4362595"/>
            <a:chOff x="83760" y="1426376"/>
            <a:chExt cx="2600588" cy="3711016"/>
          </a:xfrm>
        </p:grpSpPr>
        <p:pic>
          <p:nvPicPr>
            <p:cNvPr id="6" name="Рисунок 5" descr="Изображение выглядит как багет, рам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837B5463-3170-2CD5-0721-ADE7F548D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" t="1526" r="1172"/>
            <a:stretch/>
          </p:blipFill>
          <p:spPr>
            <a:xfrm>
              <a:off x="83760" y="1426376"/>
              <a:ext cx="2600588" cy="371101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8" name="Рисунок 7" descr="Изображение выглядит как кот, в помещении, котенок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B6F0DC63-4EBC-E428-DBE4-2FBDDC2CFFF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943" y="1757593"/>
              <a:ext cx="2032388" cy="3048582"/>
            </a:xfrm>
            <a:prstGeom prst="rect">
              <a:avLst/>
            </a:prstGeom>
          </p:spPr>
        </p:pic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B1507761-92ED-0584-CCAB-1E851598B101}"/>
              </a:ext>
            </a:extLst>
          </p:cNvPr>
          <p:cNvGrpSpPr/>
          <p:nvPr/>
        </p:nvGrpSpPr>
        <p:grpSpPr>
          <a:xfrm>
            <a:off x="1448380" y="949299"/>
            <a:ext cx="3217852" cy="4362595"/>
            <a:chOff x="83760" y="1426376"/>
            <a:chExt cx="2600588" cy="3711016"/>
          </a:xfrm>
        </p:grpSpPr>
        <p:pic>
          <p:nvPicPr>
            <p:cNvPr id="11" name="Рисунок 10" descr="Изображение выглядит как багет, рам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F9ED073-A0FC-09AD-41EA-56AAB9DED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" t="1526" r="1172"/>
            <a:stretch/>
          </p:blipFill>
          <p:spPr>
            <a:xfrm>
              <a:off x="83760" y="1426376"/>
              <a:ext cx="2600588" cy="371101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D43E9816-4D1C-BDD4-F1DE-C4625BAFB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7910" y="1574819"/>
              <a:ext cx="2202328" cy="3477085"/>
            </a:xfrm>
            <a:prstGeom prst="rect">
              <a:avLst/>
            </a:prstGeom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3B93D705-9A3C-C119-66B5-862A904D0BB3}"/>
              </a:ext>
            </a:extLst>
          </p:cNvPr>
          <p:cNvGrpSpPr/>
          <p:nvPr/>
        </p:nvGrpSpPr>
        <p:grpSpPr>
          <a:xfrm>
            <a:off x="1448380" y="949299"/>
            <a:ext cx="3217852" cy="4362595"/>
            <a:chOff x="83760" y="1426376"/>
            <a:chExt cx="2600588" cy="3711016"/>
          </a:xfrm>
        </p:grpSpPr>
        <p:pic>
          <p:nvPicPr>
            <p:cNvPr id="14" name="Рисунок 13" descr="Изображение выглядит как багет, рам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1BABAF0-A07B-69FE-E1C2-1E9F11DBAE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" t="1526" r="1172"/>
            <a:stretch/>
          </p:blipFill>
          <p:spPr>
            <a:xfrm>
              <a:off x="83760" y="1426376"/>
              <a:ext cx="2600588" cy="371101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713FB83F-A786-FC0F-75C2-883EB7900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7911" y="1574819"/>
              <a:ext cx="2202326" cy="3477085"/>
            </a:xfrm>
            <a:prstGeom prst="rect">
              <a:avLst/>
            </a:prstGeom>
          </p:spPr>
        </p:pic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440D2B26-5A2B-2AFB-CDFD-33C161896802}"/>
              </a:ext>
            </a:extLst>
          </p:cNvPr>
          <p:cNvGrpSpPr/>
          <p:nvPr/>
        </p:nvGrpSpPr>
        <p:grpSpPr>
          <a:xfrm>
            <a:off x="1448380" y="949298"/>
            <a:ext cx="3217852" cy="4362595"/>
            <a:chOff x="83760" y="1426376"/>
            <a:chExt cx="2600588" cy="3711016"/>
          </a:xfrm>
        </p:grpSpPr>
        <p:pic>
          <p:nvPicPr>
            <p:cNvPr id="17" name="Рисунок 16" descr="Изображение выглядит как багет, рам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7DDA945-E500-F87D-E08B-4B9609A68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" t="1526" r="1172"/>
            <a:stretch/>
          </p:blipFill>
          <p:spPr>
            <a:xfrm>
              <a:off x="83760" y="1426376"/>
              <a:ext cx="2600588" cy="371101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EAAB82FA-89E8-320B-9C8D-5C79776D215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47911" y="1574819"/>
              <a:ext cx="2202326" cy="3477085"/>
            </a:xfrm>
            <a:prstGeom prst="rect">
              <a:avLst/>
            </a:prstGeom>
          </p:spPr>
        </p:pic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E49C52FB-FA07-3A93-2030-29F83CDDE8A2}"/>
              </a:ext>
            </a:extLst>
          </p:cNvPr>
          <p:cNvGrpSpPr/>
          <p:nvPr/>
        </p:nvGrpSpPr>
        <p:grpSpPr>
          <a:xfrm>
            <a:off x="1437910" y="899049"/>
            <a:ext cx="3217852" cy="4362595"/>
            <a:chOff x="83760" y="1426376"/>
            <a:chExt cx="2600588" cy="3711016"/>
          </a:xfrm>
        </p:grpSpPr>
        <p:pic>
          <p:nvPicPr>
            <p:cNvPr id="20" name="Рисунок 19" descr="Изображение выглядит как багет, рам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FEAAD5F-73E0-42FA-85B1-3881806187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" t="1526" r="1172"/>
            <a:stretch/>
          </p:blipFill>
          <p:spPr>
            <a:xfrm>
              <a:off x="83760" y="1426376"/>
              <a:ext cx="2600588" cy="371101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F9ED66B-261D-011A-D264-03804DA8E1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9198" y="1586085"/>
              <a:ext cx="2202326" cy="3477085"/>
            </a:xfrm>
            <a:prstGeom prst="rect">
              <a:avLst/>
            </a:prstGeom>
          </p:spPr>
        </p:pic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35FE3856-1A4E-C9A6-2FFC-35E46BEB1A3B}"/>
              </a:ext>
            </a:extLst>
          </p:cNvPr>
          <p:cNvGrpSpPr/>
          <p:nvPr/>
        </p:nvGrpSpPr>
        <p:grpSpPr>
          <a:xfrm>
            <a:off x="1448380" y="924173"/>
            <a:ext cx="3217852" cy="4374476"/>
            <a:chOff x="83760" y="1426376"/>
            <a:chExt cx="2600588" cy="3721123"/>
          </a:xfrm>
        </p:grpSpPr>
        <p:pic>
          <p:nvPicPr>
            <p:cNvPr id="23" name="Рисунок 22" descr="Изображение выглядит как багет, рам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150B84A-B104-42C1-DFCC-508585964B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" t="1526" r="1172"/>
            <a:stretch/>
          </p:blipFill>
          <p:spPr>
            <a:xfrm>
              <a:off x="83760" y="1426376"/>
              <a:ext cx="2600588" cy="371101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9A54E265-8F0F-8276-002C-2AEFAC093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0735" y="2032602"/>
              <a:ext cx="1972922" cy="3114897"/>
            </a:xfrm>
            <a:prstGeom prst="rect">
              <a:avLst/>
            </a:prstGeom>
          </p:spPr>
        </p:pic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D0B2FE54-50F9-71CF-8C76-68DD7E5486E9}"/>
              </a:ext>
            </a:extLst>
          </p:cNvPr>
          <p:cNvGrpSpPr/>
          <p:nvPr/>
        </p:nvGrpSpPr>
        <p:grpSpPr>
          <a:xfrm>
            <a:off x="1437910" y="885805"/>
            <a:ext cx="3217852" cy="4362595"/>
            <a:chOff x="83760" y="1426376"/>
            <a:chExt cx="2600588" cy="3711016"/>
          </a:xfrm>
        </p:grpSpPr>
        <p:pic>
          <p:nvPicPr>
            <p:cNvPr id="26" name="Рисунок 25" descr="Изображение выглядит как багет, рам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5264AE49-260E-74A6-CAAB-0978A07EC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7" t="1526" r="1172"/>
            <a:stretch/>
          </p:blipFill>
          <p:spPr>
            <a:xfrm>
              <a:off x="83760" y="1426376"/>
              <a:ext cx="2600588" cy="371101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56D10676-791B-F297-F3D3-7B15DA100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1467" y="1575979"/>
              <a:ext cx="2202326" cy="3477085"/>
            </a:xfrm>
            <a:prstGeom prst="rect">
              <a:avLst/>
            </a:prstGeom>
          </p:spPr>
        </p:pic>
      </p:grpSp>
      <p:pic>
        <p:nvPicPr>
          <p:cNvPr id="29" name="Рисунок 28" descr="Изображение выглядит как цветок, искусство, Орнамент, шабло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0845E8C-1D65-8886-5248-0A8D54CE2AC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5" t="2442" r="3309" b="2188"/>
          <a:stretch/>
        </p:blipFill>
        <p:spPr>
          <a:xfrm>
            <a:off x="1437910" y="878114"/>
            <a:ext cx="3383906" cy="48930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33062393"/>
      </p:ext>
    </p:extLst>
  </p:cSld>
  <p:clrMapOvr>
    <a:masterClrMapping/>
  </p:clrMapOvr>
  <p:transition spd="slow" advClick="0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ердце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6BB52DA-981C-C869-D431-6351E63F62CA}"/>
              </a:ext>
            </a:extLst>
          </p:cNvPr>
          <p:cNvSpPr/>
          <p:nvPr/>
        </p:nvSpPr>
        <p:spPr>
          <a:xfrm>
            <a:off x="11566113" y="6337978"/>
            <a:ext cx="453710" cy="369948"/>
          </a:xfrm>
          <a:prstGeom prst="hear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C1F753A-3283-107A-CD6C-C79F14953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678" y="0"/>
            <a:ext cx="1025501" cy="10255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3D6D58-2DFF-7378-5011-3356B9633C66}"/>
              </a:ext>
            </a:extLst>
          </p:cNvPr>
          <p:cNvSpPr txBox="1"/>
          <p:nvPr/>
        </p:nvSpPr>
        <p:spPr>
          <a:xfrm>
            <a:off x="223364" y="0"/>
            <a:ext cx="2833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Gnocchi" panose="02000500000000000000" pitchFamily="2" charset="0"/>
              </a:rPr>
              <a:t>Составь предложение.</a:t>
            </a:r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F7A418CC-BA75-37B2-2530-B5DA151EBBEE}"/>
              </a:ext>
            </a:extLst>
          </p:cNvPr>
          <p:cNvSpPr/>
          <p:nvPr/>
        </p:nvSpPr>
        <p:spPr>
          <a:xfrm rot="19407564">
            <a:off x="6767141" y="5371934"/>
            <a:ext cx="789154" cy="643126"/>
          </a:xfrm>
          <a:prstGeom prst="rightArrow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95E8C6A6-D167-798F-6C10-BED4229F4110}"/>
              </a:ext>
            </a:extLst>
          </p:cNvPr>
          <p:cNvGrpSpPr/>
          <p:nvPr/>
        </p:nvGrpSpPr>
        <p:grpSpPr>
          <a:xfrm>
            <a:off x="5605064" y="512750"/>
            <a:ext cx="7440842" cy="5158333"/>
            <a:chOff x="5605064" y="512750"/>
            <a:chExt cx="7440842" cy="5158333"/>
          </a:xfrm>
        </p:grpSpPr>
        <p:graphicFrame>
          <p:nvGraphicFramePr>
            <p:cNvPr id="7" name="Диаграмма 6">
              <a:extLst>
                <a:ext uri="{FF2B5EF4-FFF2-40B4-BE49-F238E27FC236}">
                  <a16:creationId xmlns:a16="http://schemas.microsoft.com/office/drawing/2014/main" id="{2B4B4CC8-335A-5F62-E2A4-39C8DCDB1B6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82355072"/>
                </p:ext>
              </p:extLst>
            </p:nvPr>
          </p:nvGraphicFramePr>
          <p:xfrm>
            <a:off x="5605064" y="512750"/>
            <a:ext cx="7440842" cy="51583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pic>
          <p:nvPicPr>
            <p:cNvPr id="10" name="Рисунок 9" descr="Изображение выглядит как инструмен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084EAE91-7826-1567-8CD1-372F1ADEA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7109" y="2203982"/>
              <a:ext cx="1473976" cy="2210964"/>
            </a:xfrm>
            <a:prstGeom prst="rect">
              <a:avLst/>
            </a:prstGeom>
          </p:spPr>
        </p:pic>
        <p:pic>
          <p:nvPicPr>
            <p:cNvPr id="12" name="Рисунок 11" descr="Изображение выглядит как одежда, пальто, халат, в помещении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9A15346-1A79-A956-3224-B251C1663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8290" y="3572092"/>
              <a:ext cx="1236650" cy="1854975"/>
            </a:xfrm>
            <a:prstGeom prst="rect">
              <a:avLst/>
            </a:prstGeom>
          </p:spPr>
        </p:pic>
        <p:pic>
          <p:nvPicPr>
            <p:cNvPr id="14" name="Рисунок 13" descr="Изображение выглядит как фрукт, Продовольственная группа, Натуральные продукты, ед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A0A15FF-B282-FFD4-B021-F38F63C82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9083" y="512750"/>
              <a:ext cx="1719444" cy="2579166"/>
            </a:xfrm>
            <a:prstGeom prst="rect">
              <a:avLst/>
            </a:prstGeom>
          </p:spPr>
        </p:pic>
        <p:pic>
          <p:nvPicPr>
            <p:cNvPr id="16" name="Рисунок 15" descr="Изображение выглядит как Предметная фотография, ваза, искусство, натюрмор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A47F213-F923-FA40-80B2-BC89B6BFE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5122" y="639265"/>
              <a:ext cx="1550757" cy="2326136"/>
            </a:xfrm>
            <a:prstGeom prst="rect">
              <a:avLst/>
            </a:prstGeom>
          </p:spPr>
        </p:pic>
        <p:pic>
          <p:nvPicPr>
            <p:cNvPr id="18" name="Рисунок 17" descr="Изображение выглядит как игрушка, инструмен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CF3B3312-CAFC-C051-2EB5-667097B31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12639" y="3310047"/>
              <a:ext cx="1515856" cy="2273784"/>
            </a:xfrm>
            <a:prstGeom prst="rect">
              <a:avLst/>
            </a:prstGeom>
          </p:spPr>
        </p:pic>
        <p:pic>
          <p:nvPicPr>
            <p:cNvPr id="20" name="Рисунок 19" descr="Изображение выглядит как мультфильм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CA6BC86-9736-0D47-52AD-42DE14E929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00573" y="1916781"/>
              <a:ext cx="1515855" cy="22737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6657036"/>
      </p:ext>
    </p:extLst>
  </p:cSld>
  <p:clrMapOvr>
    <a:masterClrMapping/>
  </p:clrMapOvr>
  <p:transition spd="slow" advClick="0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C1F753A-3283-107A-CD6C-C79F14953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3678" y="0"/>
            <a:ext cx="1025501" cy="1025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953587"/>
      </p:ext>
    </p:extLst>
  </p:cSld>
  <p:clrMapOvr>
    <a:masterClrMapping/>
  </p:clrMapOvr>
  <p:transition spd="slow" advClick="0">
    <p:randomBar dir="vert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10</Words>
  <Application>Microsoft Office PowerPoint</Application>
  <PresentationFormat>Широкоэкранный</PresentationFormat>
  <Paragraphs>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Gnocchi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4</cp:revision>
  <dcterms:created xsi:type="dcterms:W3CDTF">2026-08-07T15:12:06Z</dcterms:created>
  <dcterms:modified xsi:type="dcterms:W3CDTF">2026-08-07T16:36:03Z</dcterms:modified>
</cp:coreProperties>
</file>