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669" autoAdjust="0"/>
  </p:normalViewPr>
  <p:slideViewPr>
    <p:cSldViewPr snapToGrid="0">
      <p:cViewPr varScale="1">
        <p:scale>
          <a:sx n="96" d="100"/>
          <a:sy n="96" d="100"/>
        </p:scale>
        <p:origin x="58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604E1-F732-58C9-FD4C-A12515338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D298-2CC7-3C22-92F9-B2D041B19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9E3800-FCC0-D516-9FE0-30912E353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6CBB1C-5F42-43E5-EA75-EF6CE57F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E447B0-75F6-6F9A-541A-D06026CE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06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28A6B-2C59-9DBD-0A5C-A1F244BC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D4F4CC-2474-2538-9D83-0206E6B31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2BE7D4-4E23-6179-13F0-AF5C3041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FC7ED7-9C9A-29C2-EA49-FDCD22E05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8753D6-7C6E-7825-A9AC-BC311306C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35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2331A3-1F58-7986-CAD1-472CB236B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85E3E4-69D9-CC98-24D4-98D555340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CC6D6F-E9EF-6835-A98A-DA69EC7C2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A164D6-41B0-DEBD-9384-08ECCAAEF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069BC3-46E2-74F1-3E69-191444010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63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DC4806-3EB2-764E-2250-AB17E262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2AC8FF-179B-4A07-8012-ECFBB4B63A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5E9C00-D2A9-ACB7-A8B9-6F6452DAA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2DD121-9570-B85C-787E-15AB9DAF7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828047-6E4F-5EAA-3482-1D592A53F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74110E-EC07-01B0-9541-C7A43090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521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C3172B-3F21-26D9-7267-ECBDF3283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89C42E-1D68-A51F-7400-EEF10334E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E93574-1372-61A8-C34E-E699377F0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55B69E-7B96-6F95-F38B-E4A836A820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2A3147-F288-2F84-F28D-F1DC463A6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B53E9C-C147-6B4E-4857-030C96CA1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E99E454-60E7-80EF-BA81-1B1EC5C69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5DE014-4669-80E2-1262-09762C9F2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844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992E6-7E39-82CA-CFE4-92C238E12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5DD27CB-1847-A7EF-D12B-2F38D2F21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2559431-67BA-1542-1E49-2767667CD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3F58BE-04C7-4C71-EF18-26C26993B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123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FBFCB6A-5BE0-06D2-EB6F-600A8264F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0A3C91E-3C72-0878-D465-91C69552A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95081A0-2EDE-EE34-EC5C-9E491E55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15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C6EAB-0D96-0B91-215F-D0CA311D6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B67F22-F58C-1BA0-2D62-9F8DC15B9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8468A0-1BAE-F859-3C06-17D3408B5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E5060E-6C77-A165-C25F-47E832A9E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3C6377-0397-DD67-088C-2C75BC1E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513212-B9E2-B8AF-CABB-20F3246A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3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2359D-6D4B-F113-44FA-56CCB8490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F61156-44D0-5BCE-577C-8172C8EED6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D5847B-9500-C4C0-0BC0-A513A0616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DA17D8-1D1C-8874-4290-C9A29D23F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19B3EA-036C-98DE-F814-13D37EB23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86D115-A7C1-CDD2-D91F-82A1F11D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13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8F8373-B4E1-EFE2-5E06-29C4CA23C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34B215-FD50-E7B3-C7D1-E1A5D5B22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1E7F8C-8DCD-D0CA-83A9-9B7B4CCEF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3FACA2-B62B-F735-91B2-4F1AA8267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4D23E2-6354-7A95-90D0-D5CA4601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84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E95F7E-3117-58CC-D724-BB9598E69B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DCAD2B-E2D2-BB50-4E45-4C934B67A7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FF40FA-C5A5-549A-1BAB-24A021CA5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0FE9A3-B24D-5332-6806-4E29211FE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352586-19E5-A212-D25E-982441F8A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32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CB4D9F-4B43-5D8A-0CA8-B27DD8A6C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6D93CC-4624-71E1-D67B-6334758D2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57C56B-7DE9-9D60-82C2-9BE4451B80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4F87EC-E32E-4DCA-BD21-6D1D692FD624}" type="datetimeFigureOut">
              <a:rPr lang="ru-RU" smtClean="0"/>
              <a:t>07.01.2026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1A1E28-2F55-DDD3-82BC-CB39E67B0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7E2081-CE92-A9F6-E6EB-529EEE93A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793F29-A57E-4E95-8298-ABAA1BE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86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27F78DB-F737-8850-ED95-D6AAE14D9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4AE4DAC-E5B9-CE18-6A0D-90B6E843DAC5}"/>
              </a:ext>
            </a:extLst>
          </p:cNvPr>
          <p:cNvSpPr/>
          <p:nvPr/>
        </p:nvSpPr>
        <p:spPr>
          <a:xfrm>
            <a:off x="2071942" y="1216674"/>
            <a:ext cx="8579771" cy="4424651"/>
          </a:xfrm>
          <a:prstGeom prst="roundRect">
            <a:avLst/>
          </a:prstGeom>
          <a:solidFill>
            <a:srgbClr val="FFC000">
              <a:alpha val="50000"/>
            </a:srgbClr>
          </a:solidFill>
          <a:ln>
            <a:solidFill>
              <a:srgbClr val="00B0F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Запуск речи</a:t>
            </a:r>
          </a:p>
          <a:p>
            <a:pPr algn="ctr"/>
            <a:r>
              <a:rPr lang="ru-RU" sz="5400" dirty="0">
                <a:solidFill>
                  <a:srgbClr val="C00000"/>
                </a:solidFill>
                <a:latin typeface="Gabriola" panose="04040605051002020D02" pitchFamily="82" charset="0"/>
              </a:rPr>
              <a:t>Мила и Тёпа играют</a:t>
            </a:r>
          </a:p>
          <a:p>
            <a:pPr algn="ctr"/>
            <a:r>
              <a:rPr lang="ru-RU" sz="8000" dirty="0">
                <a:solidFill>
                  <a:srgbClr val="FFFF00"/>
                </a:solidFill>
                <a:latin typeface="Gabriola" panose="04040605051002020D02" pitchFamily="82" charset="0"/>
              </a:rPr>
              <a:t>«Игрушки»</a:t>
            </a:r>
          </a:p>
        </p:txBody>
      </p:sp>
    </p:spTree>
    <p:extLst>
      <p:ext uri="{BB962C8B-B14F-4D97-AF65-F5344CB8AC3E}">
        <p14:creationId xmlns:p14="http://schemas.microsoft.com/office/powerpoint/2010/main" val="10297135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0C5F70-8AF4-6A9D-F569-8C04B22C7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pic>
        <p:nvPicPr>
          <p:cNvPr id="3" name="Рисунок 2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8ABA47F-9B6E-6D0C-A705-43B307A658C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4" name="Рисунок 3" descr="Изображение выглядит как девочк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D7A5E3-0886-5BED-5DA7-3FCEFB88C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40" y="130876"/>
            <a:ext cx="4572000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собака, Мягкая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E4FBF4B-557E-4CE0-5A19-8E2242CBB4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426" y="1667037"/>
            <a:ext cx="4217112" cy="6325668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D25C6B3-3FA1-BC4C-83AE-F700356C1272}"/>
              </a:ext>
            </a:extLst>
          </p:cNvPr>
          <p:cNvGrpSpPr/>
          <p:nvPr/>
        </p:nvGrpSpPr>
        <p:grpSpPr>
          <a:xfrm>
            <a:off x="4451169" y="561798"/>
            <a:ext cx="3713441" cy="2210477"/>
            <a:chOff x="4392780" y="483860"/>
            <a:chExt cx="3713441" cy="2210477"/>
          </a:xfrm>
        </p:grpSpPr>
        <p:pic>
          <p:nvPicPr>
            <p:cNvPr id="7" name="Рисунок 6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F9D529-F85A-0518-D304-EB86A94BC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FA5B173-2F55-C58C-14F8-56CCDC5FFC39}"/>
                </a:ext>
              </a:extLst>
            </p:cNvPr>
            <p:cNvSpPr txBox="1"/>
            <p:nvPr/>
          </p:nvSpPr>
          <p:spPr>
            <a:xfrm>
              <a:off x="4676702" y="991182"/>
              <a:ext cx="310616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Привет! Это МИ-ЛА и мой друг ТЁ-ПА, помнишь нас? </a:t>
              </a:r>
            </a:p>
          </p:txBody>
        </p:sp>
      </p:grpSp>
      <p:pic>
        <p:nvPicPr>
          <p:cNvPr id="9" name="Рисунок 8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FB8FE7B-1D07-805A-431B-55649A1926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249662B-F707-4362-F1EE-D2FCDB0ACCE3}"/>
              </a:ext>
            </a:extLst>
          </p:cNvPr>
          <p:cNvSpPr/>
          <p:nvPr/>
        </p:nvSpPr>
        <p:spPr>
          <a:xfrm>
            <a:off x="860916" y="188464"/>
            <a:ext cx="2664047" cy="11796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latin typeface="Comic Sans MS" panose="030F0702030302020204" pitchFamily="66" charset="0"/>
              </a:rPr>
              <a:t>Побуждаем: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>
                <a:latin typeface="Comic Sans MS" panose="030F0702030302020204" pitchFamily="66" charset="0"/>
              </a:rPr>
              <a:t>па</a:t>
            </a:r>
            <a:endParaRPr lang="ru-RU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err="1">
                <a:latin typeface="Comic Sans MS" panose="030F0702030302020204" pitchFamily="66" charset="0"/>
              </a:rPr>
              <a:t>ав</a:t>
            </a:r>
            <a:endParaRPr lang="ru-RU" i="1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omic Sans MS" panose="030F0702030302020204" pitchFamily="66" charset="0"/>
              </a:rPr>
              <a:t>ми</a:t>
            </a:r>
          </a:p>
        </p:txBody>
      </p:sp>
    </p:spTree>
    <p:extLst>
      <p:ext uri="{BB962C8B-B14F-4D97-AF65-F5344CB8AC3E}">
        <p14:creationId xmlns:p14="http://schemas.microsoft.com/office/powerpoint/2010/main" val="1574823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16BC458-ED4C-F508-29DB-0B2E2D32B512}"/>
              </a:ext>
            </a:extLst>
          </p:cNvPr>
          <p:cNvGrpSpPr/>
          <p:nvPr/>
        </p:nvGrpSpPr>
        <p:grpSpPr>
          <a:xfrm>
            <a:off x="6606353" y="373679"/>
            <a:ext cx="3417145" cy="2410370"/>
            <a:chOff x="4392780" y="483860"/>
            <a:chExt cx="3713441" cy="2250576"/>
          </a:xfrm>
        </p:grpSpPr>
        <p:pic>
          <p:nvPicPr>
            <p:cNvPr id="7" name="Рисунок 6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91EEB0A-DF2A-EAC5-28EA-91BE56981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F34854-4014-3A31-0C2B-9B6FF13F0A9A}"/>
                </a:ext>
              </a:extLst>
            </p:cNvPr>
            <p:cNvSpPr txBox="1"/>
            <p:nvPr/>
          </p:nvSpPr>
          <p:spPr>
            <a:xfrm>
              <a:off x="4676702" y="991181"/>
              <a:ext cx="3106169" cy="1743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Ав-ав! Я хочу играть, давай со мной?</a:t>
              </a:r>
            </a:p>
          </p:txBody>
        </p:sp>
      </p:grpSp>
      <p:pic>
        <p:nvPicPr>
          <p:cNvPr id="2" name="Рисунок 1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920D5-8EF1-E8D8-5F10-C3621392F3A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08F24B-C14A-0F3C-FC0A-E696A7228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Фигурка животного, собака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88ACE7D-7744-78B3-33C7-AF2C60B3CE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2" t="-1775" r="15078"/>
          <a:stretch/>
        </p:blipFill>
        <p:spPr>
          <a:xfrm>
            <a:off x="2386363" y="2436073"/>
            <a:ext cx="4844226" cy="4994299"/>
          </a:xfrm>
          <a:prstGeom prst="rect">
            <a:avLst/>
          </a:prstGeom>
        </p:spPr>
      </p:pic>
      <p:pic>
        <p:nvPicPr>
          <p:cNvPr id="9" name="Рисунок 8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C05894D-3690-3760-4486-E29FA5C12E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0AC3C03-96B0-520E-5D1A-560D51866944}"/>
              </a:ext>
            </a:extLst>
          </p:cNvPr>
          <p:cNvSpPr/>
          <p:nvPr/>
        </p:nvSpPr>
        <p:spPr>
          <a:xfrm>
            <a:off x="860916" y="188464"/>
            <a:ext cx="2664047" cy="11796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👉 </a:t>
            </a:r>
            <a:r>
              <a:rPr lang="ru-RU" dirty="0">
                <a:latin typeface="Comic Sans MS" panose="030F0702030302020204" pitchFamily="66" charset="0"/>
              </a:rPr>
              <a:t>Задание:</a:t>
            </a:r>
          </a:p>
          <a:p>
            <a:r>
              <a:rPr lang="ru-RU" dirty="0">
                <a:latin typeface="Comic Sans MS" panose="030F0702030302020204" pitchFamily="66" charset="0"/>
              </a:rPr>
              <a:t>«Посмотри на Тёпу»</a:t>
            </a:r>
          </a:p>
          <a:p>
            <a:r>
              <a:rPr lang="ru-RU" dirty="0">
                <a:latin typeface="Comic Sans MS" panose="030F0702030302020204" pitchFamily="66" charset="0"/>
              </a:rPr>
              <a:t>«Тёпа хочет играть»</a:t>
            </a:r>
          </a:p>
        </p:txBody>
      </p:sp>
    </p:spTree>
    <p:extLst>
      <p:ext uri="{BB962C8B-B14F-4D97-AF65-F5344CB8AC3E}">
        <p14:creationId xmlns:p14="http://schemas.microsoft.com/office/powerpoint/2010/main" val="356943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15 -0.36412 C 0.01719 -0.36412 0.0207 -0.22685 0.0207 -0.0574 C 0.0207 0.11204 0.01719 0.25 0.01315 0.25 C 0.00899 0.25 0.00573 0.11204 0.00573 -0.0574 C 0.00573 -0.22685 0.00899 -0.36412 0.01315 -0.36412 Z " pathEditMode="relative" rAng="0" ptsTypes="AAAAA">
                                      <p:cBhvr>
                                        <p:cTn id="6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0014DBBB-F051-8D38-6019-00A8314B3BF8}"/>
              </a:ext>
            </a:extLst>
          </p:cNvPr>
          <p:cNvGrpSpPr/>
          <p:nvPr/>
        </p:nvGrpSpPr>
        <p:grpSpPr>
          <a:xfrm>
            <a:off x="3381086" y="504811"/>
            <a:ext cx="2970854" cy="2061787"/>
            <a:chOff x="4392780" y="483860"/>
            <a:chExt cx="3713441" cy="2210477"/>
          </a:xfrm>
        </p:grpSpPr>
        <p:pic>
          <p:nvPicPr>
            <p:cNvPr id="15" name="Рисунок 14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1FCEF25-5901-AD50-4796-B35004954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EC2F8C5-BF71-B8A6-AA70-76C41687C2F9}"/>
                </a:ext>
              </a:extLst>
            </p:cNvPr>
            <p:cNvSpPr txBox="1"/>
            <p:nvPr/>
          </p:nvSpPr>
          <p:spPr>
            <a:xfrm>
              <a:off x="4665359" y="1296961"/>
              <a:ext cx="3106169" cy="546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ВОТ ку-</a:t>
              </a:r>
              <a:r>
                <a:rPr lang="ru-RU" sz="3200" b="1" dirty="0" err="1">
                  <a:latin typeface="Gabriola" panose="04040605051002020D02" pitchFamily="82" charset="0"/>
                </a:rPr>
                <a:t>кла</a:t>
              </a:r>
              <a:endParaRPr lang="ru-RU" sz="3200" b="1" dirty="0">
                <a:latin typeface="Gabriola" panose="04040605051002020D02" pitchFamily="82" charset="0"/>
              </a:endParaRPr>
            </a:p>
          </p:txBody>
        </p:sp>
      </p:grpSp>
      <p:pic>
        <p:nvPicPr>
          <p:cNvPr id="2" name="Рисунок 1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920D5-8EF1-E8D8-5F10-C3621392F3A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08F24B-C14A-0F3C-FC0A-E696A7228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96718D-4CA6-37EA-1B51-B9D61C812213}"/>
              </a:ext>
            </a:extLst>
          </p:cNvPr>
          <p:cNvSpPr txBox="1"/>
          <p:nvPr/>
        </p:nvSpPr>
        <p:spPr>
          <a:xfrm>
            <a:off x="4355615" y="104702"/>
            <a:ext cx="3615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«Что возьмём?»</a:t>
            </a:r>
          </a:p>
        </p:txBody>
      </p:sp>
      <p:pic>
        <p:nvPicPr>
          <p:cNvPr id="6" name="Рисунок 5" descr="Изображение выглядит как девочка, мультфильм, платье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E5C177-9E2E-4D99-82E9-835E38783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5121" y="15869"/>
            <a:ext cx="4572000" cy="68580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игрушка, Подарок, коро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343724B-E11C-FCFA-A9F6-D14F7EA478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082" b="89941" l="9961" r="89974">
                        <a14:foregroundMark x1="53060" y1="9766" x2="47266" y2="9082"/>
                        <a14:foregroundMark x1="47266" y1="9082" x2="45898" y2="9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593" y="4067518"/>
            <a:ext cx="4530943" cy="3020628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7CC4D1-E3BD-7120-2130-2816F6B83F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421" t="15267"/>
          <a:stretch/>
        </p:blipFill>
        <p:spPr>
          <a:xfrm>
            <a:off x="4010243" y="0"/>
            <a:ext cx="3529298" cy="8111063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7D7CEC8-5445-33D5-F9A1-AC0CCFFC48D7}"/>
              </a:ext>
            </a:extLst>
          </p:cNvPr>
          <p:cNvGrpSpPr/>
          <p:nvPr/>
        </p:nvGrpSpPr>
        <p:grpSpPr>
          <a:xfrm>
            <a:off x="3393576" y="486964"/>
            <a:ext cx="2970854" cy="2061787"/>
            <a:chOff x="4392780" y="483860"/>
            <a:chExt cx="3713441" cy="2210477"/>
          </a:xfrm>
        </p:grpSpPr>
        <p:pic>
          <p:nvPicPr>
            <p:cNvPr id="20" name="Рисунок 19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04A5CB0-7465-F04A-7945-0B77BF558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9B17B48-8128-7BE6-F49A-EAF1567D1F4D}"/>
                </a:ext>
              </a:extLst>
            </p:cNvPr>
            <p:cNvSpPr txBox="1"/>
            <p:nvPr/>
          </p:nvSpPr>
          <p:spPr>
            <a:xfrm>
              <a:off x="4696416" y="1210291"/>
              <a:ext cx="3106169" cy="626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ВОТ пирамидка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8347B98-CB7D-FADE-B644-C97BB0F4C08C}"/>
              </a:ext>
            </a:extLst>
          </p:cNvPr>
          <p:cNvGrpSpPr/>
          <p:nvPr/>
        </p:nvGrpSpPr>
        <p:grpSpPr>
          <a:xfrm>
            <a:off x="3406066" y="469117"/>
            <a:ext cx="2970854" cy="2061787"/>
            <a:chOff x="4392780" y="483860"/>
            <a:chExt cx="3713441" cy="2210477"/>
          </a:xfrm>
        </p:grpSpPr>
        <p:pic>
          <p:nvPicPr>
            <p:cNvPr id="25" name="Рисунок 24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E42981B-3579-C400-8F0D-450498362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AF6754-A8F1-CD12-BDEA-05000C3E3CFB}"/>
                </a:ext>
              </a:extLst>
            </p:cNvPr>
            <p:cNvSpPr txBox="1"/>
            <p:nvPr/>
          </p:nvSpPr>
          <p:spPr>
            <a:xfrm>
              <a:off x="4696416" y="1210291"/>
              <a:ext cx="3106169" cy="626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ВОТ кораблик</a:t>
              </a:r>
            </a:p>
          </p:txBody>
        </p:sp>
      </p:grpSp>
      <p:pic>
        <p:nvPicPr>
          <p:cNvPr id="18" name="Рисунок 17" descr="Изображение выглядит как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B73CE44-A6D9-2749-7581-9659A9BDC4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3" t="16997" r="49326"/>
          <a:stretch/>
        </p:blipFill>
        <p:spPr>
          <a:xfrm>
            <a:off x="4018498" y="413085"/>
            <a:ext cx="3219554" cy="7450058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FC19AB-5C03-5D6E-A091-E3C54F559B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4" t="16285" r="25049" b="30875"/>
          <a:stretch/>
        </p:blipFill>
        <p:spPr>
          <a:xfrm>
            <a:off x="3564609" y="121403"/>
            <a:ext cx="3753377" cy="5473379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85903D6-9880-C298-F089-43EBA343DE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9" r="74272" b="34010"/>
          <a:stretch/>
        </p:blipFill>
        <p:spPr>
          <a:xfrm>
            <a:off x="3529193" y="716932"/>
            <a:ext cx="3753377" cy="4863902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02511B88-A69B-4353-DC90-5CCC35FE76A1}"/>
              </a:ext>
            </a:extLst>
          </p:cNvPr>
          <p:cNvGrpSpPr/>
          <p:nvPr/>
        </p:nvGrpSpPr>
        <p:grpSpPr>
          <a:xfrm>
            <a:off x="3381086" y="484986"/>
            <a:ext cx="2970854" cy="2061787"/>
            <a:chOff x="4392780" y="483860"/>
            <a:chExt cx="3713441" cy="2210477"/>
          </a:xfrm>
        </p:grpSpPr>
        <p:pic>
          <p:nvPicPr>
            <p:cNvPr id="30" name="Рисунок 29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C4562A-0F47-D151-E606-0F7BCCD9D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2E74D8F-60E6-0AE9-B3EA-C819886EA9DA}"/>
                </a:ext>
              </a:extLst>
            </p:cNvPr>
            <p:cNvSpPr txBox="1"/>
            <p:nvPr/>
          </p:nvSpPr>
          <p:spPr>
            <a:xfrm>
              <a:off x="4696416" y="1210291"/>
              <a:ext cx="3106169" cy="626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ВОТ кость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77358A2A-9EDB-224E-D706-C2EEA11C9F24}"/>
              </a:ext>
            </a:extLst>
          </p:cNvPr>
          <p:cNvGrpSpPr/>
          <p:nvPr/>
        </p:nvGrpSpPr>
        <p:grpSpPr>
          <a:xfrm>
            <a:off x="6559912" y="716932"/>
            <a:ext cx="3116099" cy="2357920"/>
            <a:chOff x="4392780" y="483860"/>
            <a:chExt cx="3713441" cy="2210477"/>
          </a:xfrm>
        </p:grpSpPr>
        <p:pic>
          <p:nvPicPr>
            <p:cNvPr id="33" name="Рисунок 32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2AC9C87-A347-C7D6-D1D1-0D155AB8B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082E0FF-6740-37F6-3C78-26F2E144E9D0}"/>
                </a:ext>
              </a:extLst>
            </p:cNvPr>
            <p:cNvSpPr txBox="1"/>
            <p:nvPr/>
          </p:nvSpPr>
          <p:spPr>
            <a:xfrm>
              <a:off x="4539387" y="809045"/>
              <a:ext cx="3174342" cy="1125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latin typeface="Gabriola" panose="04040605051002020D02" pitchFamily="82" charset="0"/>
                </a:rPr>
                <a:t>Ав-ав-</a:t>
              </a:r>
              <a:r>
                <a:rPr lang="ru-RU" sz="3600" b="1" dirty="0" err="1">
                  <a:latin typeface="Gabriola" panose="04040605051002020D02" pitchFamily="82" charset="0"/>
                </a:rPr>
                <a:t>ав</a:t>
              </a:r>
              <a:br>
                <a:rPr lang="ru-RU" sz="3600" b="1" dirty="0">
                  <a:latin typeface="Gabriola" panose="04040605051002020D02" pitchFamily="82" charset="0"/>
                </a:rPr>
              </a:br>
              <a:r>
                <a:rPr lang="ru-RU" sz="3600" b="1" dirty="0">
                  <a:latin typeface="Gabriola" panose="04040605051002020D02" pitchFamily="82" charset="0"/>
                </a:rPr>
                <a:t>Я выбираю всё</a:t>
              </a:r>
            </a:p>
          </p:txBody>
        </p:sp>
      </p:grpSp>
      <p:pic>
        <p:nvPicPr>
          <p:cNvPr id="10" name="Рисунок 9" descr="Изображение выглядит как игрушка, соба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707350-585D-9586-B35F-D7D49A1D4E4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-504" r="-23" b="504"/>
          <a:stretch/>
        </p:blipFill>
        <p:spPr>
          <a:xfrm flipH="1">
            <a:off x="7825240" y="796194"/>
            <a:ext cx="4428091" cy="6927802"/>
          </a:xfrm>
          <a:prstGeom prst="rect">
            <a:avLst/>
          </a:prstGeom>
        </p:spPr>
      </p:pic>
      <p:pic>
        <p:nvPicPr>
          <p:cNvPr id="35" name="Рисунок 34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A0D512-6772-885E-ACB5-9072D96FFB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4C02D704-8DA6-3D33-8670-F5D891A519A9}"/>
              </a:ext>
            </a:extLst>
          </p:cNvPr>
          <p:cNvSpPr/>
          <p:nvPr/>
        </p:nvSpPr>
        <p:spPr>
          <a:xfrm>
            <a:off x="860916" y="188464"/>
            <a:ext cx="2664047" cy="11796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latin typeface="Comic Sans MS" panose="030F0702030302020204" pitchFamily="66" charset="0"/>
              </a:rPr>
              <a:t>👉 Задание:</a:t>
            </a:r>
          </a:p>
          <a:p>
            <a:r>
              <a:rPr lang="ru-RU" sz="1600" dirty="0">
                <a:latin typeface="Comic Sans MS" panose="030F0702030302020204" pitchFamily="66" charset="0"/>
              </a:rPr>
              <a:t>«Что возьмём?»</a:t>
            </a:r>
          </a:p>
          <a:p>
            <a:r>
              <a:rPr lang="ru-RU" sz="1600" dirty="0">
                <a:latin typeface="Comic Sans MS" panose="030F0702030302020204" pitchFamily="66" charset="0"/>
              </a:rPr>
              <a:t>ребёнок показывает / тянется</a:t>
            </a:r>
          </a:p>
        </p:txBody>
      </p:sp>
    </p:spTree>
    <p:extLst>
      <p:ext uri="{BB962C8B-B14F-4D97-AF65-F5344CB8AC3E}">
        <p14:creationId xmlns:p14="http://schemas.microsoft.com/office/powerpoint/2010/main" val="399383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920D5-8EF1-E8D8-5F10-C3621392F3A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08F24B-C14A-0F3C-FC0A-E696A7228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874F77-7A37-0CAE-1851-90CA95C28F7B}"/>
              </a:ext>
            </a:extLst>
          </p:cNvPr>
          <p:cNvSpPr txBox="1"/>
          <p:nvPr/>
        </p:nvSpPr>
        <p:spPr>
          <a:xfrm>
            <a:off x="2113720" y="0"/>
            <a:ext cx="8163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Comic Sans MS" panose="030F0702030302020204" pitchFamily="66" charset="0"/>
              </a:rPr>
              <a:t>Игра с мячом</a:t>
            </a:r>
          </a:p>
          <a:p>
            <a:pPr algn="ctr"/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 descr="Изображение выглядит как игрушка, соба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C455D8-AD50-7917-FD4F-79144FCE50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-504" r="-23" b="504"/>
          <a:stretch/>
        </p:blipFill>
        <p:spPr>
          <a:xfrm>
            <a:off x="0" y="796194"/>
            <a:ext cx="4428091" cy="6927802"/>
          </a:xfrm>
          <a:prstGeom prst="rect">
            <a:avLst/>
          </a:prstGeom>
        </p:spPr>
      </p:pic>
      <p:pic>
        <p:nvPicPr>
          <p:cNvPr id="7" name="Рисунок 6" descr="Изображение выглядит как девочка, мультфильм, платье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488418D-D003-687F-055B-A165D0AAC3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331" y="-520844"/>
            <a:ext cx="4572000" cy="6858000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92AD3CF-D3C8-8F29-BCE1-53F97E2C19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2" r="64686" b="22126"/>
          <a:stretch/>
        </p:blipFill>
        <p:spPr>
          <a:xfrm>
            <a:off x="2252185" y="3328222"/>
            <a:ext cx="3353485" cy="3794822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E6988D3-F609-36D9-F01D-26986A016503}"/>
              </a:ext>
            </a:extLst>
          </p:cNvPr>
          <p:cNvSpPr/>
          <p:nvPr/>
        </p:nvSpPr>
        <p:spPr>
          <a:xfrm>
            <a:off x="543340" y="291548"/>
            <a:ext cx="3306418" cy="83488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  <a:latin typeface="Comic Sans MS" panose="030F0702030302020204" pitchFamily="66" charset="0"/>
              </a:rPr>
              <a:t>🗣 Звук: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FF0000"/>
                </a:solidFill>
                <a:latin typeface="Comic Sans MS" panose="030F0702030302020204" pitchFamily="66" charset="0"/>
              </a:rPr>
              <a:t>бум</a:t>
            </a:r>
            <a:endParaRPr lang="ru-RU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rgbClr val="FF0000"/>
                </a:solidFill>
                <a:latin typeface="Comic Sans MS" panose="030F0702030302020204" pitchFamily="66" charset="0"/>
              </a:rPr>
              <a:t>топ-топ</a:t>
            </a:r>
            <a:endParaRPr lang="ru-RU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03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239 -0.46065 C 0.33645 -0.46065 0.46979 -0.30162 0.46979 -0.10533 C 0.46979 0.09051 0.33645 0.25 0.17239 0.25 C 0.0082 0.25 -0.125 0.09051 -0.125 -0.10533 C -0.125 -0.30162 0.0082 -0.46065 0.17239 -0.46065 Z " pathEditMode="relative" rAng="0" ptsTypes="AAAAA">
                                      <p:cBhvr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920D5-8EF1-E8D8-5F10-C3621392F3A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08F24B-C14A-0F3C-FC0A-E696A7228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pic>
        <p:nvPicPr>
          <p:cNvPr id="4" name="301d9cef-a336-4c4a-b894-1dcf2c6fd3c4">
            <a:hlinkClick r:id="" action="ppaction://media"/>
            <a:extLst>
              <a:ext uri="{FF2B5EF4-FFF2-40B4-BE49-F238E27FC236}">
                <a16:creationId xmlns:a16="http://schemas.microsoft.com/office/drawing/2014/main" id="{11A3232C-1EC4-45F4-C824-C83D837FB3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3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920D5-8EF1-E8D8-5F10-C3621392F3A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08F24B-C14A-0F3C-FC0A-E696A7228A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4E7F67-ADC4-0E10-3357-0D8833B6DB4B}"/>
              </a:ext>
            </a:extLst>
          </p:cNvPr>
          <p:cNvSpPr txBox="1"/>
          <p:nvPr/>
        </p:nvSpPr>
        <p:spPr>
          <a:xfrm>
            <a:off x="4691270" y="145774"/>
            <a:ext cx="3074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Машинка едет</a:t>
            </a:r>
          </a:p>
        </p:txBody>
      </p:sp>
      <p:pic>
        <p:nvPicPr>
          <p:cNvPr id="7" name="Рисунок 6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E8C46C4-73BC-A7A1-1567-5262E52CF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8" t="17488" b="21546"/>
          <a:stretch/>
        </p:blipFill>
        <p:spPr>
          <a:xfrm flipH="1">
            <a:off x="3286127" y="2976390"/>
            <a:ext cx="3608110" cy="3824809"/>
          </a:xfrm>
          <a:prstGeom prst="rect">
            <a:avLst/>
          </a:prstGeom>
        </p:spPr>
      </p:pic>
      <p:pic>
        <p:nvPicPr>
          <p:cNvPr id="8" name="bmw-zvuk-motora-s-turbinami-v8">
            <a:hlinkClick r:id="" action="ppaction://media"/>
            <a:extLst>
              <a:ext uri="{FF2B5EF4-FFF2-40B4-BE49-F238E27FC236}">
                <a16:creationId xmlns:a16="http://schemas.microsoft.com/office/drawing/2014/main" id="{A5AF9113-F50C-D517-35AB-0A1165040F9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9" end="13679.87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3878" y="2026478"/>
            <a:ext cx="406400" cy="406400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E86A7E9-FAC1-62B4-3348-83F743881706}"/>
              </a:ext>
            </a:extLst>
          </p:cNvPr>
          <p:cNvGrpSpPr/>
          <p:nvPr/>
        </p:nvGrpSpPr>
        <p:grpSpPr>
          <a:xfrm>
            <a:off x="3505364" y="425740"/>
            <a:ext cx="2970854" cy="2061787"/>
            <a:chOff x="4392780" y="483860"/>
            <a:chExt cx="3713441" cy="2210477"/>
          </a:xfrm>
        </p:grpSpPr>
        <p:pic>
          <p:nvPicPr>
            <p:cNvPr id="10" name="Рисунок 9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E6F95C1-56B9-023C-4DC7-9D5727E09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AB1AF9-5658-370F-3400-FEFA009B6E51}"/>
                </a:ext>
              </a:extLst>
            </p:cNvPr>
            <p:cNvSpPr txBox="1"/>
            <p:nvPr/>
          </p:nvSpPr>
          <p:spPr>
            <a:xfrm>
              <a:off x="4637309" y="1011646"/>
              <a:ext cx="3106169" cy="1154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БИ-би-би</a:t>
              </a:r>
              <a:br>
                <a:rPr lang="ru-RU" sz="3200" b="1" dirty="0">
                  <a:latin typeface="Gabriola" panose="04040605051002020D02" pitchFamily="82" charset="0"/>
                </a:rPr>
              </a:br>
              <a:r>
                <a:rPr lang="ru-RU" sz="3200" b="1" dirty="0">
                  <a:latin typeface="Gabriola" panose="04040605051002020D02" pitchFamily="82" charset="0"/>
                </a:rPr>
                <a:t>БИП</a:t>
              </a:r>
            </a:p>
          </p:txBody>
        </p:sp>
      </p:grpSp>
      <p:pic>
        <p:nvPicPr>
          <p:cNvPr id="5" name="Рисунок 4" descr="Изображение выглядит как игрушка, соба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A92890-E784-AB26-3C8A-974D034D5A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-504" r="-23" b="504"/>
          <a:stretch/>
        </p:blipFill>
        <p:spPr>
          <a:xfrm>
            <a:off x="0" y="145774"/>
            <a:ext cx="4843824" cy="757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2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4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400" fill="hold">
                                          <p:stCondLst>
                                            <p:cond delay="2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40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400" fill="hold">
                                          <p:stCondLst>
                                            <p:cond delay="5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L 0.17956 -1.48148E-6 C 0.26002 -1.48148E-6 0.35924 -0.13148 0.35924 -0.23796 L 0.35924 -0.47592 " pathEditMode="relative" rAng="0" ptsTypes="AAAA">
                                      <p:cBhvr>
                                        <p:cTn id="12" dur="3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56" y="-2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6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920D5-8EF1-E8D8-5F10-C3621392F3A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08F24B-C14A-0F3C-FC0A-E696A7228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CFD41B-B486-07A0-172C-6489E9AA9D2F}"/>
              </a:ext>
            </a:extLst>
          </p:cNvPr>
          <p:cNvSpPr txBox="1"/>
          <p:nvPr/>
        </p:nvSpPr>
        <p:spPr>
          <a:xfrm>
            <a:off x="4837043" y="66261"/>
            <a:ext cx="2809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Кубик упал</a:t>
            </a:r>
          </a:p>
        </p:txBody>
      </p:sp>
      <p:pic>
        <p:nvPicPr>
          <p:cNvPr id="6" name="Рисунок 5" descr="Изображение выглядит как игрушка, соба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29C4EF5-56E6-4F46-7FC0-5E70A65260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-504" r="-23" b="504"/>
          <a:stretch/>
        </p:blipFill>
        <p:spPr>
          <a:xfrm>
            <a:off x="-6781" y="397565"/>
            <a:ext cx="4975788" cy="7784681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0F905CD-0EA4-5610-6CF2-932FC7040F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2" t="24251" r="34927" b="28406"/>
          <a:stretch/>
        </p:blipFill>
        <p:spPr>
          <a:xfrm>
            <a:off x="3289852" y="3611218"/>
            <a:ext cx="3094382" cy="3246782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D1273EA-05E1-976A-5F8C-C9DD6D31E0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2" t="24251" r="37697" b="30019"/>
          <a:stretch/>
        </p:blipFill>
        <p:spPr>
          <a:xfrm>
            <a:off x="5530398" y="3549578"/>
            <a:ext cx="2809461" cy="313614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932CAC4-A0C2-81F6-16EA-9279123E06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2" t="24251" r="36693" b="30019"/>
          <a:stretch/>
        </p:blipFill>
        <p:spPr>
          <a:xfrm>
            <a:off x="4350582" y="1893364"/>
            <a:ext cx="2912749" cy="3136143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DF1612D-A78C-6980-383C-5ECC297F8907}"/>
              </a:ext>
            </a:extLst>
          </p:cNvPr>
          <p:cNvGrpSpPr/>
          <p:nvPr/>
        </p:nvGrpSpPr>
        <p:grpSpPr>
          <a:xfrm>
            <a:off x="5216513" y="426078"/>
            <a:ext cx="2970854" cy="2061787"/>
            <a:chOff x="4392780" y="483860"/>
            <a:chExt cx="3713441" cy="2210477"/>
          </a:xfrm>
        </p:grpSpPr>
        <p:pic>
          <p:nvPicPr>
            <p:cNvPr id="12" name="Рисунок 11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F2C074A-64CC-FEF3-766A-BD398F9D6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165C0D-AE34-6BE6-BB56-924A14C3FEAC}"/>
                </a:ext>
              </a:extLst>
            </p:cNvPr>
            <p:cNvSpPr txBox="1"/>
            <p:nvPr/>
          </p:nvSpPr>
          <p:spPr>
            <a:xfrm>
              <a:off x="4637309" y="1011646"/>
              <a:ext cx="3106169" cy="1154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БАХ!</a:t>
              </a:r>
            </a:p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ОЙ-ОЙ-ОЙ</a:t>
              </a:r>
            </a:p>
          </p:txBody>
        </p:sp>
      </p:grpSp>
      <p:pic>
        <p:nvPicPr>
          <p:cNvPr id="5" name="Рисунок 4" descr="Изображение выглядит как девочка, мультфильм, платье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3A73BB0-7BA7-DAFB-6E0B-F673A80CEF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331" y="-520844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6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6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1250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920D5-8EF1-E8D8-5F10-C3621392F3A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08F24B-C14A-0F3C-FC0A-E696A7228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pic>
        <p:nvPicPr>
          <p:cNvPr id="4" name="25d08424-c302-4e65-96de-9f3aac0f0c36">
            <a:hlinkClick r:id="" action="ppaction://media"/>
            <a:extLst>
              <a:ext uri="{FF2B5EF4-FFF2-40B4-BE49-F238E27FC236}">
                <a16:creationId xmlns:a16="http://schemas.microsoft.com/office/drawing/2014/main" id="{B3D09914-EFBA-8B6A-08DE-DC9D450CB9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" y="-1"/>
            <a:ext cx="12192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1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920D5-8EF1-E8D8-5F10-C3621392F3A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08F24B-C14A-0F3C-FC0A-E696A7228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575C0B-A0E3-89B3-C214-8C55B5D30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1877" y="-46385"/>
            <a:ext cx="5022575" cy="7533863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AD25F8A-916E-9EC7-798E-0637D24392F6}"/>
              </a:ext>
            </a:extLst>
          </p:cNvPr>
          <p:cNvGrpSpPr/>
          <p:nvPr/>
        </p:nvGrpSpPr>
        <p:grpSpPr>
          <a:xfrm>
            <a:off x="2193234" y="165654"/>
            <a:ext cx="3469010" cy="2534404"/>
            <a:chOff x="4392780" y="483860"/>
            <a:chExt cx="3713441" cy="2210645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41E6E89-FF93-6115-A28E-F1F8178EC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6DF5528-DC4A-AEFC-E06D-68F4CD413315}"/>
                </a:ext>
              </a:extLst>
            </p:cNvPr>
            <p:cNvSpPr txBox="1"/>
            <p:nvPr/>
          </p:nvSpPr>
          <p:spPr>
            <a:xfrm>
              <a:off x="4637309" y="1011646"/>
              <a:ext cx="3106169" cy="1682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ТЁПА устал.</a:t>
              </a:r>
              <a:br>
                <a:rPr lang="ru-RU" sz="3200" b="1" dirty="0">
                  <a:latin typeface="Gabriola" panose="04040605051002020D02" pitchFamily="82" charset="0"/>
                </a:rPr>
              </a:br>
              <a:r>
                <a:rPr lang="ru-RU" sz="3200" b="1" dirty="0">
                  <a:latin typeface="Gabriola" panose="04040605051002020D02" pitchFamily="82" charset="0"/>
                </a:rPr>
                <a:t>Надо дать ему водички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2126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0920D5-8EF1-E8D8-5F10-C3621392F3A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08F24B-C14A-0F3C-FC0A-E696A7228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390" y="-118946"/>
            <a:ext cx="1445941" cy="1445941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Фигурка животного, медведь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7002B07-E9D0-4EE9-8FA6-1C05327F4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95" y="-1852177"/>
            <a:ext cx="6977269" cy="10465904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AE5967E-0F15-6823-04D6-CCF32F0B67A3}"/>
              </a:ext>
            </a:extLst>
          </p:cNvPr>
          <p:cNvSpPr/>
          <p:nvPr/>
        </p:nvSpPr>
        <p:spPr>
          <a:xfrm>
            <a:off x="337931" y="604024"/>
            <a:ext cx="3306418" cy="834887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  <a:latin typeface="Comic Sans MS" panose="030F0702030302020204" pitchFamily="66" charset="0"/>
              </a:rPr>
              <a:t>🗣 Звук: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Comic Sans MS" panose="030F0702030302020204" pitchFamily="66" charset="0"/>
              </a:rPr>
              <a:t>Пи-пи-пи</a:t>
            </a:r>
          </a:p>
          <a:p>
            <a:pPr algn="ctr"/>
            <a:r>
              <a:rPr lang="ru-RU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Ам</a:t>
            </a:r>
            <a:endParaRPr lang="ru-RU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806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девочк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29FD575-1D61-16D8-E6D1-974CA71F3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443" y="-54625"/>
            <a:ext cx="4832606" cy="7248909"/>
          </a:xfrm>
          <a:prstGeom prst="rect">
            <a:avLst/>
          </a:prstGeom>
        </p:spPr>
      </p:pic>
      <p:pic>
        <p:nvPicPr>
          <p:cNvPr id="3" name="Рисунок 2" descr="Изображение выглядит как игрушка, собака, Мягкая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4238E0-1934-99B5-47DA-1F2753CDA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26" y="967581"/>
            <a:ext cx="4776182" cy="7164273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26258A2-8DB4-37E1-3BF9-2DDC301B9436}"/>
              </a:ext>
            </a:extLst>
          </p:cNvPr>
          <p:cNvGrpSpPr/>
          <p:nvPr/>
        </p:nvGrpSpPr>
        <p:grpSpPr>
          <a:xfrm>
            <a:off x="4451170" y="318052"/>
            <a:ext cx="3208588" cy="2454223"/>
            <a:chOff x="4392780" y="483860"/>
            <a:chExt cx="3713441" cy="2210477"/>
          </a:xfrm>
        </p:grpSpPr>
        <p:pic>
          <p:nvPicPr>
            <p:cNvPr id="5" name="Рисунок 4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8C99695-7B1F-4926-BCC8-A7D60A403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FFDB1E7-09ED-EF0C-6943-BC2163848032}"/>
                </a:ext>
              </a:extLst>
            </p:cNvPr>
            <p:cNvSpPr txBox="1"/>
            <p:nvPr/>
          </p:nvSpPr>
          <p:spPr>
            <a:xfrm>
              <a:off x="4676702" y="991182"/>
              <a:ext cx="3106169" cy="1247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ПО-КА!</a:t>
              </a:r>
              <a:br>
                <a:rPr lang="ru-RU" sz="2800" b="1" dirty="0">
                  <a:latin typeface="Gabriola" panose="04040605051002020D02" pitchFamily="82" charset="0"/>
                </a:rPr>
              </a:br>
              <a:r>
                <a:rPr lang="ru-RU" sz="2800" b="1" dirty="0">
                  <a:latin typeface="Gabriola" panose="04040605051002020D02" pitchFamily="82" charset="0"/>
                </a:rPr>
                <a:t>Мы будем тебя ждать!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227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116</Words>
  <Application>Microsoft Office PowerPoint</Application>
  <PresentationFormat>Широкоэкранный</PresentationFormat>
  <Paragraphs>35</Paragraphs>
  <Slides>12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2026-01-07T08:40:00Z</dcterms:created>
  <dcterms:modified xsi:type="dcterms:W3CDTF">2026-01-07T10:20:01Z</dcterms:modified>
</cp:coreProperties>
</file>