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</p:sldIdLst>
  <p:sldSz cx="9144000" cy="5143500" type="screen16x9"/>
  <p:notesSz cx="5143500" cy="9144000"/>
  <p:embeddedFontLst>
    <p:embeddedFont>
      <p:font typeface="Figtree" panose="020B0604020202020204" charset="0"/>
      <p:bold r:id="rId14"/>
    </p:embeddedFont>
    <p:embeddedFont>
      <p:font typeface="Pathway Extreme" panose="020B0604020202020204" charset="0"/>
      <p:regular r:id="rId15"/>
      <p:bold r:id="rId16"/>
      <p:italic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6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121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98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0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image" Target="../media/image1.pn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276073" y="-86150"/>
            <a:ext cx="958362" cy="95836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371600" y="0"/>
            <a:ext cx="7029450" cy="1744425"/>
          </a:xfrm>
          <a:prstGeom prst="rect">
            <a:avLst/>
          </a:prstGeom>
          <a:noFill/>
          <a:ln/>
          <a:effectLst>
            <a:outerShdw blurRad="25400" dist="25400" dir="5400000" algn="bl" rotWithShape="0">
              <a:srgbClr val="000000">
                <a:alpha val="10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063"/>
              </a:lnSpc>
              <a:buNone/>
            </a:pPr>
            <a:r>
              <a:rPr lang="en-US" sz="4050" b="1" dirty="0">
                <a:solidFill>
                  <a:srgbClr val="7030A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Транспортное путешествие Тима и Лизы</a:t>
            </a:r>
            <a:endParaRPr lang="en-US" sz="4050" dirty="0">
              <a:solidFill>
                <a:srgbClr val="7030A0"/>
              </a:solidFill>
            </a:endParaRPr>
          </a:p>
        </p:txBody>
      </p:sp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814035" y="1366982"/>
            <a:ext cx="3668585" cy="2066636"/>
          </a:xfrm>
          <a:prstGeom prst="rect">
            <a:avLst/>
          </a:prstGeom>
          <a:effectLst>
            <a:outerShdw blurRad="266700" dist="139700" dir="5400000" algn="bl" rotWithShape="0">
              <a:srgbClr val="000000">
                <a:alpha val="17000"/>
              </a:srgbClr>
            </a:outerShdw>
          </a:effectLst>
        </p:spPr>
      </p:pic>
      <p:sp>
        <p:nvSpPr>
          <p:cNvPr id="7" name="Text 1"/>
          <p:cNvSpPr/>
          <p:nvPr/>
        </p:nvSpPr>
        <p:spPr>
          <a:xfrm>
            <a:off x="1364456" y="3571875"/>
            <a:ext cx="6415088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030A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Пристегните ремни! Мы отправляемся в увлекательное приключение, чтобы узнать, как люди перемещаются по всему миру.</a:t>
            </a:r>
            <a:endParaRPr lang="en-US" sz="1400" b="1" dirty="0">
              <a:solidFill>
                <a:srgbClr val="7030A0"/>
              </a:solidFill>
            </a:endParaRPr>
          </a:p>
        </p:txBody>
      </p:sp>
      <p:sp>
        <p:nvSpPr>
          <p:cNvPr id="8" name="Text 2"/>
          <p:cNvSpPr/>
          <p:nvPr/>
        </p:nvSpPr>
        <p:spPr>
          <a:xfrm>
            <a:off x="1321594" y="4217303"/>
            <a:ext cx="6247165" cy="751298"/>
          </a:xfrm>
          <a:prstGeom prst="roundRect">
            <a:avLst>
              <a:gd name="adj" fmla="val 21429"/>
            </a:avLst>
          </a:prstGeom>
          <a:solidFill>
            <a:srgbClr val="BCE29F"/>
          </a:solidFill>
          <a:ln/>
          <a:effectLst>
            <a:outerShdw blurRad="139700" dist="1016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3"/>
          <p:cNvSpPr/>
          <p:nvPr/>
        </p:nvSpPr>
        <p:spPr>
          <a:xfrm>
            <a:off x="1496571" y="4343400"/>
            <a:ext cx="60721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5"/>
              </a:lnSpc>
              <a:buNone/>
            </a:pPr>
            <a:r>
              <a:rPr lang="en-US" sz="135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Сегодня мы будем смотреть, угадывать и открывать секреты машин, самолетов и кораблей!</a:t>
            </a:r>
            <a:endParaRPr lang="en-US" sz="1350" dirty="0"/>
          </a:p>
        </p:txBody>
      </p:sp>
      <p:pic>
        <p:nvPicPr>
          <p:cNvPr id="12" name="Рисунок 11" descr="Изображение выглядит как мальчик, одежда, мультфильм, обув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DF7565D-0167-A2F4-2C37-104D9B95C1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1261" y="409055"/>
            <a:ext cx="2192201" cy="292293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девочка, одежда, мультфильм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0DEE39B-D79C-8965-2DDD-014769A071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618821" y="430967"/>
            <a:ext cx="2741444" cy="36552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84701" y="-66744"/>
            <a:ext cx="901690" cy="9016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342900"/>
            <a:ext cx="84867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14141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Познакомьтесь с Тимом и Лизой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342900" y="709548"/>
            <a:ext cx="4057650" cy="3452605"/>
          </a:xfrm>
          <a:prstGeom prst="roundRect">
            <a:avLst>
              <a:gd name="adj" fmla="val 10748"/>
            </a:avLst>
          </a:prstGeom>
          <a:solidFill>
            <a:srgbClr val="F8F6FF"/>
          </a:solidFill>
          <a:ln w="50800">
            <a:solidFill>
              <a:srgbClr val="F0EC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743450" y="709548"/>
            <a:ext cx="4057650" cy="3478303"/>
          </a:xfrm>
          <a:prstGeom prst="roundRect">
            <a:avLst>
              <a:gd name="adj" fmla="val 10748"/>
            </a:avLst>
          </a:prstGeom>
          <a:solidFill>
            <a:srgbClr val="BAE29D">
              <a:alpha val="10000"/>
            </a:srgbClr>
          </a:solidFill>
          <a:ln w="50800">
            <a:solidFill>
              <a:srgbClr val="BEE1A0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42900" y="4340134"/>
            <a:ext cx="8472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5"/>
              </a:lnSpc>
              <a:buNone/>
            </a:pPr>
            <a:r>
              <a:rPr lang="en-US" sz="135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Тим и </a:t>
            </a:r>
            <a:r>
              <a:rPr lang="en-US" sz="1350" b="1" dirty="0" err="1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Лиза</a:t>
            </a:r>
            <a:r>
              <a:rPr lang="en-US" sz="135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 </a:t>
            </a:r>
            <a:r>
              <a:rPr lang="ru-RU" sz="135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-</a:t>
            </a:r>
            <a:r>
              <a:rPr lang="en-US" sz="135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 ваши проводники в мире транспорта! Вместе с ними вы узнаете, какой транспорт бывает и как он помогает нам каждый день.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342900" y="4886325"/>
            <a:ext cx="8486775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90" i="1" dirty="0">
                <a:solidFill>
                  <a:srgbClr val="6D42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Давайте начнем наше путешествие!</a:t>
            </a:r>
            <a:endParaRPr lang="en-US" sz="1690" dirty="0"/>
          </a:p>
        </p:txBody>
      </p:sp>
      <p:sp>
        <p:nvSpPr>
          <p:cNvPr id="9" name="Text 5"/>
          <p:cNvSpPr/>
          <p:nvPr/>
        </p:nvSpPr>
        <p:spPr>
          <a:xfrm>
            <a:off x="2663672" y="814896"/>
            <a:ext cx="478506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90" b="1" dirty="0">
                <a:solidFill>
                  <a:srgbClr val="6D42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Тим</a:t>
            </a:r>
            <a:endParaRPr lang="en-US" sz="1690" dirty="0"/>
          </a:p>
        </p:txBody>
      </p:sp>
      <p:sp>
        <p:nvSpPr>
          <p:cNvPr id="10" name="Text 6"/>
          <p:cNvSpPr/>
          <p:nvPr/>
        </p:nvSpPr>
        <p:spPr>
          <a:xfrm>
            <a:off x="1813998" y="1631231"/>
            <a:ext cx="2468059" cy="881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40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Тим обожает быстрые поезда!</a:t>
            </a:r>
            <a:endParaRPr lang="en-US" sz="1400" dirty="0"/>
          </a:p>
        </p:txBody>
      </p:sp>
      <p:sp>
        <p:nvSpPr>
          <p:cNvPr id="13" name="Text 7"/>
          <p:cNvSpPr/>
          <p:nvPr/>
        </p:nvSpPr>
        <p:spPr>
          <a:xfrm>
            <a:off x="6852114" y="814895"/>
            <a:ext cx="54788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90" b="1" dirty="0">
                <a:solidFill>
                  <a:srgbClr val="14141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Лиза</a:t>
            </a:r>
            <a:endParaRPr lang="en-US" sz="1690" dirty="0"/>
          </a:p>
        </p:txBody>
      </p:sp>
      <p:sp>
        <p:nvSpPr>
          <p:cNvPr id="14" name="Text 8"/>
          <p:cNvSpPr/>
          <p:nvPr/>
        </p:nvSpPr>
        <p:spPr>
          <a:xfrm>
            <a:off x="6089302" y="1631231"/>
            <a:ext cx="2777113" cy="10686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35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Лиза мечтает летать на воздушном шаре.</a:t>
            </a:r>
            <a:endParaRPr lang="en-US" sz="1350" dirty="0"/>
          </a:p>
        </p:txBody>
      </p:sp>
      <p:pic>
        <p:nvPicPr>
          <p:cNvPr id="19" name="Рисунок 18" descr="Изображение выглядит как мальчик, одежда, мультфильм, обув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9ADD856-AD4B-EB59-C628-13B5CC24D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3007" y="632431"/>
            <a:ext cx="2705128" cy="3606837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девочка, одежда, мультфильм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5920C9-AE44-1276-ABA9-AC16249F9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8555" y="684876"/>
            <a:ext cx="2741444" cy="3655258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Наземный транспорт, транспортное средство, колесо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983DD91-D57C-2104-2F64-275F42C5D7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5397" t="28754" b="48327"/>
          <a:stretch/>
        </p:blipFill>
        <p:spPr>
          <a:xfrm>
            <a:off x="2086705" y="2213076"/>
            <a:ext cx="2373091" cy="1178841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самолет, транспорт, транспортное средство, Путешествие по воздуху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63EAE83-ED72-7D70-259F-ADBE2C5351C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7033" t="48857" r="36447" b="22742"/>
          <a:stretch/>
        </p:blipFill>
        <p:spPr>
          <a:xfrm>
            <a:off x="6748628" y="2225082"/>
            <a:ext cx="1818752" cy="14607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6D4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44510" y="-18982"/>
            <a:ext cx="899490" cy="8994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7194" y="235744"/>
            <a:ext cx="7959894" cy="321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25"/>
              </a:lnSpc>
              <a:buNone/>
            </a:pPr>
            <a:r>
              <a:rPr lang="en-US" sz="2530" b="1" dirty="0">
                <a:solidFill>
                  <a:srgbClr val="DDF0C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Наземный транспорт: движение по дорогам и рельсам</a:t>
            </a:r>
            <a:endParaRPr lang="en-US" sz="2530" dirty="0"/>
          </a:p>
        </p:txBody>
      </p:sp>
      <p:sp>
        <p:nvSpPr>
          <p:cNvPr id="4" name="Text 1"/>
          <p:cNvSpPr/>
          <p:nvPr/>
        </p:nvSpPr>
        <p:spPr>
          <a:xfrm>
            <a:off x="700323" y="880508"/>
            <a:ext cx="8486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Этот транспорт крепко стоит на земле и катится по дорогам или рельсам.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342899" y="4192859"/>
            <a:ext cx="8479869" cy="764904"/>
          </a:xfrm>
          <a:prstGeom prst="roundRect">
            <a:avLst>
              <a:gd name="adj" fmla="val 20000"/>
            </a:avLst>
          </a:prstGeom>
          <a:solidFill>
            <a:srgbClr val="BCE29F"/>
          </a:solidFill>
          <a:ln w="50800">
            <a:solidFill>
              <a:srgbClr val="FFFFFF">
                <a:alpha val="3000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 rot="60000">
            <a:off x="342900" y="1314450"/>
            <a:ext cx="1985963" cy="2500313"/>
          </a:xfrm>
          <a:prstGeom prst="roundRect">
            <a:avLst>
              <a:gd name="adj" fmla="val 11511"/>
            </a:avLst>
          </a:prstGeom>
          <a:solidFill>
            <a:srgbClr val="FFFFFF"/>
          </a:solidFill>
          <a:ln/>
          <a:effectLst>
            <a:outerShdw blurRad="139700" dist="1016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 rot="21540000">
            <a:off x="2500313" y="1314450"/>
            <a:ext cx="1985963" cy="2500313"/>
          </a:xfrm>
          <a:prstGeom prst="roundRect">
            <a:avLst>
              <a:gd name="adj" fmla="val 11511"/>
            </a:avLst>
          </a:prstGeom>
          <a:solidFill>
            <a:srgbClr val="FFFFFF"/>
          </a:solidFill>
          <a:ln/>
          <a:effectLst>
            <a:outerShdw blurRad="139700" dist="1016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 rot="120000">
            <a:off x="4679156" y="1300163"/>
            <a:ext cx="1985963" cy="2500313"/>
          </a:xfrm>
          <a:prstGeom prst="roundRect">
            <a:avLst>
              <a:gd name="adj" fmla="val 11511"/>
            </a:avLst>
          </a:prstGeom>
          <a:solidFill>
            <a:srgbClr val="FFFFFF"/>
          </a:solidFill>
          <a:ln/>
          <a:effectLst>
            <a:outerShdw blurRad="139700" dist="1016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 rot="21540000">
            <a:off x="6815138" y="1314450"/>
            <a:ext cx="1985963" cy="2500313"/>
          </a:xfrm>
          <a:prstGeom prst="roundRect">
            <a:avLst>
              <a:gd name="adj" fmla="val 11511"/>
            </a:avLst>
          </a:prstGeom>
          <a:solidFill>
            <a:srgbClr val="FFFFFF"/>
          </a:solidFill>
          <a:ln/>
          <a:effectLst>
            <a:outerShdw blurRad="139700" dist="1016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4300538"/>
            <a:ext cx="457200" cy="4572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71574" y="4414838"/>
            <a:ext cx="7629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en-US" sz="1350" u="sng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Задание:</a:t>
            </a:r>
            <a:r>
              <a:rPr lang="en-US" sz="135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 Посмотри внимательно и скажи, что здесь </a:t>
            </a:r>
            <a:r>
              <a:rPr lang="en-US" sz="135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лишнее</a:t>
            </a:r>
            <a:r>
              <a:rPr lang="en-US" sz="135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: машина, автобус или корабль? </a:t>
            </a:r>
            <a:endParaRPr lang="en-US" sz="13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 rot="60000">
            <a:off x="518838" y="1485939"/>
            <a:ext cx="1643063" cy="1643062"/>
          </a:xfrm>
          <a:prstGeom prst="rect">
            <a:avLst/>
          </a:prstGeom>
        </p:spPr>
      </p:pic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rot="21540000">
            <a:off x="2667274" y="1485939"/>
            <a:ext cx="1643063" cy="1643062"/>
          </a:xfrm>
          <a:prstGeom prst="rect">
            <a:avLst/>
          </a:prstGeom>
        </p:spPr>
      </p:pic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rot="120000">
            <a:off x="4859582" y="1471769"/>
            <a:ext cx="1643063" cy="1643062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 rot="21540000">
            <a:off x="6982099" y="1485939"/>
            <a:ext cx="1643063" cy="16430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71050" y="20859"/>
            <a:ext cx="824294" cy="8242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342900"/>
            <a:ext cx="84867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6D42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Водный транспорт: перемещение по морю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342900" y="800100"/>
            <a:ext cx="8486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en-US" sz="135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Когда впереди только синее море и белые волны, нам на помощь приходит водный транспорт.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0" y="2286000"/>
            <a:ext cx="9144000" cy="2857500"/>
          </a:xfrm>
          <a:prstGeom prst="roundRect">
            <a:avLst>
              <a:gd name="adj" fmla="val 25000"/>
            </a:avLst>
          </a:prstGeom>
          <a:solidFill>
            <a:srgbClr val="6D42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400175" y="4057650"/>
            <a:ext cx="6343650" cy="628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50800">
            <a:solidFill>
              <a:srgbClr val="BCE29F"/>
            </a:solidFill>
          </a:ln>
          <a:effectLst>
            <a:outerShdw blurRad="139700" dist="1016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1704963" y="4171948"/>
            <a:ext cx="5771011" cy="514351"/>
          </a:xfrm>
          <a:prstGeom prst="rect">
            <a:avLst/>
          </a:prstGeom>
          <a:noFill/>
          <a:ln/>
        </p:spPr>
        <p:txBody>
          <a:bodyPr wrap="square" lIns="228600" tIns="0" rIns="22860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ru-RU" sz="1350" b="1" u="sng" dirty="0">
                <a:solidFill>
                  <a:srgbClr val="6D42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Задание</a:t>
            </a:r>
            <a:r>
              <a:rPr lang="en-US" sz="1350" b="1" u="sng" dirty="0">
                <a:solidFill>
                  <a:srgbClr val="6D42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:</a:t>
            </a:r>
            <a:r>
              <a:rPr lang="en-US" sz="1350" b="1" dirty="0">
                <a:solidFill>
                  <a:srgbClr val="6D42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 </a:t>
            </a:r>
            <a:r>
              <a:rPr lang="ru-RU" sz="1350" b="1" dirty="0">
                <a:solidFill>
                  <a:srgbClr val="6D42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Найди </a:t>
            </a:r>
            <a:r>
              <a:rPr lang="en-US" sz="1350" b="1" dirty="0" err="1">
                <a:solidFill>
                  <a:srgbClr val="6D42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корабль</a:t>
            </a:r>
            <a:r>
              <a:rPr lang="en-US" sz="1350" b="1" dirty="0">
                <a:solidFill>
                  <a:srgbClr val="6D42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 на горизонте? 🌊</a:t>
            </a:r>
            <a:endParaRPr lang="en-US" sz="13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30994" y="1228725"/>
            <a:ext cx="2347938" cy="1760954"/>
          </a:xfrm>
          <a:prstGeom prst="rect">
            <a:avLst/>
          </a:prstGeom>
          <a:effectLst>
            <a:outerShdw blurRad="266700" dist="139700" dir="5400000" algn="bl" rotWithShape="0">
              <a:srgbClr val="000000">
                <a:alpha val="17000"/>
              </a:srgbClr>
            </a:outerShdw>
          </a:effectLst>
        </p:spPr>
      </p:pic>
      <p:sp>
        <p:nvSpPr>
          <p:cNvPr id="9" name="Text 5"/>
          <p:cNvSpPr/>
          <p:nvPr/>
        </p:nvSpPr>
        <p:spPr>
          <a:xfrm>
            <a:off x="685800" y="3143250"/>
            <a:ext cx="2071688" cy="457200"/>
          </a:xfrm>
          <a:prstGeom prst="roundRect">
            <a:avLst>
              <a:gd name="adj" fmla="val 25000"/>
            </a:avLst>
          </a:prstGeom>
          <a:solidFill>
            <a:srgbClr val="BCE29F"/>
          </a:solidFill>
          <a:ln/>
          <a:effectLst>
            <a:outerShdw blurRad="76200" dist="508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94618" y="1228724"/>
            <a:ext cx="2360295" cy="1685925"/>
          </a:xfrm>
          <a:prstGeom prst="rect">
            <a:avLst/>
          </a:prstGeom>
          <a:effectLst>
            <a:outerShdw blurRad="266700" dist="139700" dir="5400000" algn="bl" rotWithShape="0">
              <a:srgbClr val="000000">
                <a:alpha val="17000"/>
              </a:srgbClr>
            </a:outerShdw>
          </a:effectLst>
        </p:spPr>
      </p:pic>
      <p:sp>
        <p:nvSpPr>
          <p:cNvPr id="11" name="Text 6"/>
          <p:cNvSpPr/>
          <p:nvPr/>
        </p:nvSpPr>
        <p:spPr>
          <a:xfrm>
            <a:off x="3507581" y="3028950"/>
            <a:ext cx="2028825" cy="457200"/>
          </a:xfrm>
          <a:prstGeom prst="roundRect">
            <a:avLst>
              <a:gd name="adj" fmla="val 25000"/>
            </a:avLst>
          </a:prstGeom>
          <a:solidFill>
            <a:srgbClr val="BCE29F"/>
          </a:solidFill>
          <a:ln/>
          <a:effectLst>
            <a:outerShdw blurRad="76200" dist="508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65070" y="1228724"/>
            <a:ext cx="2298989" cy="1685925"/>
          </a:xfrm>
          <a:prstGeom prst="rect">
            <a:avLst/>
          </a:prstGeom>
          <a:effectLst>
            <a:outerShdw blurRad="266700" dist="139700" dir="5400000" algn="bl" rotWithShape="0">
              <a:srgbClr val="000000">
                <a:alpha val="17000"/>
              </a:srgbClr>
            </a:outerShdw>
          </a:effectLst>
        </p:spPr>
      </p:pic>
      <p:sp>
        <p:nvSpPr>
          <p:cNvPr id="13" name="Text 7"/>
          <p:cNvSpPr/>
          <p:nvPr/>
        </p:nvSpPr>
        <p:spPr>
          <a:xfrm>
            <a:off x="6300787" y="3086099"/>
            <a:ext cx="2171700" cy="457200"/>
          </a:xfrm>
          <a:prstGeom prst="roundRect">
            <a:avLst>
              <a:gd name="adj" fmla="val 25000"/>
            </a:avLst>
          </a:prstGeom>
          <a:solidFill>
            <a:srgbClr val="BCE29F"/>
          </a:solidFill>
          <a:ln/>
          <a:effectLst>
            <a:outerShdw blurRad="76200" dist="508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8"/>
          <p:cNvSpPr/>
          <p:nvPr/>
        </p:nvSpPr>
        <p:spPr>
          <a:xfrm>
            <a:off x="914400" y="3257550"/>
            <a:ext cx="16430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en-US" sz="135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🚢 </a:t>
            </a:r>
            <a:r>
              <a:rPr lang="en-US" sz="120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Большой </a:t>
            </a:r>
            <a:r>
              <a:rPr lang="en-US" sz="120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корабль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3736181" y="3143250"/>
            <a:ext cx="160162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en-US" sz="135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🚣 </a:t>
            </a:r>
            <a:r>
              <a:rPr lang="en-US" sz="120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Маленькая </a:t>
            </a:r>
            <a:r>
              <a:rPr lang="en-US" sz="120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лодка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6543026" y="3189328"/>
            <a:ext cx="17430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en-US" sz="135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⛵ </a:t>
            </a:r>
            <a:r>
              <a:rPr lang="en-US" sz="120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Быстрый </a:t>
            </a:r>
            <a:r>
              <a:rPr lang="en-US" sz="120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парусник</a:t>
            </a:r>
            <a:endParaRPr lang="en-US" sz="13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27815" y="50005"/>
            <a:ext cx="802863" cy="8028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5756" y="252793"/>
            <a:ext cx="84724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14141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Транспорт на лошадях: путешествие с помощью животных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57187" y="1130440"/>
            <a:ext cx="8486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en-US" sz="1350" dirty="0">
                <a:solidFill>
                  <a:srgbClr val="00206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Давным-давно люди путешествовали с помощью верных </a:t>
            </a:r>
            <a:r>
              <a:rPr lang="en-US" sz="1350" dirty="0" err="1">
                <a:solidFill>
                  <a:srgbClr val="00206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друзей</a:t>
            </a:r>
            <a:r>
              <a:rPr lang="en-US" sz="1350" dirty="0">
                <a:solidFill>
                  <a:srgbClr val="00206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 </a:t>
            </a:r>
            <a:r>
              <a:rPr lang="ru-RU" sz="1350" dirty="0">
                <a:solidFill>
                  <a:srgbClr val="00206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-</a:t>
            </a:r>
            <a:r>
              <a:rPr lang="en-US" sz="1350" dirty="0">
                <a:solidFill>
                  <a:srgbClr val="00206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 животных.</a:t>
            </a:r>
            <a:endParaRPr lang="en-US" sz="1350" dirty="0">
              <a:solidFill>
                <a:srgbClr val="00206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231189" y="1550194"/>
            <a:ext cx="3598486" cy="3014663"/>
          </a:xfrm>
          <a:prstGeom prst="roundRect">
            <a:avLst>
              <a:gd name="adj" fmla="val 8304"/>
            </a:avLst>
          </a:prstGeom>
          <a:solidFill>
            <a:srgbClr val="141414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499996" y="1443038"/>
            <a:ext cx="4107656" cy="1206192"/>
          </a:xfrm>
          <a:prstGeom prst="roundRect">
            <a:avLst>
              <a:gd name="adj" fmla="val 17778"/>
            </a:avLst>
          </a:prstGeom>
          <a:solidFill>
            <a:srgbClr val="F8F6FF"/>
          </a:solidFill>
          <a:ln w="25400">
            <a:solidFill>
              <a:srgbClr val="F0EC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99996" y="2715075"/>
            <a:ext cx="4107656" cy="1179821"/>
          </a:xfrm>
          <a:prstGeom prst="roundRect">
            <a:avLst>
              <a:gd name="adj" fmla="val 17778"/>
            </a:avLst>
          </a:prstGeom>
          <a:solidFill>
            <a:srgbClr val="BEE1A0">
              <a:alpha val="20000"/>
            </a:srgbClr>
          </a:solidFill>
          <a:ln w="25400">
            <a:solidFill>
              <a:srgbClr val="BDE19F">
                <a:alpha val="3000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28638" y="3931885"/>
            <a:ext cx="4043362" cy="1179821"/>
          </a:xfrm>
          <a:prstGeom prst="roundRect">
            <a:avLst>
              <a:gd name="adj" fmla="val 17778"/>
            </a:avLst>
          </a:prstGeom>
          <a:solidFill>
            <a:srgbClr val="6D42FF">
              <a:alpha val="5000"/>
            </a:srgbClr>
          </a:solidFill>
          <a:ln w="25400">
            <a:solidFill>
              <a:srgbClr val="6D42F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685" y="1814512"/>
            <a:ext cx="914400" cy="9144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261097" y="2999274"/>
            <a:ext cx="3457575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31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Вопрос: Кто помогает везти этот транспорт и тянет его за собой? </a:t>
            </a:r>
            <a:endParaRPr lang="en-US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6503" y="1550261"/>
            <a:ext cx="1246586" cy="997269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0973" y="2847785"/>
            <a:ext cx="1143000" cy="914400"/>
          </a:xfrm>
          <a:prstGeom prst="rect">
            <a:avLst/>
          </a:prstGeom>
        </p:spPr>
      </p:pic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48051" y="4064558"/>
            <a:ext cx="1196874" cy="95749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139514" y="1887678"/>
            <a:ext cx="1940116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5"/>
              </a:lnSpc>
              <a:buNone/>
            </a:pPr>
            <a:r>
              <a:rPr lang="en-US" sz="1350" b="1" dirty="0">
                <a:solidFill>
                  <a:srgbClr val="7030A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Деревенская телега</a:t>
            </a:r>
            <a:endParaRPr lang="en-US" sz="1350" dirty="0">
              <a:solidFill>
                <a:srgbClr val="7030A0"/>
              </a:solidFill>
            </a:endParaRPr>
          </a:p>
        </p:txBody>
      </p:sp>
      <p:sp>
        <p:nvSpPr>
          <p:cNvPr id="15" name="Text 8"/>
          <p:cNvSpPr/>
          <p:nvPr/>
        </p:nvSpPr>
        <p:spPr>
          <a:xfrm>
            <a:off x="2044054" y="3093870"/>
            <a:ext cx="2035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5"/>
              </a:lnSpc>
              <a:buNone/>
            </a:pPr>
            <a:r>
              <a:rPr lang="en-US" sz="1350" b="1" dirty="0">
                <a:solidFill>
                  <a:srgbClr val="14141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Сказочная карета</a:t>
            </a:r>
            <a:endParaRPr lang="en-US" sz="1350" dirty="0">
              <a:solidFill>
                <a:srgbClr val="7030A0"/>
              </a:solidFill>
            </a:endParaRPr>
          </a:p>
        </p:txBody>
      </p:sp>
      <p:sp>
        <p:nvSpPr>
          <p:cNvPr id="16" name="Text 9"/>
          <p:cNvSpPr/>
          <p:nvPr/>
        </p:nvSpPr>
        <p:spPr>
          <a:xfrm>
            <a:off x="2199804" y="4314707"/>
            <a:ext cx="19401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en-US" sz="1350" b="1" dirty="0">
                <a:solidFill>
                  <a:srgbClr val="6D42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Быстрые</a:t>
            </a:r>
            <a:r>
              <a:rPr lang="en-US" sz="2000" b="1" dirty="0">
                <a:solidFill>
                  <a:srgbClr val="7030A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сани</a:t>
            </a:r>
            <a:endParaRPr lang="en-US" sz="135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6D4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43888" y="-11306"/>
            <a:ext cx="864159" cy="86415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342900"/>
            <a:ext cx="84867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Игра: Распределить транспорт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342900" y="914400"/>
            <a:ext cx="4114800" cy="2357438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01600">
            <a:solidFill>
              <a:srgbClr val="BCE29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686300" y="914400"/>
            <a:ext cx="4114800" cy="2357438"/>
          </a:xfrm>
          <a:prstGeom prst="roundRect">
            <a:avLst>
              <a:gd name="adj" fmla="val 12121"/>
            </a:avLst>
          </a:prstGeom>
          <a:solidFill>
            <a:srgbClr val="BCE29F"/>
          </a:solidFill>
          <a:ln w="1016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42900" y="3500438"/>
            <a:ext cx="8458200" cy="1300163"/>
          </a:xfrm>
          <a:prstGeom prst="roundRect">
            <a:avLst>
              <a:gd name="adj" fmla="val 21978"/>
            </a:avLst>
          </a:prstGeom>
          <a:solidFill>
            <a:srgbClr val="141414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1381648" y="1066693"/>
            <a:ext cx="2336242" cy="492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6D42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На земле и в небе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28650" y="1571625"/>
            <a:ext cx="355758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Раздели картинки на группы! Где едет </a:t>
            </a:r>
            <a:r>
              <a:rPr lang="en-US" sz="113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автобус</a:t>
            </a: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, а где летит </a:t>
            </a:r>
            <a:r>
              <a:rPr lang="en-US" sz="113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вертолет</a:t>
            </a: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?</a:t>
            </a:r>
            <a:endParaRPr lang="en-US" sz="1130" dirty="0"/>
          </a:p>
        </p:txBody>
      </p:sp>
      <p:sp>
        <p:nvSpPr>
          <p:cNvPr id="9" name="Text 6"/>
          <p:cNvSpPr/>
          <p:nvPr/>
        </p:nvSpPr>
        <p:spPr>
          <a:xfrm>
            <a:off x="5977563" y="1055117"/>
            <a:ext cx="2071589" cy="449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90" b="1" dirty="0">
                <a:solidFill>
                  <a:srgbClr val="14141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 воде и в деревне</a:t>
            </a:r>
            <a:endParaRPr lang="en-US" sz="1690" dirty="0"/>
          </a:p>
        </p:txBody>
      </p:sp>
      <p:sp>
        <p:nvSpPr>
          <p:cNvPr id="10" name="Text 7"/>
          <p:cNvSpPr/>
          <p:nvPr/>
        </p:nvSpPr>
        <p:spPr>
          <a:xfrm>
            <a:off x="5020879" y="1504308"/>
            <a:ext cx="355044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Найди место для </a:t>
            </a:r>
            <a:r>
              <a:rPr lang="en-US" sz="113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лодки</a:t>
            </a: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 и </a:t>
            </a:r>
            <a:r>
              <a:rPr lang="en-US" sz="113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кареты</a:t>
            </a: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. Куда мы их отправим?</a:t>
            </a:r>
            <a:endParaRPr lang="en-US" sz="1130" dirty="0"/>
          </a:p>
        </p:txBody>
      </p:sp>
      <p:sp>
        <p:nvSpPr>
          <p:cNvPr id="11" name="Text 8"/>
          <p:cNvSpPr/>
          <p:nvPr/>
        </p:nvSpPr>
        <p:spPr>
          <a:xfrm>
            <a:off x="1771650" y="2143125"/>
            <a:ext cx="585788" cy="571500"/>
          </a:xfrm>
          <a:prstGeom prst="roundRect">
            <a:avLst>
              <a:gd name="adj" fmla="val 20000"/>
            </a:avLst>
          </a:prstGeom>
          <a:solidFill>
            <a:srgbClr val="F0EC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2457450" y="2143125"/>
            <a:ext cx="585788" cy="571500"/>
          </a:xfrm>
          <a:prstGeom prst="roundRect">
            <a:avLst>
              <a:gd name="adj" fmla="val 20000"/>
            </a:avLst>
          </a:prstGeom>
          <a:solidFill>
            <a:srgbClr val="F0EC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6115050" y="1943100"/>
            <a:ext cx="585788" cy="571500"/>
          </a:xfrm>
          <a:prstGeom prst="roundRect">
            <a:avLst>
              <a:gd name="adj" fmla="val 20000"/>
            </a:avLst>
          </a:prstGeom>
          <a:solidFill>
            <a:srgbClr val="D7EEC5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6800850" y="1943100"/>
            <a:ext cx="585788" cy="571500"/>
          </a:xfrm>
          <a:prstGeom prst="roundRect">
            <a:avLst>
              <a:gd name="adj" fmla="val 20000"/>
            </a:avLst>
          </a:prstGeom>
          <a:solidFill>
            <a:srgbClr val="D7EEC5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864769"/>
            <a:ext cx="571500" cy="5715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429500" y="3921919"/>
            <a:ext cx="471488" cy="457200"/>
          </a:xfrm>
          <a:prstGeom prst="roundRect">
            <a:avLst>
              <a:gd name="adj" fmla="val 50000"/>
            </a:avLst>
          </a:prstGeom>
          <a:solidFill>
            <a:srgbClr val="BCE29F"/>
          </a:solidFill>
          <a:ln w="50800">
            <a:solidFill>
              <a:srgbClr val="141414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9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✈️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7772400" y="3921919"/>
            <a:ext cx="471488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50800">
            <a:solidFill>
              <a:srgbClr val="141414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9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🚗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8115300" y="3921919"/>
            <a:ext cx="471488" cy="457200"/>
          </a:xfrm>
          <a:prstGeom prst="roundRect">
            <a:avLst>
              <a:gd name="adj" fmla="val 50000"/>
            </a:avLst>
          </a:prstGeom>
          <a:solidFill>
            <a:srgbClr val="6D42FF"/>
          </a:solidFill>
          <a:ln w="50800">
            <a:solidFill>
              <a:srgbClr val="141414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95"/>
              </a:lnSpc>
              <a:buNone/>
            </a:pPr>
            <a:r>
              <a:rPr lang="en-US" sz="1350" dirty="0">
                <a:solidFill>
                  <a:srgbClr val="F6F6F6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🚢</a:t>
            </a:r>
            <a:endParaRPr lang="en-US" sz="1350" dirty="0"/>
          </a:p>
        </p:txBody>
      </p:sp>
      <p:sp>
        <p:nvSpPr>
          <p:cNvPr id="19" name="Text 15"/>
          <p:cNvSpPr/>
          <p:nvPr/>
        </p:nvSpPr>
        <p:spPr>
          <a:xfrm>
            <a:off x="1771650" y="2143125"/>
            <a:ext cx="58578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0" dirty="0">
                <a:solidFill>
                  <a:srgbClr val="00000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🚌</a:t>
            </a:r>
            <a:endParaRPr lang="en-US" sz="1690" dirty="0"/>
          </a:p>
        </p:txBody>
      </p:sp>
      <p:sp>
        <p:nvSpPr>
          <p:cNvPr id="20" name="Text 16"/>
          <p:cNvSpPr/>
          <p:nvPr/>
        </p:nvSpPr>
        <p:spPr>
          <a:xfrm>
            <a:off x="2457450" y="2143125"/>
            <a:ext cx="58578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0" dirty="0">
                <a:solidFill>
                  <a:srgbClr val="00000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🚁</a:t>
            </a:r>
            <a:endParaRPr lang="en-US" sz="1690" dirty="0"/>
          </a:p>
        </p:txBody>
      </p:sp>
      <p:sp>
        <p:nvSpPr>
          <p:cNvPr id="21" name="Text 17"/>
          <p:cNvSpPr/>
          <p:nvPr/>
        </p:nvSpPr>
        <p:spPr>
          <a:xfrm>
            <a:off x="6115050" y="1943100"/>
            <a:ext cx="58578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0" dirty="0">
                <a:solidFill>
                  <a:srgbClr val="00000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🚣</a:t>
            </a:r>
            <a:endParaRPr lang="en-US" sz="1690" dirty="0"/>
          </a:p>
        </p:txBody>
      </p:sp>
      <p:sp>
        <p:nvSpPr>
          <p:cNvPr id="22" name="Text 18"/>
          <p:cNvSpPr/>
          <p:nvPr/>
        </p:nvSpPr>
        <p:spPr>
          <a:xfrm>
            <a:off x="6800850" y="1943100"/>
            <a:ext cx="58578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0" dirty="0">
                <a:solidFill>
                  <a:srgbClr val="00000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👑</a:t>
            </a:r>
            <a:endParaRPr lang="en-US" sz="1690" dirty="0"/>
          </a:p>
        </p:txBody>
      </p:sp>
      <p:sp>
        <p:nvSpPr>
          <p:cNvPr id="23" name="Text 19"/>
          <p:cNvSpPr/>
          <p:nvPr/>
        </p:nvSpPr>
        <p:spPr>
          <a:xfrm>
            <a:off x="1314450" y="3879056"/>
            <a:ext cx="5772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90" b="1" dirty="0">
                <a:solidFill>
                  <a:srgbClr val="BCE29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Твой выбор</a:t>
            </a:r>
            <a:endParaRPr lang="en-US" sz="1690" dirty="0"/>
          </a:p>
        </p:txBody>
      </p:sp>
      <p:sp>
        <p:nvSpPr>
          <p:cNvPr id="24" name="Text 20"/>
          <p:cNvSpPr/>
          <p:nvPr/>
        </p:nvSpPr>
        <p:spPr>
          <a:xfrm>
            <a:off x="1314450" y="4193381"/>
            <a:ext cx="580997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Проверь себя: правильно ли ты разложил весь транспорт по своим домам? 🧩</a:t>
            </a:r>
            <a:endParaRPr lang="en-US" sz="13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4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84565" y="-61548"/>
            <a:ext cx="864159" cy="86415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933" y="604705"/>
            <a:ext cx="4123592" cy="2967485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01600">
            <a:solidFill>
              <a:srgbClr val="BCE29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1035608" y="692075"/>
            <a:ext cx="2336242" cy="492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6D42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На</a:t>
            </a:r>
            <a:r>
              <a:rPr lang="en-US" b="1" dirty="0">
                <a:solidFill>
                  <a:srgbClr val="6D42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</a:t>
            </a:r>
            <a:r>
              <a:rPr lang="en-US" b="1" dirty="0" err="1">
                <a:solidFill>
                  <a:srgbClr val="6D42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земле</a:t>
            </a: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6800850" y="1943100"/>
            <a:ext cx="58578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90" dirty="0"/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23639D29-628E-047B-E56D-514F9616E46A}"/>
              </a:ext>
            </a:extLst>
          </p:cNvPr>
          <p:cNvSpPr/>
          <p:nvPr/>
        </p:nvSpPr>
        <p:spPr>
          <a:xfrm>
            <a:off x="4482035" y="604704"/>
            <a:ext cx="4123592" cy="2967485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01600">
            <a:solidFill>
              <a:srgbClr val="BCE29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F7A076-5E92-B6BA-C5B2-6186379ED4E6}"/>
              </a:ext>
            </a:extLst>
          </p:cNvPr>
          <p:cNvSpPr txBox="1"/>
          <p:nvPr/>
        </p:nvSpPr>
        <p:spPr>
          <a:xfrm>
            <a:off x="5750013" y="571778"/>
            <a:ext cx="1684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6D42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</a:t>
            </a:r>
            <a:r>
              <a:rPr lang="en-US" b="1" dirty="0">
                <a:solidFill>
                  <a:srgbClr val="6D42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</a:t>
            </a:r>
            <a:r>
              <a:rPr lang="en-US" b="1" dirty="0" err="1">
                <a:solidFill>
                  <a:srgbClr val="6D42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небе</a:t>
            </a:r>
            <a:endParaRPr lang="ru-RU" dirty="0"/>
          </a:p>
        </p:txBody>
      </p:sp>
      <p:pic>
        <p:nvPicPr>
          <p:cNvPr id="29" name="Рисунок 28" descr="Изображение выглядит как колесо, Наземный транспорт, транспортное средство, 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4FD9F70-B1AA-83B3-0170-63F46DB0F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86" b="25138" l="3039" r="27555">
                        <a14:foregroundMark x1="12293" y1="16298" x2="14710" y2="20442"/>
                        <a14:foregroundMark x1="6837" y1="17127" x2="7044" y2="20534"/>
                        <a14:foregroundMark x1="4282" y1="16943" x2="3522" y2="18785"/>
                        <a14:foregroundMark x1="4351" y1="23573" x2="5387" y2="24586"/>
                        <a14:foregroundMark x1="16506" y1="24217" x2="17680" y2="24033"/>
                        <a14:foregroundMark x1="16229" y1="23757" x2="16644" y2="25230"/>
                        <a14:foregroundMark x1="27348" y1="16575" x2="27555" y2="18600"/>
                      </a14:backgroundRemoval>
                    </a14:imgEffect>
                  </a14:imgLayer>
                </a14:imgProps>
              </a:ext>
            </a:extLst>
          </a:blip>
          <a:srcRect r="69560" b="72845"/>
          <a:stretch/>
        </p:blipFill>
        <p:spPr>
          <a:xfrm>
            <a:off x="339132" y="3512666"/>
            <a:ext cx="1072662" cy="717690"/>
          </a:xfrm>
          <a:prstGeom prst="rect">
            <a:avLst/>
          </a:prstGeom>
        </p:spPr>
      </p:pic>
      <p:pic>
        <p:nvPicPr>
          <p:cNvPr id="31" name="Рисунок 30" descr="Изображение выглядит как самолет, транспорт, транспортное средство, Путешествие по воздуху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4BB74DE-1CD9-F679-7214-315C389F41F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5678" t="71795"/>
          <a:stretch/>
        </p:blipFill>
        <p:spPr>
          <a:xfrm>
            <a:off x="1537398" y="3871511"/>
            <a:ext cx="1468466" cy="905058"/>
          </a:xfrm>
          <a:prstGeom prst="rect">
            <a:avLst/>
          </a:prstGeom>
        </p:spPr>
      </p:pic>
      <p:pic>
        <p:nvPicPr>
          <p:cNvPr id="33" name="Рисунок 32" descr="Изображение выглядит как самолет, транспорт, транспортное средство, Путешествие по воздуху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DD7C254-4AFD-AF19-F436-F4FC57C2C27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8791" t="49058" r="39025" b="22638"/>
          <a:stretch/>
        </p:blipFill>
        <p:spPr>
          <a:xfrm>
            <a:off x="2950597" y="3912774"/>
            <a:ext cx="1125820" cy="1077302"/>
          </a:xfrm>
          <a:prstGeom prst="rect">
            <a:avLst/>
          </a:prstGeom>
        </p:spPr>
      </p:pic>
      <p:pic>
        <p:nvPicPr>
          <p:cNvPr id="35" name="Рисунок 34" descr="Изображение выглядит как Наземный транспорт, транспортное средство, колесо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AE705B3-844D-3471-ED53-B496E8953D0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5751" b="70891"/>
          <a:stretch/>
        </p:blipFill>
        <p:spPr>
          <a:xfrm>
            <a:off x="4172347" y="3657809"/>
            <a:ext cx="1525069" cy="972129"/>
          </a:xfrm>
          <a:prstGeom prst="rect">
            <a:avLst/>
          </a:prstGeom>
        </p:spPr>
      </p:pic>
      <p:pic>
        <p:nvPicPr>
          <p:cNvPr id="37" name="Рисунок 36" descr="Изображение выглядит как Наземный транспорт, транспортное средство, колесо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722D2F8-2E72-9382-0DD4-6FFCCF669BA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1673" r="70586" b="26056"/>
          <a:stretch/>
        </p:blipFill>
        <p:spPr>
          <a:xfrm>
            <a:off x="5489616" y="4161618"/>
            <a:ext cx="1495219" cy="849091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самолет, транспорт, транспортное средство, Путешествие по воздуху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7D02E7-C2DF-D926-1A27-13DEDF4B58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2540" t="48889" r="2967" b="27228"/>
          <a:stretch/>
        </p:blipFill>
        <p:spPr>
          <a:xfrm>
            <a:off x="6695151" y="3572189"/>
            <a:ext cx="1822902" cy="946633"/>
          </a:xfrm>
          <a:prstGeom prst="rect">
            <a:avLst/>
          </a:prstGeom>
        </p:spPr>
      </p:pic>
      <p:pic>
        <p:nvPicPr>
          <p:cNvPr id="41" name="Рисунок 40" descr="Изображение выглядит как самолет, транспорт, транспортное средство, Путешествие по воздуху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82A43D-2022-1BF1-26BC-7CEE54D8BC5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5885" r="67500" b="52527"/>
          <a:stretch/>
        </p:blipFill>
        <p:spPr>
          <a:xfrm>
            <a:off x="339132" y="4423754"/>
            <a:ext cx="1253523" cy="624465"/>
          </a:xfrm>
          <a:prstGeom prst="rect">
            <a:avLst/>
          </a:prstGeom>
        </p:spPr>
      </p:pic>
      <p:pic>
        <p:nvPicPr>
          <p:cNvPr id="43" name="Рисунок 42" descr="Изображение выглядит как Наземный транспорт, транспортное средство, колесо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65859E9-FFD4-1649-C5EC-2228BAFB1B6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6800" r="67177" b="49304"/>
          <a:stretch/>
        </p:blipFill>
        <p:spPr>
          <a:xfrm>
            <a:off x="7743635" y="4275450"/>
            <a:ext cx="1308798" cy="71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44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-0.01441 -0.512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256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0.33403 -0.5768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1" y="-2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09877E-6 L 0.33004 -0.5558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3" y="-278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29618 -0.4703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09" y="-2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97531E-6 L -0.30747 -0.4635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82" y="-23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46914E-7 L -0.22621 -0.2129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9" y="-1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9.87654E-7 L 0.73125 -0.4546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62" y="-227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71605E-6 L -0.79531 -0.3740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74" y="-1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05735" y="49927"/>
            <a:ext cx="938265" cy="93826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32882" y="204263"/>
            <a:ext cx="6498379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75"/>
              </a:lnSpc>
              <a:buNone/>
            </a:pPr>
            <a:r>
              <a:rPr lang="en-US" sz="2800" b="1" dirty="0">
                <a:solidFill>
                  <a:srgbClr val="14141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Игра: </a:t>
            </a:r>
            <a:r>
              <a:rPr lang="en-US" sz="2800" b="1" dirty="0" err="1">
                <a:solidFill>
                  <a:srgbClr val="14141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Найди</a:t>
            </a:r>
            <a:r>
              <a:rPr lang="ru-RU" sz="2800" b="1" dirty="0">
                <a:solidFill>
                  <a:srgbClr val="14141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лишнее 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82804" y="890063"/>
            <a:ext cx="8164286" cy="2596087"/>
          </a:xfrm>
          <a:prstGeom prst="roundRect">
            <a:avLst>
              <a:gd name="adj" fmla="val 17647"/>
            </a:avLst>
          </a:prstGeom>
          <a:solidFill>
            <a:srgbClr val="6D42FF"/>
          </a:solidFill>
          <a:ln/>
          <a:effectLst>
            <a:outerShdw blurRad="266700" dist="139700" dir="5400000" algn="bl" rotWithShape="0">
              <a:srgbClr val="000000">
                <a:alpha val="1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1893094" y="3657600"/>
            <a:ext cx="5364956" cy="800100"/>
          </a:xfrm>
          <a:prstGeom prst="roundRect">
            <a:avLst>
              <a:gd name="adj" fmla="val 50000"/>
            </a:avLst>
          </a:prstGeom>
          <a:solidFill>
            <a:srgbClr val="BCE29F"/>
          </a:solidFill>
          <a:ln/>
          <a:effectLst>
            <a:outerShdw blurRad="139700" dist="1016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142896" y="1102284"/>
            <a:ext cx="6893927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90" dirty="0">
                <a:solidFill>
                  <a:srgbClr val="FFFF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Посмотри на все предметы! Один из них совсем </a:t>
            </a:r>
            <a:r>
              <a:rPr lang="en-US" sz="1690" b="1" dirty="0">
                <a:solidFill>
                  <a:srgbClr val="FFFF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не подходит</a:t>
            </a:r>
            <a:r>
              <a:rPr lang="en-US" sz="1690" dirty="0">
                <a:solidFill>
                  <a:srgbClr val="FFFF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 к остальным.</a:t>
            </a:r>
            <a:endParaRPr lang="en-US" sz="169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994" y="3829050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864644" y="3914774"/>
            <a:ext cx="4284758" cy="457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48"/>
              </a:lnSpc>
              <a:buNone/>
            </a:pPr>
            <a:r>
              <a:rPr lang="en-US" sz="203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Сможешь ли ты его отыскать? </a:t>
            </a:r>
            <a:endParaRPr lang="en-US" sz="2030" dirty="0"/>
          </a:p>
        </p:txBody>
      </p:sp>
      <p:sp>
        <p:nvSpPr>
          <p:cNvPr id="9" name="Text 5"/>
          <p:cNvSpPr/>
          <p:nvPr/>
        </p:nvSpPr>
        <p:spPr>
          <a:xfrm>
            <a:off x="1314450" y="1828800"/>
            <a:ext cx="1385888" cy="137160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/>
          <a:effectLst>
            <a:outerShdw blurRad="76200" dist="508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3028950" y="1828800"/>
            <a:ext cx="1385888" cy="137160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/>
          <a:effectLst>
            <a:outerShdw blurRad="76200" dist="508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6457950" y="1828800"/>
            <a:ext cx="1385888" cy="137160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/>
          <a:effectLst>
            <a:outerShdw blurRad="76200" dist="508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1314450" y="1828800"/>
            <a:ext cx="13858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4050" dirty="0">
                <a:solidFill>
                  <a:srgbClr val="00000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🚗</a:t>
            </a:r>
            <a:endParaRPr lang="en-US" sz="4050" dirty="0"/>
          </a:p>
        </p:txBody>
      </p:sp>
      <p:sp>
        <p:nvSpPr>
          <p:cNvPr id="14" name="Text 10"/>
          <p:cNvSpPr/>
          <p:nvPr/>
        </p:nvSpPr>
        <p:spPr>
          <a:xfrm>
            <a:off x="3028950" y="1828800"/>
            <a:ext cx="13858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4050" dirty="0">
                <a:solidFill>
                  <a:srgbClr val="00000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🚌</a:t>
            </a:r>
            <a:endParaRPr lang="en-US" sz="4050" dirty="0"/>
          </a:p>
        </p:txBody>
      </p:sp>
      <p:sp>
        <p:nvSpPr>
          <p:cNvPr id="16" name="Text 12"/>
          <p:cNvSpPr/>
          <p:nvPr/>
        </p:nvSpPr>
        <p:spPr>
          <a:xfrm>
            <a:off x="6457950" y="1828800"/>
            <a:ext cx="13858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4050" dirty="0">
                <a:solidFill>
                  <a:srgbClr val="00000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🚲</a:t>
            </a:r>
            <a:endParaRPr lang="en-US" sz="405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218F775C-B212-1C71-187C-7B74B547C947}"/>
              </a:ext>
            </a:extLst>
          </p:cNvPr>
          <p:cNvSpPr/>
          <p:nvPr/>
        </p:nvSpPr>
        <p:spPr>
          <a:xfrm>
            <a:off x="4782072" y="1861588"/>
            <a:ext cx="1385888" cy="137160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/>
          <a:effectLst>
            <a:outerShdw blurRad="76200" dist="508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1"/>
          <p:cNvSpPr/>
          <p:nvPr/>
        </p:nvSpPr>
        <p:spPr>
          <a:xfrm>
            <a:off x="4782072" y="1910312"/>
            <a:ext cx="13858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4050" dirty="0">
                <a:solidFill>
                  <a:srgbClr val="000000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🍎</a:t>
            </a:r>
            <a:endParaRPr lang="en-US" sz="405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6D4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70389FE-F863-47F0-662D-EE3FAA023182}"/>
              </a:ext>
            </a:extLst>
          </p:cNvPr>
          <p:cNvSpPr/>
          <p:nvPr/>
        </p:nvSpPr>
        <p:spPr>
          <a:xfrm>
            <a:off x="2283252" y="587869"/>
            <a:ext cx="4577495" cy="56603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50469" y="-27633"/>
            <a:ext cx="993531" cy="9935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93044" y="207169"/>
            <a:ext cx="63618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DDF0C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Составьте предложение о транспорте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2332313" y="648402"/>
            <a:ext cx="4507949" cy="51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5"/>
              </a:lnSpc>
              <a:buNone/>
            </a:pPr>
            <a:r>
              <a:rPr lang="en-US" sz="1350" dirty="0"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Теперь ты настоящий эксперт! Давай закрепим наши знания.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1371600" y="3200400"/>
            <a:ext cx="6400800" cy="1371600"/>
          </a:xfrm>
          <a:prstGeom prst="roundRect">
            <a:avLst>
              <a:gd name="adj" fmla="val 25000"/>
            </a:avLst>
          </a:prstGeom>
          <a:solidFill>
            <a:srgbClr val="BCE29F"/>
          </a:solidFill>
          <a:ln/>
          <a:effectLst>
            <a:outerShdw blurRad="266700" dist="139700" dir="5400000" algn="bl" rotWithShape="0">
              <a:srgbClr val="000000">
                <a:alpha val="1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42900" y="2085975"/>
            <a:ext cx="8458200" cy="57150"/>
          </a:xfrm>
          <a:prstGeom prst="rect">
            <a:avLst/>
          </a:prstGeom>
          <a:solidFill>
            <a:srgbClr val="8572E2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60000">
            <a:off x="1488669" y="3363474"/>
            <a:ext cx="1466684" cy="97778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052038" y="3610351"/>
            <a:ext cx="4415689" cy="743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90" i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Например: «Красная машина едет по дороге».</a:t>
            </a:r>
            <a:endParaRPr lang="en-US" sz="1690" dirty="0"/>
          </a:p>
        </p:txBody>
      </p:sp>
      <p:sp>
        <p:nvSpPr>
          <p:cNvPr id="10" name="Text 6"/>
          <p:cNvSpPr/>
          <p:nvPr/>
        </p:nvSpPr>
        <p:spPr>
          <a:xfrm>
            <a:off x="342900" y="1371600"/>
            <a:ext cx="2286000" cy="14859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50800">
            <a:solidFill>
              <a:srgbClr val="BCE29F"/>
            </a:solidFill>
          </a:ln>
          <a:effectLst>
            <a:outerShdw blurRad="266700" dist="139700" dir="5400000" algn="bl" rotWithShape="0">
              <a:srgbClr val="000000">
                <a:alpha val="1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7"/>
          <p:cNvSpPr/>
          <p:nvPr/>
        </p:nvSpPr>
        <p:spPr>
          <a:xfrm>
            <a:off x="3429000" y="1371600"/>
            <a:ext cx="2286000" cy="14859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50800">
            <a:solidFill>
              <a:srgbClr val="BCE29F"/>
            </a:solidFill>
          </a:ln>
          <a:effectLst>
            <a:outerShdw blurRad="266700" dist="139700" dir="5400000" algn="bl" rotWithShape="0">
              <a:srgbClr val="000000">
                <a:alpha val="1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6515100" y="1471613"/>
            <a:ext cx="2286000" cy="1285875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50800">
            <a:solidFill>
              <a:srgbClr val="BCE29F"/>
            </a:solidFill>
          </a:ln>
          <a:effectLst>
            <a:outerShdw blurRad="266700" dist="139700" dir="5400000" algn="bl" rotWithShape="0">
              <a:srgbClr val="000000">
                <a:alpha val="1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1257300" y="1628775"/>
            <a:ext cx="471488" cy="457200"/>
          </a:xfrm>
          <a:prstGeom prst="roundRect">
            <a:avLst>
              <a:gd name="adj" fmla="val 50000"/>
            </a:avLst>
          </a:prstGeom>
          <a:solidFill>
            <a:srgbClr val="6D42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1690" dirty="0"/>
          </a:p>
        </p:txBody>
      </p:sp>
      <p:sp>
        <p:nvSpPr>
          <p:cNvPr id="14" name="Text 10"/>
          <p:cNvSpPr/>
          <p:nvPr/>
        </p:nvSpPr>
        <p:spPr>
          <a:xfrm>
            <a:off x="600075" y="2200275"/>
            <a:ext cx="178593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Выбери любимый </a:t>
            </a:r>
            <a:r>
              <a:rPr lang="en-US" sz="113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вид транспорта</a:t>
            </a: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.</a:t>
            </a:r>
            <a:endParaRPr lang="en-US" sz="1130" dirty="0"/>
          </a:p>
        </p:txBody>
      </p:sp>
      <p:sp>
        <p:nvSpPr>
          <p:cNvPr id="15" name="Text 11"/>
          <p:cNvSpPr/>
          <p:nvPr/>
        </p:nvSpPr>
        <p:spPr>
          <a:xfrm>
            <a:off x="4343400" y="1628775"/>
            <a:ext cx="471488" cy="457200"/>
          </a:xfrm>
          <a:prstGeom prst="roundRect">
            <a:avLst>
              <a:gd name="adj" fmla="val 50000"/>
            </a:avLst>
          </a:prstGeom>
          <a:solidFill>
            <a:srgbClr val="6D42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1690" dirty="0"/>
          </a:p>
        </p:txBody>
      </p:sp>
      <p:sp>
        <p:nvSpPr>
          <p:cNvPr id="16" name="Text 12"/>
          <p:cNvSpPr/>
          <p:nvPr/>
        </p:nvSpPr>
        <p:spPr>
          <a:xfrm>
            <a:off x="3686175" y="2200275"/>
            <a:ext cx="178593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Скажи, где он двигается (по воде, земле или небу).</a:t>
            </a:r>
            <a:endParaRPr lang="en-US" sz="1130" dirty="0"/>
          </a:p>
        </p:txBody>
      </p:sp>
      <p:sp>
        <p:nvSpPr>
          <p:cNvPr id="17" name="Text 13"/>
          <p:cNvSpPr/>
          <p:nvPr/>
        </p:nvSpPr>
        <p:spPr>
          <a:xfrm>
            <a:off x="7429500" y="1728788"/>
            <a:ext cx="471488" cy="457200"/>
          </a:xfrm>
          <a:prstGeom prst="roundRect">
            <a:avLst>
              <a:gd name="adj" fmla="val 50000"/>
            </a:avLst>
          </a:prstGeom>
          <a:solidFill>
            <a:srgbClr val="6D42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1690" dirty="0"/>
          </a:p>
        </p:txBody>
      </p:sp>
      <p:sp>
        <p:nvSpPr>
          <p:cNvPr id="18" name="Text 14"/>
          <p:cNvSpPr/>
          <p:nvPr/>
        </p:nvSpPr>
        <p:spPr>
          <a:xfrm>
            <a:off x="6827159" y="2300288"/>
            <a:ext cx="1690456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Расскажи, какого он </a:t>
            </a:r>
            <a:r>
              <a:rPr lang="en-US" sz="113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цвета</a:t>
            </a: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!</a:t>
            </a:r>
            <a:endParaRPr lang="en-US" sz="113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59461" y="17113"/>
            <a:ext cx="884539" cy="884539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8600" y="57150"/>
            <a:ext cx="2400300" cy="1714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6450" y="825583"/>
            <a:ext cx="3543300" cy="26289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188939" y="82908"/>
            <a:ext cx="6695970" cy="334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00" b="1" dirty="0">
                <a:latin typeface="Figtree" pitchFamily="34" charset="0"/>
                <a:ea typeface="Figtree" pitchFamily="34" charset="-122"/>
                <a:cs typeface="Figtree" pitchFamily="34" charset="-120"/>
              </a:rPr>
              <a:t>Воздушный транспорт: Транспортные средства, которые летают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342900" y="1143000"/>
            <a:ext cx="8486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9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Высоко в небе, среди пушистых облаков, летает самый быстрый транспорт!</a:t>
            </a:r>
            <a:endParaRPr lang="en-US" sz="1350" dirty="0"/>
          </a:p>
        </p:txBody>
      </p:sp>
      <p:sp>
        <p:nvSpPr>
          <p:cNvPr id="7" name="Text 2"/>
          <p:cNvSpPr/>
          <p:nvPr/>
        </p:nvSpPr>
        <p:spPr>
          <a:xfrm>
            <a:off x="428625" y="4064794"/>
            <a:ext cx="8458200" cy="714375"/>
          </a:xfrm>
          <a:prstGeom prst="roundRect">
            <a:avLst>
              <a:gd name="adj" fmla="val 40000"/>
            </a:avLst>
          </a:prstGeom>
          <a:solidFill>
            <a:srgbClr val="141414"/>
          </a:solidFill>
          <a:ln/>
          <a:effectLst>
            <a:outerShdw blurRad="266700" dist="139700" dir="5400000" algn="bl" rotWithShape="0">
              <a:srgbClr val="000000">
                <a:alpha val="1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3"/>
          <p:cNvSpPr/>
          <p:nvPr/>
        </p:nvSpPr>
        <p:spPr>
          <a:xfrm>
            <a:off x="657225" y="4293394"/>
            <a:ext cx="80295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90" b="1" dirty="0">
                <a:solidFill>
                  <a:srgbClr val="BCE29F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Вопрос: А ты знаешь, что еще умеет летать так же высоко? ☁️</a:t>
            </a:r>
            <a:endParaRPr lang="en-US" sz="169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50217" y="1369716"/>
            <a:ext cx="2639036" cy="1649398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49846" y="3128963"/>
            <a:ext cx="2301574" cy="4786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  <a:effectLst>
            <a:outerShdw blurRad="76200" dist="508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279531" y="793440"/>
            <a:ext cx="2665388" cy="1713464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516419" y="856540"/>
            <a:ext cx="1895621" cy="221155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252665" y="3144486"/>
            <a:ext cx="2301574" cy="50644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  <a:effectLst>
            <a:outerShdw blurRad="76200" dist="50800" dir="5400000" algn="bl" rotWithShape="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7"/>
          <p:cNvSpPr/>
          <p:nvPr/>
        </p:nvSpPr>
        <p:spPr>
          <a:xfrm>
            <a:off x="467981" y="3218829"/>
            <a:ext cx="1865304" cy="289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75"/>
              </a:lnSpc>
              <a:buNone/>
            </a:pP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✈️ Огромные </a:t>
            </a:r>
            <a:r>
              <a:rPr lang="en-US" sz="113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самолеты</a:t>
            </a:r>
            <a:endParaRPr lang="en-US" sz="1130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DA32126-EBB5-CEEA-31B9-3E61774E10FF}"/>
              </a:ext>
            </a:extLst>
          </p:cNvPr>
          <p:cNvGrpSpPr/>
          <p:nvPr/>
        </p:nvGrpSpPr>
        <p:grpSpPr>
          <a:xfrm>
            <a:off x="3511600" y="2604646"/>
            <a:ext cx="1980310" cy="407743"/>
            <a:chOff x="3546769" y="2119413"/>
            <a:chExt cx="1980310" cy="407743"/>
          </a:xfrm>
        </p:grpSpPr>
        <p:sp>
          <p:nvSpPr>
            <p:cNvPr id="12" name="Text 5"/>
            <p:cNvSpPr/>
            <p:nvPr/>
          </p:nvSpPr>
          <p:spPr>
            <a:xfrm>
              <a:off x="3546769" y="2119413"/>
              <a:ext cx="1980310" cy="407743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/>
            <a:effectLst>
              <a:outerShdw blurRad="76200" dist="50800" dir="5400000" algn="bl" rotWithShape="0">
                <a:srgbClr val="000000">
                  <a:alpha val="7000"/>
                </a:srgbClr>
              </a:outerShdw>
            </a:effectLst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6" name="Text 8"/>
            <p:cNvSpPr/>
            <p:nvPr/>
          </p:nvSpPr>
          <p:spPr>
            <a:xfrm>
              <a:off x="3758413" y="2229286"/>
              <a:ext cx="1768666" cy="289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575"/>
                </a:lnSpc>
                <a:buNone/>
              </a:pPr>
              <a:r>
                <a:rPr lang="en-US" sz="1130" dirty="0">
                  <a:solidFill>
                    <a:srgbClr val="141414"/>
                  </a:solidFill>
                  <a:latin typeface="Pathway Extreme" pitchFamily="34" charset="0"/>
                  <a:ea typeface="Pathway Extreme" pitchFamily="34" charset="-122"/>
                  <a:cs typeface="Pathway Extreme" pitchFamily="34" charset="-120"/>
                </a:rPr>
                <a:t>🚁 Шумные </a:t>
              </a:r>
              <a:r>
                <a:rPr lang="en-US" sz="1130" b="1" dirty="0">
                  <a:solidFill>
                    <a:srgbClr val="141414"/>
                  </a:solidFill>
                  <a:latin typeface="Pathway Extreme" pitchFamily="34" charset="0"/>
                  <a:ea typeface="Pathway Extreme" pitchFamily="34" charset="-122"/>
                  <a:cs typeface="Pathway Extreme" pitchFamily="34" charset="-120"/>
                </a:rPr>
                <a:t>вертолеты</a:t>
              </a:r>
              <a:endParaRPr lang="en-US" sz="1130" dirty="0"/>
            </a:p>
          </p:txBody>
        </p:sp>
      </p:grpSp>
      <p:sp>
        <p:nvSpPr>
          <p:cNvPr id="17" name="Text 9"/>
          <p:cNvSpPr/>
          <p:nvPr/>
        </p:nvSpPr>
        <p:spPr>
          <a:xfrm>
            <a:off x="6424115" y="3288873"/>
            <a:ext cx="2074858" cy="263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75"/>
              </a:lnSpc>
              <a:buNone/>
            </a:pPr>
            <a:r>
              <a:rPr lang="en-US" sz="1130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🎈 Яркие </a:t>
            </a:r>
            <a:r>
              <a:rPr lang="en-US" sz="1130" b="1" dirty="0">
                <a:solidFill>
                  <a:srgbClr val="141414"/>
                </a:solidFill>
                <a:latin typeface="Pathway Extreme" pitchFamily="34" charset="0"/>
                <a:ea typeface="Pathway Extreme" pitchFamily="34" charset="-122"/>
                <a:cs typeface="Pathway Extreme" pitchFamily="34" charset="-120"/>
              </a:rPr>
              <a:t>воздушные шары</a:t>
            </a:r>
            <a:endParaRPr lang="en-US" sz="1130" dirty="0"/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517A71F-75E7-602F-38F6-7082702F49D9}"/>
              </a:ext>
            </a:extLst>
          </p:cNvPr>
          <p:cNvSpPr/>
          <p:nvPr/>
        </p:nvSpPr>
        <p:spPr>
          <a:xfrm>
            <a:off x="2881969" y="241160"/>
            <a:ext cx="3302791" cy="6604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259461" y="17113"/>
            <a:ext cx="884539" cy="884539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мальчик, одежда, мультфильм, обув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5C3DDD-DEC3-CC13-5ABF-1BC71059C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3962" y="847830"/>
            <a:ext cx="2741444" cy="3655258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девочка, одежда, мультфильм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6909EC5-06E5-FE3E-5F6E-2186789A92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674466" y="748848"/>
            <a:ext cx="2741444" cy="365525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1BE208A-A8CC-3339-3E50-7397B362DBFC}"/>
              </a:ext>
            </a:extLst>
          </p:cNvPr>
          <p:cNvSpPr txBox="1"/>
          <p:nvPr/>
        </p:nvSpPr>
        <p:spPr>
          <a:xfrm>
            <a:off x="2767366" y="217463"/>
            <a:ext cx="3531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Теперь Тим и Лиза знают все виды транспорта!</a:t>
            </a:r>
          </a:p>
        </p:txBody>
      </p:sp>
      <p:pic>
        <p:nvPicPr>
          <p:cNvPr id="24" name="Рисунок 23" descr="Изображение выглядит как графическая вставка, мультфильм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A59CE68-2169-0EE1-F0D4-1B61B2744E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2566" y="3484116"/>
            <a:ext cx="5624147" cy="1821072"/>
          </a:xfrm>
          <a:prstGeom prst="rect">
            <a:avLst/>
          </a:prstGeom>
        </p:spPr>
      </p:pic>
      <p:pic>
        <p:nvPicPr>
          <p:cNvPr id="26" name="Рисунок 25" descr="Изображение выглядит как крыло, самолет, Путешествие по воздуху, ави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92DBD22-37FC-3DC8-50C7-BE457252AD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885" y="515991"/>
            <a:ext cx="1248298" cy="1040248"/>
          </a:xfrm>
          <a:prstGeom prst="rect">
            <a:avLst/>
          </a:prstGeom>
        </p:spPr>
      </p:pic>
      <p:pic>
        <p:nvPicPr>
          <p:cNvPr id="28" name="Рисунок 27" descr="Изображение выглядит как корабль, плавсредство, свет, лод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D3B9688-74F7-6A6B-65B0-69E586225D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99361" y="2214585"/>
            <a:ext cx="2355998" cy="171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107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1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10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100" fill="hold">
                                          <p:stCondLst>
                                            <p:cond delay="33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1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1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10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100" fill="hold">
                                          <p:stCondLst>
                                            <p:cond delay="33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1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desAI Simp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igtre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athway Extrem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418</Words>
  <Application>Microsoft Office PowerPoint</Application>
  <PresentationFormat>Экран (16:9)</PresentationFormat>
  <Paragraphs>75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Figtree</vt:lpstr>
      <vt:lpstr>Arial</vt:lpstr>
      <vt:lpstr>Pathway Extreme</vt:lpstr>
      <vt:lpstr>SlidesAI Simple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«Транспорт. Виды транспорта»</dc:title>
  <dc:subject>PptxGenJS Presentation</dc:subject>
  <dc:creator>SlidesAI</dc:creator>
  <cp:lastModifiedBy>Анна Артемова</cp:lastModifiedBy>
  <cp:revision>2</cp:revision>
  <dcterms:created xsi:type="dcterms:W3CDTF">2026-05-12T12:10:21Z</dcterms:created>
  <dcterms:modified xsi:type="dcterms:W3CDTF">2026-05-12T13:04:44Z</dcterms:modified>
</cp:coreProperties>
</file>