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61DD7C-60A9-6410-699F-A089777F5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0046A9-449C-2868-A56E-2B6DBD6BAC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51B209-6BFE-0ADC-69AF-B468FFC71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EE62-0BF6-4076-9176-E30FFE41B83C}" type="datetimeFigureOut">
              <a:rPr lang="ru-RU" smtClean="0"/>
              <a:t>17.05.2026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3DEA98-5FE7-A244-B1D1-609D9D8F3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118F5C-09A2-C290-39D5-CD05F121A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DEB18-23E0-46CC-9451-B60911068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057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2D45C3-10FB-EBEB-993B-82F533C2A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57B3FB-ADF6-5460-47B9-4A1DB35FD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0FDE81-3F61-967C-4823-CC524206B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EE62-0BF6-4076-9176-E30FFE41B83C}" type="datetimeFigureOut">
              <a:rPr lang="ru-RU" smtClean="0"/>
              <a:t>17.05.2026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9AA8F4-85A6-E86D-ACAA-2E882C77E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66BF1F-30D0-1139-B6DB-29D013811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DEB18-23E0-46CC-9451-B60911068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787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77610-F969-72F8-B384-905D06B1E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01A7B9-92CB-726F-B01A-4EF487919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F53B88-5565-C6B3-8F3C-20A6EDC12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EE62-0BF6-4076-9176-E30FFE41B83C}" type="datetimeFigureOut">
              <a:rPr lang="ru-RU" smtClean="0"/>
              <a:t>17.05.2026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0F3DFC-2823-C124-433B-E6F6B76DC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5A4F76-7AFB-A878-F812-46CB47AC5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DEB18-23E0-46CC-9451-B60911068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813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48FC11-BB78-BC70-4686-5ED69F1CE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7278FE-843B-4980-F8C8-0B035B0AB6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CC7EAB6-D92C-FDA4-883F-B0FA0431AA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A38EA0-D54A-98F3-EB31-333F13596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EE62-0BF6-4076-9176-E30FFE41B83C}" type="datetimeFigureOut">
              <a:rPr lang="ru-RU" smtClean="0"/>
              <a:t>17.05.2026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E7FBCB-3503-29B5-1F93-CB932006E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9D7F3A-EF07-EE40-F03B-5D40DDD88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DEB18-23E0-46CC-9451-B60911068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209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1FD633-FCA7-B0A9-B7B3-A943EA5A5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A2019F-2990-C23E-2E29-7886167D8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3C8AF0-4E93-F6D9-20F8-2F7036A8B0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D04FAC6-8BBC-E224-1E88-25F90E32C9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2B5F6E9-72A8-29BB-9654-9030256346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43EA443-A25A-63CA-6935-C8CD2D091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EE62-0BF6-4076-9176-E30FFE41B83C}" type="datetimeFigureOut">
              <a:rPr lang="ru-RU" smtClean="0"/>
              <a:t>17.05.2026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5E48930-B88A-324D-0CC4-61890FF6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385ABE-0582-A9FC-542F-C8C1BC346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DEB18-23E0-46CC-9451-B60911068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2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5DD967-3A68-F88A-1480-CF1209A9F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2F99F72-C0C9-5C93-CB41-A58095280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EE62-0BF6-4076-9176-E30FFE41B83C}" type="datetimeFigureOut">
              <a:rPr lang="ru-RU" smtClean="0"/>
              <a:t>17.05.2026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B9852C-A092-C6E3-79F9-0F162471D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F6C736-EF90-E991-E3A5-D7E5A5CB4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DEB18-23E0-46CC-9451-B60911068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441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302F57D-DC25-1809-6F3D-5F8750D67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EE62-0BF6-4076-9176-E30FFE41B83C}" type="datetimeFigureOut">
              <a:rPr lang="ru-RU" smtClean="0"/>
              <a:t>17.05.2026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4CD86A0-150F-676C-C6B2-09A87C348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8083C87-955C-C27E-8200-120700FBA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DEB18-23E0-46CC-9451-B60911068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86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A7BA4-3873-DA50-DB59-81323AEA3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7D03D6-BCAB-6518-0D5A-DD929EBC1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EAE092-DDEF-60DA-61A1-4A2689642D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3DB38B-2403-2A9F-628B-8747675D0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EE62-0BF6-4076-9176-E30FFE41B83C}" type="datetimeFigureOut">
              <a:rPr lang="ru-RU" smtClean="0"/>
              <a:t>17.05.2026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727F6B-EE1B-8C2A-F377-D45AC7CAE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B7EE66-6D0C-C1C4-8907-27AB9BA58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DEB18-23E0-46CC-9451-B60911068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843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19C4F7-CD2B-2915-E09A-29205E067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4CB7B7-1DAC-BA75-E255-21E2AAE310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5C7939-EC53-9BF2-EF83-C0166B873E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7E43BE-D7BF-A956-C95D-E98CED2DA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EE62-0BF6-4076-9176-E30FFE41B83C}" type="datetimeFigureOut">
              <a:rPr lang="ru-RU" smtClean="0"/>
              <a:t>17.05.2026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762B17-E654-1DAC-7CB8-4193FB339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79EC9D-50B1-40C2-8609-8B1094365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DEB18-23E0-46CC-9451-B60911068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686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5AC122-D9FF-42AA-6EBA-A053BADF5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048D4D8-7B6A-A754-902A-04FB93A2D6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10F701-16F0-93E5-9241-2B3B52F4C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EE62-0BF6-4076-9176-E30FFE41B83C}" type="datetimeFigureOut">
              <a:rPr lang="ru-RU" smtClean="0"/>
              <a:t>17.05.2026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B9F2F5-3C96-8090-09C9-DE1191283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1C5B1F-6F27-C016-61C9-8030ACA33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DEB18-23E0-46CC-9451-B60911068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298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28AFEC5-8745-453D-2B4C-EE0753F0BE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4B1683-C6B3-1845-9036-9A91952797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7F3FA6-58C3-2C0B-C0A1-6322757A5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EE62-0BF6-4076-9176-E30FFE41B83C}" type="datetimeFigureOut">
              <a:rPr lang="ru-RU" smtClean="0"/>
              <a:t>17.05.2026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B9B4D2-F90F-7811-D958-CE6F00816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FA24CC-FDDF-1F11-8B6D-3F354C97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DEB18-23E0-46CC-9451-B60911068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36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5D815B-2AB2-AF15-3CE5-FA66A4196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9E7942-DFFF-E157-3C94-C920A1DBE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6AE703-9A1D-8789-778D-FCCD25A567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E0EE62-0BF6-4076-9176-E30FFE41B83C}" type="datetimeFigureOut">
              <a:rPr lang="ru-RU" smtClean="0"/>
              <a:t>17.05.2026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D4FACC-9A7E-4064-BA74-E313887337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4D051F-16E9-D851-4E35-80FBBFA75D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6DEB18-23E0-46CC-9451-B60911068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60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20.png"/><Relationship Id="rId10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34A9DFF-E0D4-FDB9-ED12-5C6637FD5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277" y="-66907"/>
            <a:ext cx="1263805" cy="1263805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pic>
        <p:nvPicPr>
          <p:cNvPr id="12" name="Рисунок 11" descr="Изображение выглядит как игрушка, Мультфильм, Анимация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726FE7F-78C0-049A-236D-60DAC5CDB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" r="4442"/>
          <a:stretch/>
        </p:blipFill>
        <p:spPr>
          <a:xfrm>
            <a:off x="1326229" y="263337"/>
            <a:ext cx="9431306" cy="649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69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5573B23-8E24-8A10-FE31-309D7E1D9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277" y="-66907"/>
            <a:ext cx="1263805" cy="1263805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4E8330D-9112-2118-65A9-8F48780C076A}"/>
              </a:ext>
            </a:extLst>
          </p:cNvPr>
          <p:cNvSpPr/>
          <p:nvPr/>
        </p:nvSpPr>
        <p:spPr>
          <a:xfrm>
            <a:off x="11480179" y="6317039"/>
            <a:ext cx="523511" cy="453710"/>
          </a:xfrm>
          <a:prstGeom prst="notched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Человеческое лицо, кукла, игрушка, Танец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54E151F-09DF-F5A5-0C9E-618D49B3E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" r="11051"/>
          <a:stretch/>
        </p:blipFill>
        <p:spPr>
          <a:xfrm>
            <a:off x="2463993" y="1780684"/>
            <a:ext cx="4546407" cy="5028057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Мягкая игрушка, плюш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2C3F28B-7E06-E664-D9C5-5C20EAD5A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" r="3825"/>
          <a:stretch/>
        </p:blipFill>
        <p:spPr>
          <a:xfrm flipH="1">
            <a:off x="8872442" y="2338351"/>
            <a:ext cx="3319558" cy="3395382"/>
          </a:xfrm>
          <a:prstGeom prst="rect">
            <a:avLst/>
          </a:prstGeom>
        </p:spPr>
      </p:pic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8B600E34-2A0E-1028-7BB0-0211BCD12BD5}"/>
              </a:ext>
            </a:extLst>
          </p:cNvPr>
          <p:cNvSpPr/>
          <p:nvPr/>
        </p:nvSpPr>
        <p:spPr>
          <a:xfrm>
            <a:off x="5556201" y="760440"/>
            <a:ext cx="3901905" cy="1263805"/>
          </a:xfrm>
          <a:prstGeom prst="wedgeRound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Привет! Я Шая, а это мой друг </a:t>
            </a:r>
            <a:r>
              <a:rPr lang="ru-RU" dirty="0" err="1">
                <a:solidFill>
                  <a:schemeClr val="tx1"/>
                </a:solidFill>
                <a:latin typeface="Plovdiv Display Bold" panose="00000800000000000000" pitchFamily="2" charset="-52"/>
              </a:rPr>
              <a:t>Жужик</a:t>
            </a:r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, в нашем волшебном лесу перепутались звуки Ш-Ж, помоги нам.</a:t>
            </a:r>
          </a:p>
        </p:txBody>
      </p:sp>
    </p:spTree>
    <p:extLst>
      <p:ext uri="{BB962C8B-B14F-4D97-AF65-F5344CB8AC3E}">
        <p14:creationId xmlns:p14="http://schemas.microsoft.com/office/powerpoint/2010/main" val="107128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5573B23-8E24-8A10-FE31-309D7E1D9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277" y="-66907"/>
            <a:ext cx="1263805" cy="1263805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4E8330D-9112-2118-65A9-8F48780C076A}"/>
              </a:ext>
            </a:extLst>
          </p:cNvPr>
          <p:cNvSpPr/>
          <p:nvPr/>
        </p:nvSpPr>
        <p:spPr>
          <a:xfrm>
            <a:off x="11480179" y="6317039"/>
            <a:ext cx="523511" cy="453710"/>
          </a:xfrm>
          <a:prstGeom prst="notched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8FF90C-1CAE-42EE-37A6-C92E5A1F3C47}"/>
              </a:ext>
            </a:extLst>
          </p:cNvPr>
          <p:cNvSpPr txBox="1"/>
          <p:nvPr/>
        </p:nvSpPr>
        <p:spPr>
          <a:xfrm>
            <a:off x="4495239" y="180913"/>
            <a:ext cx="4151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FF00"/>
                </a:solidFill>
                <a:latin typeface="Plovdiv Display Bold" panose="00000800000000000000" pitchFamily="2" charset="-52"/>
              </a:rPr>
              <a:t>О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Plovdiv Display Bold" panose="00000800000000000000" pitchFamily="2" charset="-52"/>
              </a:rPr>
              <a:t>п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Plovdiv Display Bold" panose="00000800000000000000" pitchFamily="2" charset="-52"/>
              </a:rPr>
              <a:t>р</a:t>
            </a:r>
            <a:r>
              <a:rPr lang="ru-RU" sz="2400" dirty="0">
                <a:solidFill>
                  <a:schemeClr val="bg1"/>
                </a:solidFill>
                <a:latin typeface="Plovdiv Display Bold" panose="00000800000000000000" pitchFamily="2" charset="-52"/>
              </a:rPr>
              <a:t>е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Plovdiv Display Bold" panose="00000800000000000000" pitchFamily="2" charset="-52"/>
              </a:rPr>
              <a:t>д</a:t>
            </a:r>
            <a:r>
              <a:rPr lang="ru-RU" sz="2400" dirty="0">
                <a:solidFill>
                  <a:srgbClr val="FF0000"/>
                </a:solidFill>
                <a:latin typeface="Plovdiv Display Bold" panose="00000800000000000000" pitchFamily="2" charset="-52"/>
              </a:rPr>
              <a:t>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Plovdiv Display Bold" panose="00000800000000000000" pitchFamily="2" charset="-52"/>
              </a:rPr>
              <a:t>л</a:t>
            </a:r>
            <a:r>
              <a:rPr lang="ru-RU" sz="2400" dirty="0">
                <a:solidFill>
                  <a:schemeClr val="bg1">
                    <a:lumMod val="65000"/>
                  </a:schemeClr>
                </a:solidFill>
                <a:latin typeface="Plovdiv Display Bold" panose="00000800000000000000" pitchFamily="2" charset="-52"/>
              </a:rPr>
              <a:t>и</a:t>
            </a:r>
            <a:r>
              <a:rPr lang="ru-RU" sz="2400" dirty="0">
                <a:latin typeface="Plovdiv Display Bold" panose="00000800000000000000" pitchFamily="2" charset="-52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Plovdiv Display Bold" panose="00000800000000000000" pitchFamily="2" charset="-52"/>
              </a:rPr>
              <a:t>м</a:t>
            </a:r>
            <a:r>
              <a:rPr lang="ru-RU" sz="2400" dirty="0">
                <a:solidFill>
                  <a:srgbClr val="FFFF00"/>
                </a:solidFill>
                <a:latin typeface="Plovdiv Display Bold" panose="00000800000000000000" pitchFamily="2" charset="-52"/>
              </a:rPr>
              <a:t>е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Plovdiv Display Bold" panose="00000800000000000000" pitchFamily="2" charset="-52"/>
              </a:rPr>
              <a:t>с</a:t>
            </a:r>
            <a:r>
              <a:rPr lang="ru-RU" sz="2400" dirty="0">
                <a:solidFill>
                  <a:schemeClr val="tx2">
                    <a:lumMod val="25000"/>
                    <a:lumOff val="75000"/>
                  </a:schemeClr>
                </a:solidFill>
                <a:latin typeface="Plovdiv Display Bold" panose="00000800000000000000" pitchFamily="2" charset="-52"/>
              </a:rPr>
              <a:t>т</a:t>
            </a:r>
            <a:r>
              <a:rPr lang="ru-RU" sz="2400" dirty="0">
                <a:latin typeface="Plovdiv Display Bold" panose="00000800000000000000" pitchFamily="2" charset="-52"/>
              </a:rPr>
              <a:t>о </a:t>
            </a:r>
            <a:r>
              <a:rPr lang="ru-RU" sz="2400" dirty="0">
                <a:solidFill>
                  <a:srgbClr val="0070C0"/>
                </a:solidFill>
                <a:latin typeface="Plovdiv Display Bold" panose="00000800000000000000" pitchFamily="2" charset="-52"/>
              </a:rPr>
              <a:t>з</a:t>
            </a:r>
            <a:r>
              <a:rPr lang="ru-RU" sz="2400" dirty="0">
                <a:solidFill>
                  <a:schemeClr val="accent2"/>
                </a:solidFill>
                <a:latin typeface="Plovdiv Display Bold" panose="00000800000000000000" pitchFamily="2" charset="-52"/>
              </a:rPr>
              <a:t>в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Plovdiv Display Bold" panose="00000800000000000000" pitchFamily="2" charset="-52"/>
              </a:rPr>
              <a:t>у</a:t>
            </a:r>
            <a:r>
              <a:rPr lang="ru-RU" sz="2400" dirty="0">
                <a:solidFill>
                  <a:srgbClr val="C00000"/>
                </a:solidFill>
                <a:latin typeface="Plovdiv Display Bold" panose="00000800000000000000" pitchFamily="2" charset="-52"/>
              </a:rPr>
              <a:t>к</a:t>
            </a:r>
            <a:r>
              <a:rPr lang="ru-RU" sz="2400" dirty="0">
                <a:solidFill>
                  <a:srgbClr val="FFFF00"/>
                </a:solidFill>
                <a:latin typeface="Plovdiv Display Bold" panose="00000800000000000000" pitchFamily="2" charset="-52"/>
              </a:rPr>
              <a:t>а</a:t>
            </a:r>
            <a:r>
              <a:rPr lang="ru-RU" sz="2400" dirty="0">
                <a:latin typeface="Plovdiv Display Bold" panose="00000800000000000000" pitchFamily="2" charset="-52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Plovdiv Display Bold" panose="00000800000000000000" pitchFamily="2" charset="-52"/>
              </a:rPr>
              <a:t>Ш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09E282F-C597-A0D8-1EAB-7D33A40B2EE2}"/>
              </a:ext>
            </a:extLst>
          </p:cNvPr>
          <p:cNvSpPr/>
          <p:nvPr/>
        </p:nvSpPr>
        <p:spPr>
          <a:xfrm>
            <a:off x="1409991" y="3429000"/>
            <a:ext cx="753857" cy="542707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B184A48-C80A-A6D4-1960-3C675F2E27E7}"/>
              </a:ext>
            </a:extLst>
          </p:cNvPr>
          <p:cNvSpPr/>
          <p:nvPr/>
        </p:nvSpPr>
        <p:spPr>
          <a:xfrm>
            <a:off x="2373251" y="3428999"/>
            <a:ext cx="753857" cy="542707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BAA8AFA-C207-689C-0FBA-F98C9108F1D8}"/>
              </a:ext>
            </a:extLst>
          </p:cNvPr>
          <p:cNvSpPr/>
          <p:nvPr/>
        </p:nvSpPr>
        <p:spPr>
          <a:xfrm>
            <a:off x="1409990" y="3429000"/>
            <a:ext cx="753857" cy="542707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B11A758-514A-ABA8-93E9-7F2239A47DED}"/>
              </a:ext>
            </a:extLst>
          </p:cNvPr>
          <p:cNvSpPr/>
          <p:nvPr/>
        </p:nvSpPr>
        <p:spPr>
          <a:xfrm>
            <a:off x="3280090" y="3429000"/>
            <a:ext cx="753857" cy="542707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DA5036F-14AD-081E-8341-B16C2D21BFA0}"/>
              </a:ext>
            </a:extLst>
          </p:cNvPr>
          <p:cNvGrpSpPr/>
          <p:nvPr/>
        </p:nvGrpSpPr>
        <p:grpSpPr>
          <a:xfrm>
            <a:off x="1095884" y="1253231"/>
            <a:ext cx="3308592" cy="2254297"/>
            <a:chOff x="1095884" y="1253231"/>
            <a:chExt cx="3308592" cy="2254297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F2A9CDD2-3F8C-822B-0162-74D4285C586E}"/>
                </a:ext>
              </a:extLst>
            </p:cNvPr>
            <p:cNvSpPr/>
            <p:nvPr/>
          </p:nvSpPr>
          <p:spPr>
            <a:xfrm>
              <a:off x="1095884" y="1361130"/>
              <a:ext cx="3308592" cy="1989343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 descr="Изображение выглядит как Вязание крючком, шляп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A9688CC-F13C-FA79-D600-17DB2A188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6537" y="1253231"/>
              <a:ext cx="2254297" cy="2254297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EE60D346-A718-E2B9-F9CB-41DDE315544D}"/>
              </a:ext>
            </a:extLst>
          </p:cNvPr>
          <p:cNvGrpSpPr/>
          <p:nvPr/>
        </p:nvGrpSpPr>
        <p:grpSpPr>
          <a:xfrm>
            <a:off x="4711022" y="1997491"/>
            <a:ext cx="3308592" cy="2374414"/>
            <a:chOff x="1095884" y="1112175"/>
            <a:chExt cx="3308592" cy="2374414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8B91B9E8-CE61-DE5D-C465-69003FACCE6C}"/>
                </a:ext>
              </a:extLst>
            </p:cNvPr>
            <p:cNvSpPr/>
            <p:nvPr/>
          </p:nvSpPr>
          <p:spPr>
            <a:xfrm>
              <a:off x="1095884" y="1361130"/>
              <a:ext cx="3308592" cy="1989343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9E53E60C-F5B3-C946-7091-EB01DF43C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53716" y="1112175"/>
              <a:ext cx="2374414" cy="2374414"/>
            </a:xfrm>
            <a:prstGeom prst="rect">
              <a:avLst/>
            </a:prstGeom>
          </p:spPr>
        </p:pic>
      </p:grp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1BC3EC8-85DC-598E-334F-86565A58DE52}"/>
              </a:ext>
            </a:extLst>
          </p:cNvPr>
          <p:cNvSpPr/>
          <p:nvPr/>
        </p:nvSpPr>
        <p:spPr>
          <a:xfrm>
            <a:off x="5100747" y="4349506"/>
            <a:ext cx="753857" cy="542707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4C5F0DDD-2EEB-CAB4-0D97-582774EAB8C4}"/>
              </a:ext>
            </a:extLst>
          </p:cNvPr>
          <p:cNvSpPr/>
          <p:nvPr/>
        </p:nvSpPr>
        <p:spPr>
          <a:xfrm>
            <a:off x="6079132" y="4349505"/>
            <a:ext cx="753857" cy="542707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5AA59711-E669-1F20-41C6-FA8A1925008C}"/>
              </a:ext>
            </a:extLst>
          </p:cNvPr>
          <p:cNvSpPr/>
          <p:nvPr/>
        </p:nvSpPr>
        <p:spPr>
          <a:xfrm>
            <a:off x="7077584" y="4371905"/>
            <a:ext cx="753857" cy="542707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9F6EAD5-720F-E349-2BE2-85E67FE35C5D}"/>
              </a:ext>
            </a:extLst>
          </p:cNvPr>
          <p:cNvSpPr/>
          <p:nvPr/>
        </p:nvSpPr>
        <p:spPr>
          <a:xfrm>
            <a:off x="6079132" y="4343981"/>
            <a:ext cx="753857" cy="542707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D78594A-B3BC-8A19-740D-78F62B9371E8}"/>
              </a:ext>
            </a:extLst>
          </p:cNvPr>
          <p:cNvGrpSpPr/>
          <p:nvPr/>
        </p:nvGrpSpPr>
        <p:grpSpPr>
          <a:xfrm>
            <a:off x="8405422" y="1366666"/>
            <a:ext cx="3308592" cy="2132862"/>
            <a:chOff x="1095884" y="1285669"/>
            <a:chExt cx="3308592" cy="2132862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0E79DEC3-4C2F-0F96-B97D-9459700A5013}"/>
                </a:ext>
              </a:extLst>
            </p:cNvPr>
            <p:cNvSpPr/>
            <p:nvPr/>
          </p:nvSpPr>
          <p:spPr>
            <a:xfrm>
              <a:off x="1095884" y="1361130"/>
              <a:ext cx="3308592" cy="1989343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31A51075-C990-0497-BC4F-D3268EA87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4491" y="1285669"/>
              <a:ext cx="2132862" cy="2132862"/>
            </a:xfrm>
            <a:prstGeom prst="rect">
              <a:avLst/>
            </a:prstGeom>
          </p:spPr>
        </p:pic>
      </p:grp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FFF0931E-6D94-4FA4-2465-558D8888CD36}"/>
              </a:ext>
            </a:extLst>
          </p:cNvPr>
          <p:cNvSpPr/>
          <p:nvPr/>
        </p:nvSpPr>
        <p:spPr>
          <a:xfrm>
            <a:off x="8820742" y="3541460"/>
            <a:ext cx="753857" cy="542707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76EB8687-677E-395A-33BF-3E116FCAA3A0}"/>
              </a:ext>
            </a:extLst>
          </p:cNvPr>
          <p:cNvSpPr/>
          <p:nvPr/>
        </p:nvSpPr>
        <p:spPr>
          <a:xfrm>
            <a:off x="9773532" y="3541461"/>
            <a:ext cx="753857" cy="542707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B731C792-6054-1CD5-9E3D-AF00D4C3D0F9}"/>
              </a:ext>
            </a:extLst>
          </p:cNvPr>
          <p:cNvSpPr/>
          <p:nvPr/>
        </p:nvSpPr>
        <p:spPr>
          <a:xfrm>
            <a:off x="10726322" y="3567586"/>
            <a:ext cx="753857" cy="542707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234114EA-F765-0764-771B-8CDC826BFFD0}"/>
              </a:ext>
            </a:extLst>
          </p:cNvPr>
          <p:cNvSpPr/>
          <p:nvPr/>
        </p:nvSpPr>
        <p:spPr>
          <a:xfrm>
            <a:off x="10726322" y="3568171"/>
            <a:ext cx="753857" cy="542707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7" name="Рисунок 26" descr="Изображение выглядит как игрушка, Мягкая игрушка, плюш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56D3056-694F-9C1D-48EA-507AA10C92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" r="3825"/>
          <a:stretch/>
        </p:blipFill>
        <p:spPr>
          <a:xfrm flipH="1">
            <a:off x="7533855" y="2528388"/>
            <a:ext cx="3604697" cy="3687034"/>
          </a:xfrm>
          <a:prstGeom prst="rect">
            <a:avLst/>
          </a:prstGeom>
        </p:spPr>
      </p:pic>
      <p:sp>
        <p:nvSpPr>
          <p:cNvPr id="29" name="Облачко с текстом: прямоугольное со скругленными углами 28">
            <a:extLst>
              <a:ext uri="{FF2B5EF4-FFF2-40B4-BE49-F238E27FC236}">
                <a16:creationId xmlns:a16="http://schemas.microsoft.com/office/drawing/2014/main" id="{E77A230C-6DAC-4843-1B57-4F88E465F76A}"/>
              </a:ext>
            </a:extLst>
          </p:cNvPr>
          <p:cNvSpPr/>
          <p:nvPr/>
        </p:nvSpPr>
        <p:spPr>
          <a:xfrm flipH="1">
            <a:off x="5618852" y="1927686"/>
            <a:ext cx="3027407" cy="1074943"/>
          </a:xfrm>
          <a:prstGeom prst="wedgeRoundRectCallou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Где слышится Ш?</a:t>
            </a:r>
          </a:p>
        </p:txBody>
      </p:sp>
    </p:spTree>
    <p:extLst>
      <p:ext uri="{BB962C8B-B14F-4D97-AF65-F5344CB8AC3E}">
        <p14:creationId xmlns:p14="http://schemas.microsoft.com/office/powerpoint/2010/main" val="1714886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3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5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4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6" grpId="0" animBg="1"/>
      <p:bldP spid="29" grpId="0" animBg="1"/>
      <p:bldP spid="2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5573B23-8E24-8A10-FE31-309D7E1D9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277" y="-66907"/>
            <a:ext cx="1263805" cy="1263805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4E8330D-9112-2118-65A9-8F48780C076A}"/>
              </a:ext>
            </a:extLst>
          </p:cNvPr>
          <p:cNvSpPr/>
          <p:nvPr/>
        </p:nvSpPr>
        <p:spPr>
          <a:xfrm>
            <a:off x="11480179" y="6317039"/>
            <a:ext cx="523511" cy="453710"/>
          </a:xfrm>
          <a:prstGeom prst="notched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449D7D-6AF5-3F92-BFD1-EE9A4ED01B80}"/>
              </a:ext>
            </a:extLst>
          </p:cNvPr>
          <p:cNvSpPr txBox="1"/>
          <p:nvPr/>
        </p:nvSpPr>
        <p:spPr>
          <a:xfrm>
            <a:off x="4495239" y="180913"/>
            <a:ext cx="4151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FF00"/>
                </a:solidFill>
                <a:latin typeface="Plovdiv Display Bold" panose="00000800000000000000" pitchFamily="2" charset="-52"/>
              </a:rPr>
              <a:t>О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Plovdiv Display Bold" panose="00000800000000000000" pitchFamily="2" charset="-52"/>
              </a:rPr>
              <a:t>п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Plovdiv Display Bold" panose="00000800000000000000" pitchFamily="2" charset="-52"/>
              </a:rPr>
              <a:t>р</a:t>
            </a:r>
            <a:r>
              <a:rPr lang="ru-RU" sz="2400" dirty="0">
                <a:solidFill>
                  <a:schemeClr val="bg1"/>
                </a:solidFill>
                <a:latin typeface="Plovdiv Display Bold" panose="00000800000000000000" pitchFamily="2" charset="-52"/>
              </a:rPr>
              <a:t>е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Plovdiv Display Bold" panose="00000800000000000000" pitchFamily="2" charset="-52"/>
              </a:rPr>
              <a:t>д</a:t>
            </a:r>
            <a:r>
              <a:rPr lang="ru-RU" sz="2400" dirty="0">
                <a:solidFill>
                  <a:srgbClr val="FF0000"/>
                </a:solidFill>
                <a:latin typeface="Plovdiv Display Bold" panose="00000800000000000000" pitchFamily="2" charset="-52"/>
              </a:rPr>
              <a:t>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Plovdiv Display Bold" panose="00000800000000000000" pitchFamily="2" charset="-52"/>
              </a:rPr>
              <a:t>л</a:t>
            </a:r>
            <a:r>
              <a:rPr lang="ru-RU" sz="2400" dirty="0">
                <a:solidFill>
                  <a:schemeClr val="bg1">
                    <a:lumMod val="65000"/>
                  </a:schemeClr>
                </a:solidFill>
                <a:latin typeface="Plovdiv Display Bold" panose="00000800000000000000" pitchFamily="2" charset="-52"/>
              </a:rPr>
              <a:t>и</a:t>
            </a:r>
            <a:r>
              <a:rPr lang="ru-RU" sz="2400" dirty="0">
                <a:latin typeface="Plovdiv Display Bold" panose="00000800000000000000" pitchFamily="2" charset="-52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Plovdiv Display Bold" panose="00000800000000000000" pitchFamily="2" charset="-52"/>
              </a:rPr>
              <a:t>м</a:t>
            </a:r>
            <a:r>
              <a:rPr lang="ru-RU" sz="2400" dirty="0">
                <a:solidFill>
                  <a:srgbClr val="FFFF00"/>
                </a:solidFill>
                <a:latin typeface="Plovdiv Display Bold" panose="00000800000000000000" pitchFamily="2" charset="-52"/>
              </a:rPr>
              <a:t>е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Plovdiv Display Bold" panose="00000800000000000000" pitchFamily="2" charset="-52"/>
              </a:rPr>
              <a:t>с</a:t>
            </a:r>
            <a:r>
              <a:rPr lang="ru-RU" sz="2400" dirty="0">
                <a:solidFill>
                  <a:schemeClr val="tx2">
                    <a:lumMod val="25000"/>
                    <a:lumOff val="75000"/>
                  </a:schemeClr>
                </a:solidFill>
                <a:latin typeface="Plovdiv Display Bold" panose="00000800000000000000" pitchFamily="2" charset="-52"/>
              </a:rPr>
              <a:t>т</a:t>
            </a:r>
            <a:r>
              <a:rPr lang="ru-RU" sz="2400" dirty="0">
                <a:latin typeface="Plovdiv Display Bold" panose="00000800000000000000" pitchFamily="2" charset="-52"/>
              </a:rPr>
              <a:t>о </a:t>
            </a:r>
            <a:r>
              <a:rPr lang="ru-RU" sz="2400" dirty="0">
                <a:solidFill>
                  <a:srgbClr val="0070C0"/>
                </a:solidFill>
                <a:latin typeface="Plovdiv Display Bold" panose="00000800000000000000" pitchFamily="2" charset="-52"/>
              </a:rPr>
              <a:t>з</a:t>
            </a:r>
            <a:r>
              <a:rPr lang="ru-RU" sz="2400" dirty="0">
                <a:solidFill>
                  <a:schemeClr val="accent2"/>
                </a:solidFill>
                <a:latin typeface="Plovdiv Display Bold" panose="00000800000000000000" pitchFamily="2" charset="-52"/>
              </a:rPr>
              <a:t>в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Plovdiv Display Bold" panose="00000800000000000000" pitchFamily="2" charset="-52"/>
              </a:rPr>
              <a:t>у</a:t>
            </a:r>
            <a:r>
              <a:rPr lang="ru-RU" sz="2400" dirty="0">
                <a:solidFill>
                  <a:srgbClr val="C00000"/>
                </a:solidFill>
                <a:latin typeface="Plovdiv Display Bold" panose="00000800000000000000" pitchFamily="2" charset="-52"/>
              </a:rPr>
              <a:t>к</a:t>
            </a:r>
            <a:r>
              <a:rPr lang="ru-RU" sz="2400" dirty="0">
                <a:solidFill>
                  <a:srgbClr val="FFFF00"/>
                </a:solidFill>
                <a:latin typeface="Plovdiv Display Bold" panose="00000800000000000000" pitchFamily="2" charset="-52"/>
              </a:rPr>
              <a:t>а</a:t>
            </a:r>
            <a:r>
              <a:rPr lang="ru-RU" sz="2400" dirty="0">
                <a:latin typeface="Plovdiv Display Bold" panose="00000800000000000000" pitchFamily="2" charset="-52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Plovdiv Display Bold" panose="00000800000000000000" pitchFamily="2" charset="-52"/>
              </a:rPr>
              <a:t>Ж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3212BCF-7EA9-0904-4F77-CE3054DC207F}"/>
              </a:ext>
            </a:extLst>
          </p:cNvPr>
          <p:cNvSpPr/>
          <p:nvPr/>
        </p:nvSpPr>
        <p:spPr>
          <a:xfrm>
            <a:off x="1430349" y="3429000"/>
            <a:ext cx="753857" cy="54270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320A1EA-5449-13DE-2EED-C5EE3201F174}"/>
              </a:ext>
            </a:extLst>
          </p:cNvPr>
          <p:cNvSpPr/>
          <p:nvPr/>
        </p:nvSpPr>
        <p:spPr>
          <a:xfrm>
            <a:off x="2373251" y="3429000"/>
            <a:ext cx="753857" cy="54270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F8F223F-8C22-CDEB-A9DA-7D941A5DCD40}"/>
              </a:ext>
            </a:extLst>
          </p:cNvPr>
          <p:cNvSpPr/>
          <p:nvPr/>
        </p:nvSpPr>
        <p:spPr>
          <a:xfrm>
            <a:off x="3316153" y="3429000"/>
            <a:ext cx="753857" cy="54270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829B015-97CF-FDFA-0BC6-0C44CC656F77}"/>
              </a:ext>
            </a:extLst>
          </p:cNvPr>
          <p:cNvSpPr/>
          <p:nvPr/>
        </p:nvSpPr>
        <p:spPr>
          <a:xfrm>
            <a:off x="2373251" y="3429000"/>
            <a:ext cx="753857" cy="542707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99212A73-0977-A4AD-F2FF-19B567AABC80}"/>
              </a:ext>
            </a:extLst>
          </p:cNvPr>
          <p:cNvGrpSpPr/>
          <p:nvPr/>
        </p:nvGrpSpPr>
        <p:grpSpPr>
          <a:xfrm>
            <a:off x="1095884" y="1361130"/>
            <a:ext cx="3308592" cy="2160433"/>
            <a:chOff x="1095884" y="1361130"/>
            <a:chExt cx="3308592" cy="2160433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825BD8AD-F6D8-6314-4638-766FACE307E1}"/>
                </a:ext>
              </a:extLst>
            </p:cNvPr>
            <p:cNvSpPr/>
            <p:nvPr/>
          </p:nvSpPr>
          <p:spPr>
            <a:xfrm>
              <a:off x="1095884" y="1361130"/>
              <a:ext cx="3308592" cy="1989343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5" name="Рисунок 14" descr="Изображение выглядит как оружие, нож, инструмент, Оружие ближнего боя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42DA9A2-FD0E-5924-2640-1119FD9F8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85" t="4173" r="30217" b="-1"/>
            <a:stretch/>
          </p:blipFill>
          <p:spPr>
            <a:xfrm rot="981119">
              <a:off x="2070688" y="1483432"/>
              <a:ext cx="1161648" cy="2038131"/>
            </a:xfrm>
            <a:prstGeom prst="rect">
              <a:avLst/>
            </a:prstGeom>
          </p:spPr>
        </p:pic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D64817A3-5BDB-94BD-601E-BC5790F33733}"/>
              </a:ext>
            </a:extLst>
          </p:cNvPr>
          <p:cNvGrpSpPr/>
          <p:nvPr/>
        </p:nvGrpSpPr>
        <p:grpSpPr>
          <a:xfrm>
            <a:off x="4661578" y="2034902"/>
            <a:ext cx="3308592" cy="2343831"/>
            <a:chOff x="4661578" y="2034902"/>
            <a:chExt cx="3308592" cy="2343831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016C9059-8132-5A97-C7A3-FB1F27321369}"/>
                </a:ext>
              </a:extLst>
            </p:cNvPr>
            <p:cNvSpPr/>
            <p:nvPr/>
          </p:nvSpPr>
          <p:spPr>
            <a:xfrm>
              <a:off x="4661578" y="2270256"/>
              <a:ext cx="3308592" cy="1989343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1" name="Рисунок 20" descr="Изображение выглядит как оружие, нож, инструмент, Оружие ближнего боя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68A5ED8-58A7-A26A-0309-DBEFBC478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69" r="65555" b="18881"/>
            <a:stretch/>
          </p:blipFill>
          <p:spPr>
            <a:xfrm>
              <a:off x="5365045" y="2034902"/>
              <a:ext cx="1688470" cy="2343831"/>
            </a:xfrm>
            <a:prstGeom prst="rect">
              <a:avLst/>
            </a:prstGeom>
          </p:spPr>
        </p:pic>
      </p:grp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ED71B1F8-64AF-0D6E-29B1-4E9EC16BA8E6}"/>
              </a:ext>
            </a:extLst>
          </p:cNvPr>
          <p:cNvSpPr/>
          <p:nvPr/>
        </p:nvSpPr>
        <p:spPr>
          <a:xfrm>
            <a:off x="4988116" y="4378733"/>
            <a:ext cx="753857" cy="54270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9AACD69B-91A6-2A9D-5BE1-6771930E01C5}"/>
              </a:ext>
            </a:extLst>
          </p:cNvPr>
          <p:cNvSpPr/>
          <p:nvPr/>
        </p:nvSpPr>
        <p:spPr>
          <a:xfrm>
            <a:off x="4988116" y="4378733"/>
            <a:ext cx="753857" cy="542707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F7F28267-4FBC-F6A7-0B1E-09EE0A52DC16}"/>
              </a:ext>
            </a:extLst>
          </p:cNvPr>
          <p:cNvSpPr/>
          <p:nvPr/>
        </p:nvSpPr>
        <p:spPr>
          <a:xfrm>
            <a:off x="5959226" y="4378733"/>
            <a:ext cx="753857" cy="54270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E2A56AE6-06A4-4688-891A-55624F5F2690}"/>
              </a:ext>
            </a:extLst>
          </p:cNvPr>
          <p:cNvSpPr/>
          <p:nvPr/>
        </p:nvSpPr>
        <p:spPr>
          <a:xfrm>
            <a:off x="6963669" y="4378732"/>
            <a:ext cx="753857" cy="54270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22479DF0-7637-7CFB-B6C1-5018A4963996}"/>
              </a:ext>
            </a:extLst>
          </p:cNvPr>
          <p:cNvGrpSpPr/>
          <p:nvPr/>
        </p:nvGrpSpPr>
        <p:grpSpPr>
          <a:xfrm>
            <a:off x="8227272" y="1161008"/>
            <a:ext cx="3308592" cy="2648551"/>
            <a:chOff x="8227272" y="1161008"/>
            <a:chExt cx="3308592" cy="2648551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06E88236-FDC0-4A9F-05D6-47D20E92EAF2}"/>
                </a:ext>
              </a:extLst>
            </p:cNvPr>
            <p:cNvSpPr/>
            <p:nvPr/>
          </p:nvSpPr>
          <p:spPr>
            <a:xfrm>
              <a:off x="8227272" y="1419239"/>
              <a:ext cx="3308592" cy="1989343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1" name="Рисунок 30" descr="Изображение выглядит как оружие, нож, инструмент, Оружие ближнего боя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5A3299B-E612-C60C-B741-7153314C5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38" t="5496"/>
            <a:stretch/>
          </p:blipFill>
          <p:spPr>
            <a:xfrm rot="1375744">
              <a:off x="9222109" y="1161008"/>
              <a:ext cx="1318918" cy="2648551"/>
            </a:xfrm>
            <a:prstGeom prst="rect">
              <a:avLst/>
            </a:prstGeom>
          </p:spPr>
        </p:pic>
      </p:grp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0D012699-D3B0-E983-62B7-5159694A0779}"/>
              </a:ext>
            </a:extLst>
          </p:cNvPr>
          <p:cNvSpPr/>
          <p:nvPr/>
        </p:nvSpPr>
        <p:spPr>
          <a:xfrm>
            <a:off x="8528638" y="3547743"/>
            <a:ext cx="753857" cy="54270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D6F39FE5-49BE-A76A-57FA-66231714A998}"/>
              </a:ext>
            </a:extLst>
          </p:cNvPr>
          <p:cNvSpPr/>
          <p:nvPr/>
        </p:nvSpPr>
        <p:spPr>
          <a:xfrm>
            <a:off x="9485868" y="3547743"/>
            <a:ext cx="753857" cy="54270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BF6C4DDE-2059-8822-2B1E-BA5A93A5271F}"/>
              </a:ext>
            </a:extLst>
          </p:cNvPr>
          <p:cNvSpPr/>
          <p:nvPr/>
        </p:nvSpPr>
        <p:spPr>
          <a:xfrm>
            <a:off x="10454364" y="3547743"/>
            <a:ext cx="753857" cy="54270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6E9D91B4-5128-1E45-7F68-5ECC9305AF5C}"/>
              </a:ext>
            </a:extLst>
          </p:cNvPr>
          <p:cNvSpPr/>
          <p:nvPr/>
        </p:nvSpPr>
        <p:spPr>
          <a:xfrm>
            <a:off x="10465630" y="3547742"/>
            <a:ext cx="753857" cy="542707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7" name="Рисунок 36" descr="Изображение выглядит как Человеческое лицо, кукла, игрушка, Танец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87B72F-7093-B213-E8AE-A4F742F687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" r="11051"/>
          <a:stretch/>
        </p:blipFill>
        <p:spPr>
          <a:xfrm>
            <a:off x="1135570" y="1831649"/>
            <a:ext cx="4546407" cy="5028057"/>
          </a:xfrm>
          <a:prstGeom prst="rect">
            <a:avLst/>
          </a:prstGeom>
        </p:spPr>
      </p:pic>
      <p:sp>
        <p:nvSpPr>
          <p:cNvPr id="38" name="Облачко с текстом: прямоугольное со скругленными углами 37">
            <a:extLst>
              <a:ext uri="{FF2B5EF4-FFF2-40B4-BE49-F238E27FC236}">
                <a16:creationId xmlns:a16="http://schemas.microsoft.com/office/drawing/2014/main" id="{3CB038D1-D3A1-E6BD-0BF5-52AC6EF8A759}"/>
              </a:ext>
            </a:extLst>
          </p:cNvPr>
          <p:cNvSpPr/>
          <p:nvPr/>
        </p:nvSpPr>
        <p:spPr>
          <a:xfrm>
            <a:off x="4185390" y="1419239"/>
            <a:ext cx="3248474" cy="940212"/>
          </a:xfrm>
          <a:prstGeom prst="wedgeRound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Где слышится Ж?</a:t>
            </a:r>
          </a:p>
        </p:txBody>
      </p:sp>
    </p:spTree>
    <p:extLst>
      <p:ext uri="{BB962C8B-B14F-4D97-AF65-F5344CB8AC3E}">
        <p14:creationId xmlns:p14="http://schemas.microsoft.com/office/powerpoint/2010/main" val="306642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75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11" grpId="0" animBg="1"/>
      <p:bldP spid="24" grpId="0" animBg="1"/>
      <p:bldP spid="36" grpId="0" animBg="1"/>
      <p:bldP spid="38" grpId="0" animBg="1"/>
      <p:bldP spid="3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9F8C67E-FA6E-9EB5-7227-5CFA4A093C27}"/>
              </a:ext>
            </a:extLst>
          </p:cNvPr>
          <p:cNvSpPr/>
          <p:nvPr/>
        </p:nvSpPr>
        <p:spPr>
          <a:xfrm>
            <a:off x="3419112" y="6317039"/>
            <a:ext cx="5353776" cy="48047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Распредели предметы, со звуком Ш- Шае, со звуком Ж-</a:t>
            </a:r>
            <a:r>
              <a:rPr lang="ru-RU" sz="1600" dirty="0" err="1">
                <a:solidFill>
                  <a:schemeClr val="tx1"/>
                </a:solidFill>
                <a:latin typeface="Plovdiv Display Bold" panose="00000800000000000000" pitchFamily="2" charset="-52"/>
              </a:rPr>
              <a:t>Жужику</a:t>
            </a:r>
            <a:r>
              <a:rPr lang="ru-RU" sz="16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.</a:t>
            </a:r>
          </a:p>
        </p:txBody>
      </p:sp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5573B23-8E24-8A10-FE31-309D7E1D9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277" y="-66907"/>
            <a:ext cx="1263805" cy="1263805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4E8330D-9112-2118-65A9-8F48780C076A}"/>
              </a:ext>
            </a:extLst>
          </p:cNvPr>
          <p:cNvSpPr/>
          <p:nvPr/>
        </p:nvSpPr>
        <p:spPr>
          <a:xfrm>
            <a:off x="11480179" y="6317039"/>
            <a:ext cx="523511" cy="453710"/>
          </a:xfrm>
          <a:prstGeom prst="notched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Человеческое лицо, кукла, игрушка, Танец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7A3C11B-0154-5579-23FC-E4A527B527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" r="11051"/>
          <a:stretch/>
        </p:blipFill>
        <p:spPr>
          <a:xfrm>
            <a:off x="691034" y="2179552"/>
            <a:ext cx="3055987" cy="3379741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улыб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0E84599-E499-4109-1300-5AC005F1F6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92" t="12519" r="15392" b="14809"/>
          <a:stretch/>
        </p:blipFill>
        <p:spPr>
          <a:xfrm>
            <a:off x="6769428" y="2265407"/>
            <a:ext cx="2835262" cy="2791516"/>
          </a:xfrm>
          <a:prstGeom prst="rect">
            <a:avLst/>
          </a:prstGeom>
        </p:spPr>
      </p:pic>
      <p:pic>
        <p:nvPicPr>
          <p:cNvPr id="7" name="Рисунок 6" descr="Изображение выглядит как фрукт, ягода, Натуральные продукты, Особо питательная пищ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2C5003D-7D1A-4E3E-835C-EDE784F877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25" t="7023" r="6166" b="12671"/>
          <a:stretch/>
        </p:blipFill>
        <p:spPr>
          <a:xfrm>
            <a:off x="188310" y="4957365"/>
            <a:ext cx="1703156" cy="1586529"/>
          </a:xfrm>
          <a:prstGeom prst="rect">
            <a:avLst/>
          </a:prstGeom>
        </p:spPr>
      </p:pic>
      <p:pic>
        <p:nvPicPr>
          <p:cNvPr id="9" name="Рисунок 8" descr="Изображение выглядит как Сладость, десерт, еда, выпеч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8DDB185-3FBC-7277-6E3C-F2E9181254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48" t="10280" r="13901" b="14300"/>
          <a:stretch/>
        </p:blipFill>
        <p:spPr>
          <a:xfrm>
            <a:off x="3843738" y="638757"/>
            <a:ext cx="1578835" cy="1692615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мультфильм, искусство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05012D9-DB7A-69C5-F526-996893AEF1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6" t="7227" r="12477" b="10840"/>
          <a:stretch/>
        </p:blipFill>
        <p:spPr>
          <a:xfrm>
            <a:off x="-104201" y="1723565"/>
            <a:ext cx="1493754" cy="1578047"/>
          </a:xfrm>
          <a:prstGeom prst="rect">
            <a:avLst/>
          </a:prstGeom>
        </p:spPr>
      </p:pic>
      <p:pic>
        <p:nvPicPr>
          <p:cNvPr id="8" name="Рисунок 7" descr="Изображение выглядит как растение, цвет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8BD173A-1BB9-DAF1-60A5-6DE7DF4CC04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6" t="7328" r="12681" b="12773"/>
          <a:stretch/>
        </p:blipFill>
        <p:spPr>
          <a:xfrm>
            <a:off x="9777022" y="3429000"/>
            <a:ext cx="2226668" cy="2387889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одежда, мультфильм, мальчик, Человеческое лиц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888CF2-F8B6-0959-9F59-B9EAA9BE22A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4" t="1527" r="28049" b="4580"/>
          <a:stretch/>
        </p:blipFill>
        <p:spPr>
          <a:xfrm>
            <a:off x="9777022" y="232304"/>
            <a:ext cx="872016" cy="1760529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пишущий прибор, офисные принадлежности, карандаш, Маркировочный инструм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860CAD5-0A7D-63D6-3B5F-767714C709A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8" t="3387" r="23382" b="6972"/>
          <a:stretch/>
        </p:blipFill>
        <p:spPr>
          <a:xfrm>
            <a:off x="4848880" y="3846447"/>
            <a:ext cx="1398357" cy="2108153"/>
          </a:xfrm>
          <a:prstGeom prst="rect">
            <a:avLst/>
          </a:prstGeom>
        </p:spPr>
      </p:pic>
      <p:pic>
        <p:nvPicPr>
          <p:cNvPr id="16" name="Рисунок 15" descr="Набор кругов в различных размерах и шаблонах">
            <a:extLst>
              <a:ext uri="{FF2B5EF4-FFF2-40B4-BE49-F238E27FC236}">
                <a16:creationId xmlns:a16="http://schemas.microsoft.com/office/drawing/2014/main" id="{ADC7B335-EE69-B72F-4EA9-7D72880595E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9918" y="76259"/>
            <a:ext cx="562498" cy="562498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66B718EF-EF82-0CDB-17C3-91D489EAC0C2}"/>
              </a:ext>
            </a:extLst>
          </p:cNvPr>
          <p:cNvSpPr/>
          <p:nvPr/>
        </p:nvSpPr>
        <p:spPr>
          <a:xfrm>
            <a:off x="928360" y="67812"/>
            <a:ext cx="2915378" cy="126380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Слова: ежевика, пирожное, дождь, карандаш, шофёр, пушинка.</a:t>
            </a:r>
          </a:p>
        </p:txBody>
      </p:sp>
    </p:spTree>
    <p:extLst>
      <p:ext uri="{BB962C8B-B14F-4D97-AF65-F5344CB8AC3E}">
        <p14:creationId xmlns:p14="http://schemas.microsoft.com/office/powerpoint/2010/main" val="38948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07407E-6 L 0.57825 -0.3203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06" y="-1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81481E-6 L 0.30416 0.2587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8" y="1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0.64011 0.08958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05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-0.68099 -0.1518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49" y="-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96296E-6 L -0.65039 0.37847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26" y="1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33333E-6 L -0.25065 -0.16504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39" y="-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5573B23-8E24-8A10-FE31-309D7E1D9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277" y="-66907"/>
            <a:ext cx="1263805" cy="1263805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4E8330D-9112-2118-65A9-8F48780C076A}"/>
              </a:ext>
            </a:extLst>
          </p:cNvPr>
          <p:cNvSpPr/>
          <p:nvPr/>
        </p:nvSpPr>
        <p:spPr>
          <a:xfrm>
            <a:off x="11480179" y="6317039"/>
            <a:ext cx="523511" cy="453710"/>
          </a:xfrm>
          <a:prstGeom prst="notched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1C81A7-BB23-A605-665B-E2FBFBC10CCF}"/>
              </a:ext>
            </a:extLst>
          </p:cNvPr>
          <p:cNvSpPr txBox="1"/>
          <p:nvPr/>
        </p:nvSpPr>
        <p:spPr>
          <a:xfrm>
            <a:off x="5081551" y="4525"/>
            <a:ext cx="269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Plovdiv Display Bold" panose="00000800000000000000" pitchFamily="2" charset="-52"/>
              </a:rPr>
              <a:t>Исправь слова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12832BE6-8DC7-3198-387A-46E421E0ED43}"/>
              </a:ext>
            </a:extLst>
          </p:cNvPr>
          <p:cNvGrpSpPr/>
          <p:nvPr/>
        </p:nvGrpSpPr>
        <p:grpSpPr>
          <a:xfrm>
            <a:off x="2055655" y="835873"/>
            <a:ext cx="8522766" cy="5186254"/>
            <a:chOff x="2055655" y="835873"/>
            <a:chExt cx="8522766" cy="5186254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C4A68609-8FAA-B5D9-9C9A-9B44A03CA81D}"/>
                </a:ext>
              </a:extLst>
            </p:cNvPr>
            <p:cNvSpPr/>
            <p:nvPr/>
          </p:nvSpPr>
          <p:spPr>
            <a:xfrm>
              <a:off x="2055655" y="835873"/>
              <a:ext cx="8522766" cy="5186254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5B3187B-B442-2511-04A0-179A65A6E173}"/>
                </a:ext>
              </a:extLst>
            </p:cNvPr>
            <p:cNvSpPr txBox="1"/>
            <p:nvPr/>
          </p:nvSpPr>
          <p:spPr>
            <a:xfrm>
              <a:off x="2715280" y="1605435"/>
              <a:ext cx="29107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dirty="0">
                  <a:latin typeface="Arial Black" panose="020B0A04020102020204" pitchFamily="34" charset="0"/>
                </a:rPr>
                <a:t>ЖАПКА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A6D9B44-3474-6CF2-7195-B964E848AC81}"/>
                </a:ext>
              </a:extLst>
            </p:cNvPr>
            <p:cNvSpPr txBox="1"/>
            <p:nvPr/>
          </p:nvSpPr>
          <p:spPr>
            <a:xfrm>
              <a:off x="2966565" y="2652578"/>
              <a:ext cx="222666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dirty="0">
                  <a:latin typeface="Arial Black" panose="020B0A04020102020204" pitchFamily="34" charset="0"/>
                </a:rPr>
                <a:t>ШУК</a:t>
              </a:r>
              <a:endParaRPr lang="ru-RU" sz="4800" dirty="0">
                <a:latin typeface="Arial Black" panose="020B0A040201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80A08C8-315E-A3EF-9F3C-53F2CC6F6A63}"/>
                </a:ext>
              </a:extLst>
            </p:cNvPr>
            <p:cNvSpPr txBox="1"/>
            <p:nvPr/>
          </p:nvSpPr>
          <p:spPr>
            <a:xfrm>
              <a:off x="2715280" y="3699721"/>
              <a:ext cx="281300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dirty="0">
                  <a:latin typeface="Arial Black" panose="020B0A04020102020204" pitchFamily="34" charset="0"/>
                </a:rPr>
                <a:t>ЖИЖКА</a:t>
              </a:r>
            </a:p>
          </p:txBody>
        </p:sp>
        <p:cxnSp>
          <p:nvCxnSpPr>
            <p:cNvPr id="10" name="Прямая со стрелкой 9">
              <a:extLst>
                <a:ext uri="{FF2B5EF4-FFF2-40B4-BE49-F238E27FC236}">
                  <a16:creationId xmlns:a16="http://schemas.microsoft.com/office/drawing/2014/main" id="{3D8967F6-6A96-56A1-7839-34E16993C6D7}"/>
                </a:ext>
              </a:extLst>
            </p:cNvPr>
            <p:cNvCxnSpPr/>
            <p:nvPr/>
          </p:nvCxnSpPr>
          <p:spPr>
            <a:xfrm>
              <a:off x="5626004" y="1982363"/>
              <a:ext cx="16054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>
              <a:extLst>
                <a:ext uri="{FF2B5EF4-FFF2-40B4-BE49-F238E27FC236}">
                  <a16:creationId xmlns:a16="http://schemas.microsoft.com/office/drawing/2014/main" id="{95EEAE3E-F5D9-92CF-E42F-1F7C045FC608}"/>
                </a:ext>
              </a:extLst>
            </p:cNvPr>
            <p:cNvCxnSpPr/>
            <p:nvPr/>
          </p:nvCxnSpPr>
          <p:spPr>
            <a:xfrm>
              <a:off x="5626004" y="3014262"/>
              <a:ext cx="16054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4B146971-EEB1-C299-9D56-9577EF938C95}"/>
                </a:ext>
              </a:extLst>
            </p:cNvPr>
            <p:cNvCxnSpPr/>
            <p:nvPr/>
          </p:nvCxnSpPr>
          <p:spPr>
            <a:xfrm>
              <a:off x="5626004" y="4012424"/>
              <a:ext cx="16054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CD55BD-1E97-A966-4A72-13462E2FF675}"/>
              </a:ext>
            </a:extLst>
          </p:cNvPr>
          <p:cNvSpPr txBox="1"/>
          <p:nvPr/>
        </p:nvSpPr>
        <p:spPr>
          <a:xfrm>
            <a:off x="7343120" y="1556574"/>
            <a:ext cx="29107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Arial Black" panose="020B0A04020102020204" pitchFamily="34" charset="0"/>
              </a:rPr>
              <a:t>ШАПКА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92C1AF-BA42-D0F0-F62B-C56ECA74E9EE}"/>
              </a:ext>
            </a:extLst>
          </p:cNvPr>
          <p:cNvSpPr txBox="1"/>
          <p:nvPr/>
        </p:nvSpPr>
        <p:spPr>
          <a:xfrm>
            <a:off x="7447823" y="2629541"/>
            <a:ext cx="24430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Arial Black" panose="020B0A04020102020204" pitchFamily="34" charset="0"/>
              </a:rPr>
              <a:t>ЖУК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3CFB6D-AAE4-667E-9F08-15821459064C}"/>
              </a:ext>
            </a:extLst>
          </p:cNvPr>
          <p:cNvSpPr txBox="1"/>
          <p:nvPr/>
        </p:nvSpPr>
        <p:spPr>
          <a:xfrm>
            <a:off x="7329161" y="3627703"/>
            <a:ext cx="29107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Arial Black" panose="020B0A04020102020204" pitchFamily="34" charset="0"/>
              </a:rPr>
              <a:t>ШИШКА</a:t>
            </a:r>
          </a:p>
        </p:txBody>
      </p:sp>
      <p:sp>
        <p:nvSpPr>
          <p:cNvPr id="18" name="Облачко с текстом: прямоугольное со скругленными углами 17">
            <a:extLst>
              <a:ext uri="{FF2B5EF4-FFF2-40B4-BE49-F238E27FC236}">
                <a16:creationId xmlns:a16="http://schemas.microsoft.com/office/drawing/2014/main" id="{84BF6CA0-01DE-6549-D2E9-94FFF9C2148C}"/>
              </a:ext>
            </a:extLst>
          </p:cNvPr>
          <p:cNvSpPr/>
          <p:nvPr/>
        </p:nvSpPr>
        <p:spPr>
          <a:xfrm>
            <a:off x="2966565" y="794917"/>
            <a:ext cx="3965104" cy="1050047"/>
          </a:xfrm>
          <a:prstGeom prst="wedgeRound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ОЙ, мне кажется тут много ошибок, послушай и скажи правильно.</a:t>
            </a:r>
          </a:p>
        </p:txBody>
      </p:sp>
      <p:pic>
        <p:nvPicPr>
          <p:cNvPr id="17" name="Рисунок 16" descr="Изображение выглядит как Человеческое лицо, кукла, игрушка, Танец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B98D1DB-7A0F-34D5-EF11-656C1E496F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" r="11051"/>
          <a:stretch/>
        </p:blipFill>
        <p:spPr>
          <a:xfrm>
            <a:off x="690454" y="1556574"/>
            <a:ext cx="4935550" cy="545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8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25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8" grpId="0" animBg="1"/>
      <p:bldP spid="1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5573B23-8E24-8A10-FE31-309D7E1D9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277" y="-66907"/>
            <a:ext cx="1263805" cy="1263805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pic>
        <p:nvPicPr>
          <p:cNvPr id="4" name="Рисунок 3" descr="Изображение выглядит как Человеческое лицо, кукла, игрушка, Танец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54E151F-09DF-F5A5-0C9E-618D49B3E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" r="11051"/>
          <a:stretch/>
        </p:blipFill>
        <p:spPr>
          <a:xfrm>
            <a:off x="2526815" y="1742692"/>
            <a:ext cx="4546407" cy="5028057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Мягкая игрушка, плюш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2C3F28B-7E06-E664-D9C5-5C20EAD5A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" r="3825"/>
          <a:stretch/>
        </p:blipFill>
        <p:spPr>
          <a:xfrm flipH="1">
            <a:off x="8872442" y="2338351"/>
            <a:ext cx="3319558" cy="3395382"/>
          </a:xfrm>
          <a:prstGeom prst="rect">
            <a:avLst/>
          </a:prstGeom>
        </p:spPr>
      </p:pic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8B600E34-2A0E-1028-7BB0-0211BCD12BD5}"/>
              </a:ext>
            </a:extLst>
          </p:cNvPr>
          <p:cNvSpPr/>
          <p:nvPr/>
        </p:nvSpPr>
        <p:spPr>
          <a:xfrm>
            <a:off x="5556202" y="977221"/>
            <a:ext cx="3720422" cy="1047024"/>
          </a:xfrm>
          <a:prstGeom prst="wedgeRound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Спасибо что помог нам! Держи от нас подарок.</a:t>
            </a:r>
          </a:p>
        </p:txBody>
      </p:sp>
      <p:pic>
        <p:nvPicPr>
          <p:cNvPr id="8" name="Рисунок 7" descr="Изображение выглядит как пласт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E839130-5FB6-9DA4-60E0-B9C89AFA6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270" l="10000" r="90000">
                        <a14:foregroundMark x1="52027" y1="89865" x2="60541" y2="90270"/>
                        <a14:foregroundMark x1="60541" y1="90270" x2="60676" y2="90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31" y="3734382"/>
            <a:ext cx="3123618" cy="3123618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орт на день рождения, свеча, день рождения, десе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5590F0E-2B99-C968-D392-F33DA6994A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893" b="95499" l="3804" r="95245">
                        <a14:foregroundMark x1="9239" y1="56813" x2="8152" y2="81387"/>
                        <a14:foregroundMark x1="8152" y1="81387" x2="12772" y2="88078"/>
                        <a14:foregroundMark x1="12772" y1="88078" x2="52717" y2="95742"/>
                        <a14:foregroundMark x1="52717" y1="95742" x2="75000" y2="93066"/>
                        <a14:foregroundMark x1="75000" y1="93066" x2="88587" y2="84428"/>
                        <a14:foregroundMark x1="88587" y1="84428" x2="95380" y2="74696"/>
                        <a14:foregroundMark x1="95380" y1="74696" x2="93207" y2="58881"/>
                        <a14:foregroundMark x1="23098" y1="84793" x2="35598" y2="86253"/>
                        <a14:foregroundMark x1="35598" y1="86253" x2="56114" y2="96350"/>
                        <a14:foregroundMark x1="56114" y1="96350" x2="77174" y2="95742"/>
                        <a14:foregroundMark x1="77174" y1="95742" x2="87092" y2="92822"/>
                        <a14:foregroundMark x1="4076" y1="62774" x2="5163" y2="86253"/>
                        <a14:foregroundMark x1="24864" y1="67032" x2="25000" y2="65572"/>
                        <a14:foregroundMark x1="78397" y1="66423" x2="75272" y2="59976"/>
                        <a14:foregroundMark x1="24728" y1="68127" x2="21603" y2="61436"/>
                        <a14:foregroundMark x1="13859" y1="36375" x2="17255" y2="32117"/>
                        <a14:foregroundMark x1="48370" y1="41727" x2="50543" y2="40024"/>
                        <a14:foregroundMark x1="83560" y1="36010" x2="85870" y2="33455"/>
                        <a14:foregroundMark x1="61549" y1="35888" x2="62092" y2="15693"/>
                        <a14:foregroundMark x1="54755" y1="34063" x2="55163" y2="13990"/>
                        <a14:foregroundMark x1="67935" y1="35036" x2="68207" y2="4501"/>
                        <a14:foregroundMark x1="60598" y1="6813" x2="61005" y2="8759"/>
                        <a14:foregroundMark x1="61413" y1="12774" x2="60462" y2="22993"/>
                        <a14:foregroundMark x1="53804" y1="5109" x2="53533" y2="19951"/>
                        <a14:foregroundMark x1="47554" y1="3893" x2="47283" y2="34550"/>
                        <a14:foregroundMark x1="39946" y1="6448" x2="40217" y2="33820"/>
                        <a14:foregroundMark x1="32065" y1="4015" x2="33152" y2="31995"/>
                        <a14:foregroundMark x1="47418" y1="28467" x2="48098" y2="209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69" y="2987245"/>
            <a:ext cx="1878137" cy="209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6065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95</Words>
  <Application>Microsoft Office PowerPoint</Application>
  <PresentationFormat>Широкоэкранный</PresentationFormat>
  <Paragraphs>16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Arial Black</vt:lpstr>
      <vt:lpstr>Plovdiv Display 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2026-05-17T10:08:56Z</dcterms:created>
  <dcterms:modified xsi:type="dcterms:W3CDTF">2026-05-17T13:12:17Z</dcterms:modified>
</cp:coreProperties>
</file>