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1" d="100"/>
          <a:sy n="91" d="100"/>
        </p:scale>
        <p:origin x="764" y="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EDCE9ED-4F0F-AE07-7F54-58C98FDDE5D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192AEBEF-CD71-D52B-C271-4779CBC941F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93BF6B9-D564-E8A2-9460-15BCC41162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1A93EA-A477-42D2-88B5-2AE31625137A}" type="datetimeFigureOut">
              <a:rPr lang="ru-RU" smtClean="0"/>
              <a:t>26.11.2025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9FB0F41-496B-F2E6-BFE2-E2310B3E20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961C274-D233-34B1-AB47-77FD662259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CD9B72-600B-4648-B380-2F16F3281E5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812688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6179D83-446B-901D-E9C2-DF30C3DFF9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2B30738-4485-B9DC-6716-85664F5B03A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507237E-CEF0-9409-7E6A-E58CB5D7DC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1A93EA-A477-42D2-88B5-2AE31625137A}" type="datetimeFigureOut">
              <a:rPr lang="ru-RU" smtClean="0"/>
              <a:t>26.11.2025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A0760E7-066F-0DAA-CA21-1A8C75B46D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4D56C5F-8A7B-E2E6-C61C-E217EE9CF0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CD9B72-600B-4648-B380-2F16F3281E5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950565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E17110F-2500-19E4-10D0-A57A99A8E2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479E0E7-8E63-E02D-C82E-1BFF92582CB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C3306AB-6DD5-7208-C010-1E9036503F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1A93EA-A477-42D2-88B5-2AE31625137A}" type="datetimeFigureOut">
              <a:rPr lang="ru-RU" smtClean="0"/>
              <a:t>26.11.2025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0440A92-1C90-2B12-118F-008B480508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C6E65F6-5F0C-AC16-5653-1820AF964C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CD9B72-600B-4648-B380-2F16F3281E5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88535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21BDE94-28DF-F922-2184-0526A9C0BC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872C128-E722-98A2-0C20-BF5FA988B45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64E59C73-0AD3-4CD4-99E8-B13C0DD5AF5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8334C0E2-D300-EEC6-EF89-78C2C7C5DA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1A93EA-A477-42D2-88B5-2AE31625137A}" type="datetimeFigureOut">
              <a:rPr lang="ru-RU" smtClean="0"/>
              <a:t>26.11.2025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4F4FD1BE-05EC-CBF3-0B60-B634C51F1D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A534A4CC-BC3B-CA90-C81F-20840F752F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CD9B72-600B-4648-B380-2F16F3281E5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025889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68A1B88-307E-8CDE-3FBF-979E17E7B7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6A7CCB0-79AF-5D55-34C7-FE9C70B6924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B0FAFD62-BEDA-421F-D4F9-A57A8C95DB3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695CEC8C-743A-140A-53E7-21CA4367BFC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286B8EEF-F030-21CB-39BC-F75A68C84FB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71310E33-D155-AD05-6B61-DCD35DF934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1A93EA-A477-42D2-88B5-2AE31625137A}" type="datetimeFigureOut">
              <a:rPr lang="ru-RU" smtClean="0"/>
              <a:t>26.11.2025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722FAFCB-B0F9-BFDE-7FAB-3DEB61294E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62FAD4A3-3E55-C8D0-1D23-CAF960C88C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CD9B72-600B-4648-B380-2F16F3281E5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857716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3EDDE63-D57D-6495-718E-8FFA2090EC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CA10FFDC-78B0-F586-2886-C478EE8807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1A93EA-A477-42D2-88B5-2AE31625137A}" type="datetimeFigureOut">
              <a:rPr lang="ru-RU" smtClean="0"/>
              <a:t>26.11.2025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BA46B33C-5537-29DB-98F8-93B270F4A5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C82F09D2-03A3-EDF0-4875-B5F0D13B19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CD9B72-600B-4648-B380-2F16F3281E5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486147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D680EE45-1BC6-D1C2-995B-67188ADC50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1A93EA-A477-42D2-88B5-2AE31625137A}" type="datetimeFigureOut">
              <a:rPr lang="ru-RU" smtClean="0"/>
              <a:t>26.11.2025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A0ABF202-86A5-F911-8B7D-4161D6E5F8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13C5C5E0-02ED-97B5-39C1-6D48798C84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CD9B72-600B-4648-B380-2F16F3281E5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981597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34BF6E2-5052-F1B8-804D-0B27915132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9432D6F-FBD4-197D-51E4-E47CC923C3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2D9C09A7-A8DD-C9CB-4341-296C4922795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A4DF0262-E21E-F3D3-E716-EF04FD4040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1A93EA-A477-42D2-88B5-2AE31625137A}" type="datetimeFigureOut">
              <a:rPr lang="ru-RU" smtClean="0"/>
              <a:t>26.11.2025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B1F43C19-8AFB-72C6-D649-3A1BAFA67A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5454119D-80C0-222B-A38F-85EFDD1100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CD9B72-600B-4648-B380-2F16F3281E5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593209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EEF1043-B811-313A-33E7-50135FA087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CB8531B0-27B4-C2DE-5F6B-32D05090F54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103EF521-E0EF-4265-B414-7E1B2E75258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CC6B2399-1069-6BD1-14E7-FFC59F0228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1A93EA-A477-42D2-88B5-2AE31625137A}" type="datetimeFigureOut">
              <a:rPr lang="ru-RU" smtClean="0"/>
              <a:t>26.11.2025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C2ABFB68-5C8C-CA28-FC1F-F1422643C4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446A7A0B-A8F7-B1F2-D165-93C37FCCFC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CD9B72-600B-4648-B380-2F16F3281E5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104331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62ED085-8EB3-0B4A-ACC2-246DF820CF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9CD6831F-C89D-6E57-C937-9B8827CE610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09ACF01-F464-B835-4082-AE2B918D38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1A93EA-A477-42D2-88B5-2AE31625137A}" type="datetimeFigureOut">
              <a:rPr lang="ru-RU" smtClean="0"/>
              <a:t>26.11.2025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8BC9AAA-679C-DC90-36EC-23A2067ECA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7B4AAAB-2641-EA0F-49DF-836571DA07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CD9B72-600B-4648-B380-2F16F3281E5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826342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A05E8959-F57C-CB7D-56E4-11246A4E45D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6AB0E8D2-8EDA-2F43-59B7-FD6F1740734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BA47A28-FABF-9B71-F954-2ED5A60B70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1A93EA-A477-42D2-88B5-2AE31625137A}" type="datetimeFigureOut">
              <a:rPr lang="ru-RU" smtClean="0"/>
              <a:t>26.11.2025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79BD3BC-3BDC-1BF5-1605-CAEA758C6B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03F380C-A6CF-72A1-2961-5BC850246E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CD9B72-600B-4648-B380-2F16F3281E5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805697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F98547A-06B1-64EB-F5EF-887B0130A2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99BADCD-399F-1A26-9727-DF4D06E0680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CD8A74C-2537-15B3-4F89-6ED5D5BBB60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F1A93EA-A477-42D2-88B5-2AE31625137A}" type="datetimeFigureOut">
              <a:rPr lang="ru-RU" smtClean="0"/>
              <a:t>26.11.2025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CB6878E-7890-AE26-7A55-FF8F61FB043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1FD6B16-ED77-1D15-3459-8F362533DC8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3CD9B72-600B-4648-B380-2F16F3281E5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880214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microsoft.com/office/2007/relationships/hdphoto" Target="../media/hdphoto3.wdp"/><Relationship Id="rId18" Type="http://schemas.openxmlformats.org/officeDocument/2006/relationships/image" Target="../media/image14.png"/><Relationship Id="rId26" Type="http://schemas.microsoft.com/office/2007/relationships/hdphoto" Target="../media/hdphoto9.wdp"/><Relationship Id="rId3" Type="http://schemas.openxmlformats.org/officeDocument/2006/relationships/image" Target="../media/image4.png"/><Relationship Id="rId21" Type="http://schemas.microsoft.com/office/2007/relationships/hdphoto" Target="../media/hdphoto7.wdp"/><Relationship Id="rId7" Type="http://schemas.microsoft.com/office/2007/relationships/hdphoto" Target="../media/hdphoto1.wdp"/><Relationship Id="rId12" Type="http://schemas.openxmlformats.org/officeDocument/2006/relationships/image" Target="../media/image11.png"/><Relationship Id="rId17" Type="http://schemas.microsoft.com/office/2007/relationships/hdphoto" Target="../media/hdphoto5.wdp"/><Relationship Id="rId25" Type="http://schemas.openxmlformats.org/officeDocument/2006/relationships/image" Target="../media/image18.png"/><Relationship Id="rId2" Type="http://schemas.openxmlformats.org/officeDocument/2006/relationships/image" Target="../media/image1.jpg"/><Relationship Id="rId16" Type="http://schemas.openxmlformats.org/officeDocument/2006/relationships/image" Target="../media/image13.png"/><Relationship Id="rId20" Type="http://schemas.openxmlformats.org/officeDocument/2006/relationships/image" Target="../media/image15.png"/><Relationship Id="rId29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11" Type="http://schemas.openxmlformats.org/officeDocument/2006/relationships/image" Target="../media/image10.png"/><Relationship Id="rId24" Type="http://schemas.openxmlformats.org/officeDocument/2006/relationships/image" Target="../media/image17.png"/><Relationship Id="rId5" Type="http://schemas.openxmlformats.org/officeDocument/2006/relationships/image" Target="../media/image6.png"/><Relationship Id="rId15" Type="http://schemas.microsoft.com/office/2007/relationships/hdphoto" Target="../media/hdphoto4.wdp"/><Relationship Id="rId23" Type="http://schemas.microsoft.com/office/2007/relationships/hdphoto" Target="../media/hdphoto8.wdp"/><Relationship Id="rId28" Type="http://schemas.microsoft.com/office/2007/relationships/hdphoto" Target="../media/hdphoto10.wdp"/><Relationship Id="rId10" Type="http://schemas.microsoft.com/office/2007/relationships/hdphoto" Target="../media/hdphoto2.wdp"/><Relationship Id="rId19" Type="http://schemas.microsoft.com/office/2007/relationships/hdphoto" Target="../media/hdphoto6.wdp"/><Relationship Id="rId4" Type="http://schemas.openxmlformats.org/officeDocument/2006/relationships/image" Target="../media/image2.png"/><Relationship Id="rId9" Type="http://schemas.openxmlformats.org/officeDocument/2006/relationships/image" Target="../media/image9.png"/><Relationship Id="rId14" Type="http://schemas.openxmlformats.org/officeDocument/2006/relationships/image" Target="../media/image12.png"/><Relationship Id="rId22" Type="http://schemas.openxmlformats.org/officeDocument/2006/relationships/image" Target="../media/image16.png"/><Relationship Id="rId27" Type="http://schemas.openxmlformats.org/officeDocument/2006/relationships/image" Target="../media/image19.png"/><Relationship Id="rId30" Type="http://schemas.microsoft.com/office/2007/relationships/hdphoto" Target="../media/hdphoto11.wdp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5" Type="http://schemas.microsoft.com/office/2007/relationships/hdphoto" Target="../media/hdphoto12.wdp"/><Relationship Id="rId4" Type="http://schemas.openxmlformats.org/officeDocument/2006/relationships/image" Target="../media/image2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5" Type="http://schemas.microsoft.com/office/2007/relationships/hdphoto" Target="../media/hdphoto13.wdp"/><Relationship Id="rId4" Type="http://schemas.openxmlformats.org/officeDocument/2006/relationships/image" Target="../media/image2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5" Type="http://schemas.microsoft.com/office/2007/relationships/hdphoto" Target="../media/hdphoto14.wdp"/><Relationship Id="rId4" Type="http://schemas.openxmlformats.org/officeDocument/2006/relationships/image" Target="../media/image2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image" Target="../media/image24.png"/></Relationships>
</file>

<file path=ppt/slides/_rels/slide8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13" Type="http://schemas.openxmlformats.org/officeDocument/2006/relationships/image" Target="../media/image29.png"/><Relationship Id="rId18" Type="http://schemas.openxmlformats.org/officeDocument/2006/relationships/image" Target="../media/image31.png"/><Relationship Id="rId3" Type="http://schemas.openxmlformats.org/officeDocument/2006/relationships/image" Target="../media/image4.png"/><Relationship Id="rId7" Type="http://schemas.openxmlformats.org/officeDocument/2006/relationships/image" Target="../media/image26.png"/><Relationship Id="rId12" Type="http://schemas.microsoft.com/office/2007/relationships/hdphoto" Target="../media/hdphoto9.wdp"/><Relationship Id="rId17" Type="http://schemas.openxmlformats.org/officeDocument/2006/relationships/image" Target="../media/image6.png"/><Relationship Id="rId2" Type="http://schemas.openxmlformats.org/officeDocument/2006/relationships/image" Target="../media/image1.jpg"/><Relationship Id="rId16" Type="http://schemas.microsoft.com/office/2007/relationships/hdphoto" Target="../media/hdphoto16.wdp"/><Relationship Id="rId1" Type="http://schemas.openxmlformats.org/officeDocument/2006/relationships/slideLayout" Target="../slideLayouts/slideLayout7.xml"/><Relationship Id="rId6" Type="http://schemas.microsoft.com/office/2007/relationships/hdphoto" Target="../media/hdphoto11.wdp"/><Relationship Id="rId11" Type="http://schemas.openxmlformats.org/officeDocument/2006/relationships/image" Target="../media/image28.png"/><Relationship Id="rId5" Type="http://schemas.openxmlformats.org/officeDocument/2006/relationships/image" Target="../media/image25.png"/><Relationship Id="rId15" Type="http://schemas.openxmlformats.org/officeDocument/2006/relationships/image" Target="../media/image30.png"/><Relationship Id="rId10" Type="http://schemas.microsoft.com/office/2007/relationships/hdphoto" Target="../media/hdphoto10.wdp"/><Relationship Id="rId19" Type="http://schemas.microsoft.com/office/2007/relationships/hdphoto" Target="../media/hdphoto17.wdp"/><Relationship Id="rId4" Type="http://schemas.openxmlformats.org/officeDocument/2006/relationships/image" Target="../media/image2.png"/><Relationship Id="rId9" Type="http://schemas.openxmlformats.org/officeDocument/2006/relationships/image" Target="../media/image27.png"/><Relationship Id="rId14" Type="http://schemas.microsoft.com/office/2007/relationships/hdphoto" Target="../media/hdphoto15.wdp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Изображение выглядит как цветок, Красочность, искусство, График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9E4996F2-5787-81E9-13D1-70F5B9B7C90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6059" y="-52040"/>
            <a:ext cx="1445941" cy="1445941"/>
          </a:xfrm>
          <a:prstGeom prst="rect">
            <a:avLst/>
          </a:prstGeom>
          <a:effectLst>
            <a:glow rad="127000">
              <a:schemeClr val="accent1">
                <a:lumMod val="60000"/>
                <a:lumOff val="40000"/>
              </a:schemeClr>
            </a:glow>
          </a:effectLst>
        </p:spPr>
      </p:pic>
      <p:pic>
        <p:nvPicPr>
          <p:cNvPr id="7" name="Рисунок 6" descr="Изображение выглядит как кот, игрушка, мультфильм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5F0735CC-8846-EBEC-33E1-5A49B21C6D0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15950" y="0"/>
            <a:ext cx="6858000" cy="6858000"/>
          </a:xfrm>
          <a:prstGeom prst="rect">
            <a:avLst/>
          </a:prstGeom>
        </p:spPr>
      </p:pic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E72CAF06-08CD-C206-B209-95D1426F35A3}"/>
              </a:ext>
            </a:extLst>
          </p:cNvPr>
          <p:cNvSpPr/>
          <p:nvPr/>
        </p:nvSpPr>
        <p:spPr>
          <a:xfrm>
            <a:off x="5940110" y="1696177"/>
            <a:ext cx="4313734" cy="2212708"/>
          </a:xfrm>
          <a:prstGeom prst="rect">
            <a:avLst/>
          </a:prstGeom>
          <a:solidFill>
            <a:schemeClr val="accent1">
              <a:alpha val="50000"/>
            </a:schemeClr>
          </a:solidFill>
          <a:ln>
            <a:noFill/>
          </a:ln>
          <a:effectLst>
            <a:glow rad="266700">
              <a:schemeClr val="accent1">
                <a:lumMod val="60000"/>
                <a:lumOff val="40000"/>
                <a:alpha val="92000"/>
              </a:schemeClr>
            </a:glo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>
                <a:solidFill>
                  <a:srgbClr val="002060"/>
                </a:solidFill>
                <a:latin typeface="Gabriola" panose="04040605051002020D02" pitchFamily="82" charset="0"/>
              </a:rPr>
              <a:t>УРОК ПО ЧТЕНИЮ</a:t>
            </a:r>
          </a:p>
          <a:p>
            <a:pPr algn="ctr"/>
            <a:r>
              <a:rPr lang="ru-RU" sz="3600" b="1" dirty="0">
                <a:solidFill>
                  <a:srgbClr val="002060"/>
                </a:solidFill>
                <a:latin typeface="Gabriola" panose="04040605051002020D02" pitchFamily="82" charset="0"/>
              </a:rPr>
              <a:t>Снежный Лисёнок </a:t>
            </a:r>
            <a:r>
              <a:rPr lang="ru-RU" sz="3600" b="1" dirty="0" err="1">
                <a:solidFill>
                  <a:srgbClr val="002060"/>
                </a:solidFill>
                <a:latin typeface="Gabriola" panose="04040605051002020D02" pitchFamily="82" charset="0"/>
              </a:rPr>
              <a:t>Луми</a:t>
            </a:r>
            <a:endParaRPr lang="ru-RU" sz="3600" b="1" dirty="0">
              <a:solidFill>
                <a:srgbClr val="002060"/>
              </a:solidFill>
              <a:latin typeface="Gabriola" panose="04040605051002020D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0631010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Click="0">
        <p159:morph option="byObject"/>
      </p:transition>
    </mc:Choice>
    <mc:Fallback xmlns="">
      <p:transition spd="slow" advClick="0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Изображение выглядит как снежинка, цветок, растение&#10;&#10;Контент, сгенерированный ИИ, может содержать ошибки.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5CB641B5-8DB5-2213-8186-2E7A6E535A1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10853" y="6198376"/>
            <a:ext cx="596076" cy="596076"/>
          </a:xfrm>
          <a:prstGeom prst="rect">
            <a:avLst/>
          </a:prstGeom>
        </p:spPr>
      </p:pic>
      <p:pic>
        <p:nvPicPr>
          <p:cNvPr id="4" name="Рисунок 3" descr="Изображение выглядит как кот, игрушка, мультфильм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F5E0692C-1C08-EFC4-CCF3-B93184E5640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31699" y="66634"/>
            <a:ext cx="6858000" cy="6858000"/>
          </a:xfrm>
          <a:prstGeom prst="rect">
            <a:avLst/>
          </a:prstGeom>
        </p:spPr>
      </p:pic>
      <p:grpSp>
        <p:nvGrpSpPr>
          <p:cNvPr id="14" name="Группа 13">
            <a:extLst>
              <a:ext uri="{FF2B5EF4-FFF2-40B4-BE49-F238E27FC236}">
                <a16:creationId xmlns:a16="http://schemas.microsoft.com/office/drawing/2014/main" id="{2D3FE76B-A695-1B9A-CDD7-70DE9C23D384}"/>
              </a:ext>
            </a:extLst>
          </p:cNvPr>
          <p:cNvGrpSpPr/>
          <p:nvPr/>
        </p:nvGrpSpPr>
        <p:grpSpPr>
          <a:xfrm>
            <a:off x="4395837" y="301427"/>
            <a:ext cx="5453158" cy="3340790"/>
            <a:chOff x="4654103" y="154844"/>
            <a:chExt cx="5453158" cy="3340790"/>
          </a:xfrm>
        </p:grpSpPr>
        <p:grpSp>
          <p:nvGrpSpPr>
            <p:cNvPr id="6" name="Группа 5">
              <a:extLst>
                <a:ext uri="{FF2B5EF4-FFF2-40B4-BE49-F238E27FC236}">
                  <a16:creationId xmlns:a16="http://schemas.microsoft.com/office/drawing/2014/main" id="{93938239-459B-B6EF-EF40-97A8D6104CD5}"/>
                </a:ext>
              </a:extLst>
            </p:cNvPr>
            <p:cNvGrpSpPr/>
            <p:nvPr/>
          </p:nvGrpSpPr>
          <p:grpSpPr>
            <a:xfrm>
              <a:off x="4654103" y="154844"/>
              <a:ext cx="5453158" cy="3340790"/>
              <a:chOff x="2706302" y="2532453"/>
              <a:chExt cx="4748501" cy="2926895"/>
            </a:xfrm>
          </p:grpSpPr>
          <p:grpSp>
            <p:nvGrpSpPr>
              <p:cNvPr id="8" name="Группа 7">
                <a:extLst>
                  <a:ext uri="{FF2B5EF4-FFF2-40B4-BE49-F238E27FC236}">
                    <a16:creationId xmlns:a16="http://schemas.microsoft.com/office/drawing/2014/main" id="{F150112C-86C2-D61A-58E9-23ACFE67A7AC}"/>
                  </a:ext>
                </a:extLst>
              </p:cNvPr>
              <p:cNvGrpSpPr/>
              <p:nvPr/>
            </p:nvGrpSpPr>
            <p:grpSpPr>
              <a:xfrm>
                <a:off x="2706302" y="2532453"/>
                <a:ext cx="4748501" cy="2926895"/>
                <a:chOff x="3870662" y="639590"/>
                <a:chExt cx="4791343" cy="3198556"/>
              </a:xfrm>
            </p:grpSpPr>
            <p:pic>
              <p:nvPicPr>
                <p:cNvPr id="10" name="Рисунок 9">
                  <a:extLst>
                    <a:ext uri="{FF2B5EF4-FFF2-40B4-BE49-F238E27FC236}">
                      <a16:creationId xmlns:a16="http://schemas.microsoft.com/office/drawing/2014/main" id="{7B4D1CAA-6013-A9D1-AD25-6E3C12415B47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10946" t="6861" r="15336" b="8997"/>
                <a:stretch/>
              </p:blipFill>
              <p:spPr>
                <a:xfrm>
                  <a:off x="4458579" y="639590"/>
                  <a:ext cx="4203426" cy="3198556"/>
                </a:xfrm>
                <a:prstGeom prst="rect">
                  <a:avLst/>
                </a:prstGeom>
              </p:spPr>
            </p:pic>
            <p:sp>
              <p:nvSpPr>
                <p:cNvPr id="11" name="TextBox 10">
                  <a:extLst>
                    <a:ext uri="{FF2B5EF4-FFF2-40B4-BE49-F238E27FC236}">
                      <a16:creationId xmlns:a16="http://schemas.microsoft.com/office/drawing/2014/main" id="{3C06A3B1-9040-A265-5DDA-C2E463BE40C8}"/>
                    </a:ext>
                  </a:extLst>
                </p:cNvPr>
                <p:cNvSpPr txBox="1"/>
                <p:nvPr/>
              </p:nvSpPr>
              <p:spPr>
                <a:xfrm>
                  <a:off x="3870662" y="798989"/>
                  <a:ext cx="2938509" cy="43038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endParaRPr lang="ru-RU" sz="2000" dirty="0">
                    <a:latin typeface="Comic Sans MS" panose="030F0702030302020204" pitchFamily="66" charset="0"/>
                  </a:endParaRPr>
                </a:p>
              </p:txBody>
            </p:sp>
          </p:grpSp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9ADC122B-A187-3526-B128-A620C2090663}"/>
                  </a:ext>
                </a:extLst>
              </p:cNvPr>
              <p:cNvSpPr txBox="1"/>
              <p:nvPr/>
            </p:nvSpPr>
            <p:spPr>
              <a:xfrm>
                <a:off x="4082636" y="3124774"/>
                <a:ext cx="2912234" cy="4309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endParaRPr lang="ru-RU" sz="2000" dirty="0">
                  <a:latin typeface="Comic Sans MS" panose="030F0702030302020204" pitchFamily="66" charset="0"/>
                </a:endParaRPr>
              </a:p>
            </p:txBody>
          </p:sp>
        </p:grp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580BDD7C-4835-F3A1-63A8-EF9015224768}"/>
                </a:ext>
              </a:extLst>
            </p:cNvPr>
            <p:cNvSpPr txBox="1"/>
            <p:nvPr/>
          </p:nvSpPr>
          <p:spPr>
            <a:xfrm>
              <a:off x="6326301" y="830926"/>
              <a:ext cx="3344397" cy="196713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ru-RU" sz="2400" b="1" dirty="0">
                  <a:solidFill>
                    <a:srgbClr val="00206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Gabriola" panose="04040605051002020D02" pitchFamily="82" charset="0"/>
                </a:rPr>
                <a:t>Привет! Сегодня в волшебном зимнем лесу мы потренируемся читать так быстро и смело, как ледяной ветер! Готов? Тогда вперёд!</a:t>
              </a:r>
            </a:p>
          </p:txBody>
        </p:sp>
      </p:grpSp>
      <p:pic>
        <p:nvPicPr>
          <p:cNvPr id="15" name="Рисунок 14" descr="Изображение выглядит как цветок, Красочность, искусство, График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A8F6F54E-8F6A-890D-25BE-DA6729570D0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6059" y="-52040"/>
            <a:ext cx="1445941" cy="1445941"/>
          </a:xfrm>
          <a:prstGeom prst="rect">
            <a:avLst/>
          </a:prstGeom>
          <a:effectLst>
            <a:glow rad="127000">
              <a:schemeClr val="accent1">
                <a:lumMod val="60000"/>
                <a:lumOff val="40000"/>
              </a:schemeClr>
            </a:glow>
          </a:effectLst>
        </p:spPr>
      </p:pic>
    </p:spTree>
    <p:extLst>
      <p:ext uri="{BB962C8B-B14F-4D97-AF65-F5344CB8AC3E}">
        <p14:creationId xmlns:p14="http://schemas.microsoft.com/office/powerpoint/2010/main" val="7693855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7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Изображение выглядит как снежинка, цветок, растение&#10;&#10;Контент, сгенерированный ИИ, может содержать ошибки.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5CB641B5-8DB5-2213-8186-2E7A6E535A1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10853" y="6198376"/>
            <a:ext cx="596076" cy="596076"/>
          </a:xfrm>
          <a:prstGeom prst="rect">
            <a:avLst/>
          </a:prstGeom>
        </p:spPr>
      </p:pic>
      <p:pic>
        <p:nvPicPr>
          <p:cNvPr id="2" name="Рисунок 1" descr="Изображение выглядит как цветок, Красочность, искусство, График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3B9DDD6A-AFC5-6FE8-BA78-7F1937F10FC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6059" y="-52040"/>
            <a:ext cx="1445941" cy="1445941"/>
          </a:xfrm>
          <a:prstGeom prst="rect">
            <a:avLst/>
          </a:prstGeom>
          <a:effectLst>
            <a:glow rad="127000">
              <a:schemeClr val="accent1">
                <a:lumMod val="60000"/>
                <a:lumOff val="40000"/>
              </a:schemeClr>
            </a:glow>
          </a:effec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F3DFBD2-CCA2-BD59-4D97-A6C4139798D8}"/>
              </a:ext>
            </a:extLst>
          </p:cNvPr>
          <p:cNvSpPr txBox="1"/>
          <p:nvPr/>
        </p:nvSpPr>
        <p:spPr>
          <a:xfrm>
            <a:off x="4690664" y="0"/>
            <a:ext cx="301542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Открой снежинку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AB4D2EF1-787D-602E-932B-E1E228E7AC3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106" y="292387"/>
            <a:ext cx="1375869" cy="1375869"/>
          </a:xfrm>
          <a:prstGeom prst="rect">
            <a:avLst/>
          </a:prstGeom>
        </p:spPr>
      </p:pic>
      <p:pic>
        <p:nvPicPr>
          <p:cNvPr id="8" name="Рисунок 7" descr="Изображение выглядит как снежинка, аксессуар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542B4FD2-542D-F370-BC76-8E6AB4965CB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colorTemperature colorTemp="53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3252" y="-126807"/>
            <a:ext cx="2313921" cy="2313921"/>
          </a:xfrm>
          <a:prstGeom prst="rect">
            <a:avLst/>
          </a:prstGeom>
        </p:spPr>
      </p:pic>
      <p:pic>
        <p:nvPicPr>
          <p:cNvPr id="10" name="Рисунок 9" descr="Изображение выглядит как снимок экрана, свет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D464E141-70E2-F717-A39D-3C7B5C79A9C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8101" y="945284"/>
            <a:ext cx="1445941" cy="1445941"/>
          </a:xfrm>
          <a:prstGeom prst="rect">
            <a:avLst/>
          </a:prstGeom>
        </p:spPr>
      </p:pic>
      <p:pic>
        <p:nvPicPr>
          <p:cNvPr id="11" name="Рисунок 10" descr="Изображение выглядит как снежинка, аксессуар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AE138479-682B-F02B-9CE6-663BEA2DA1D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colorTemperature colorTemp="53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4110" y="670930"/>
            <a:ext cx="2313921" cy="2313921"/>
          </a:xfrm>
          <a:prstGeom prst="rect">
            <a:avLst/>
          </a:prstGeom>
        </p:spPr>
      </p:pic>
      <p:pic>
        <p:nvPicPr>
          <p:cNvPr id="13" name="Рисунок 12" descr="Изображение выглядит как свет, ламп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56A73D0E-D43F-DAF8-F50D-D69EB12DBB9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10000" b="90000" l="10000" r="90000">
                        <a14:backgroundMark x1="60449" y1="47852" x2="60449" y2="47852"/>
                        <a14:backgroundMark x1="73145" y1="36914" x2="57422" y2="36426"/>
                        <a14:backgroundMark x1="57422" y1="36426" x2="50000" y2="9052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1804" y="670930"/>
            <a:ext cx="1445940" cy="1445940"/>
          </a:xfrm>
          <a:prstGeom prst="rect">
            <a:avLst/>
          </a:prstGeom>
        </p:spPr>
      </p:pic>
      <p:pic>
        <p:nvPicPr>
          <p:cNvPr id="14" name="Рисунок 13" descr="Изображение выглядит как снежинка, аксессуар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03B78233-4C2B-7EFA-9E3F-F7D837F2086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colorTemperature colorTemp="53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3970" y="292387"/>
            <a:ext cx="2313921" cy="2313921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12606440-8ABC-FEC5-2171-5760468236F9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1967" y="2254776"/>
            <a:ext cx="1375869" cy="1375869"/>
          </a:xfrm>
          <a:prstGeom prst="rect">
            <a:avLst/>
          </a:prstGeom>
        </p:spPr>
      </p:pic>
      <p:pic>
        <p:nvPicPr>
          <p:cNvPr id="17" name="Рисунок 16" descr="Изображение выглядит как снежинка, аксессуар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32A9B665-2352-8666-7730-148D132F120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colorTemperature colorTemp="53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521" y="1785749"/>
            <a:ext cx="2313921" cy="2313921"/>
          </a:xfrm>
          <a:prstGeom prst="rect">
            <a:avLst/>
          </a:prstGeom>
        </p:spPr>
      </p:pic>
      <p:pic>
        <p:nvPicPr>
          <p:cNvPr id="7" name="Рисунок 6" descr="Изображение выглядит как Цвет электрик, свет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F0F49478-972A-661F-69E8-0506D5A9868D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7422" b="89941" l="9961" r="89941">
                        <a14:foregroundMark x1="41211" y1="9375" x2="49512" y2="7422"/>
                        <a14:foregroundMark x1="49512" y1="7422" x2="58887" y2="8691"/>
                        <a14:backgroundMark x1="16504" y1="64355" x2="15625" y2="79004"/>
                        <a14:backgroundMark x1="77930" y1="21875" x2="80859" y2="36621"/>
                        <a14:backgroundMark x1="75098" y1="32617" x2="75391" y2="3466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4872" y="2863139"/>
            <a:ext cx="1678726" cy="1678726"/>
          </a:xfrm>
          <a:prstGeom prst="rect">
            <a:avLst/>
          </a:prstGeom>
        </p:spPr>
      </p:pic>
      <p:pic>
        <p:nvPicPr>
          <p:cNvPr id="9" name="Рисунок 8" descr="Изображение выглядит как снежинка, аксессуар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7F456CC2-078D-7723-3034-6ED3B82183B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colorTemperature colorTemp="53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7274" y="2590076"/>
            <a:ext cx="2313921" cy="2313921"/>
          </a:xfrm>
          <a:prstGeom prst="rect">
            <a:avLst/>
          </a:prstGeom>
        </p:spPr>
      </p:pic>
      <p:pic>
        <p:nvPicPr>
          <p:cNvPr id="15" name="Рисунок 14" descr="Изображение выглядит как снимок экрана, Красочность, свет, дизайн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9256F6CA-D3F6-0C13-2F81-4C5EE278AEE6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ackgroundRemoval t="9473" b="89941" l="9961" r="89941">
                        <a14:foregroundMark x1="31348" y1="9473" x2="33203" y2="9668"/>
                        <a14:foregroundMark x1="60156" y1="33203" x2="64160" y2="32813"/>
                        <a14:backgroundMark x1="21484" y1="55859" x2="20410" y2="67090"/>
                        <a14:backgroundMark x1="75684" y1="10645" x2="78809" y2="14844"/>
                        <a14:backgroundMark x1="55957" y1="37109" x2="59180" y2="3691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0840" y="897790"/>
            <a:ext cx="1696579" cy="1696579"/>
          </a:xfrm>
          <a:prstGeom prst="rect">
            <a:avLst/>
          </a:prstGeom>
        </p:spPr>
      </p:pic>
      <p:pic>
        <p:nvPicPr>
          <p:cNvPr id="18" name="Рисунок 17" descr="Изображение выглядит как снежинка, аксессуар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A582E20F-DC01-B11C-27D4-E80229D3ED2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colorTemperature colorTemp="53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2168" y="508090"/>
            <a:ext cx="2313921" cy="2313921"/>
          </a:xfrm>
          <a:prstGeom prst="rect">
            <a:avLst/>
          </a:prstGeom>
        </p:spPr>
      </p:pic>
      <p:pic>
        <p:nvPicPr>
          <p:cNvPr id="20" name="Рисунок 19" descr="Изображение выглядит как снимок экрана, Красочность, свет, ламп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15AE9D60-B53F-009B-6D69-53178F1A8855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backgroundRemoval t="5762" b="89844" l="9961" r="89844">
                        <a14:foregroundMark x1="40918" y1="7227" x2="40918" y2="7227"/>
                        <a14:foregroundMark x1="61719" y1="6738" x2="61719" y2="6738"/>
                        <a14:foregroundMark x1="40430" y1="5762" x2="40430" y2="5762"/>
                        <a14:foregroundMark x1="27051" y1="63965" x2="26563" y2="75488"/>
                        <a14:backgroundMark x1="71875" y1="20996" x2="71875" y2="20996"/>
                        <a14:backgroundMark x1="69824" y1="16992" x2="69824" y2="16992"/>
                        <a14:backgroundMark x1="66992" y1="19141" x2="66992" y2="19141"/>
                        <a14:backgroundMark x1="23926" y1="66113" x2="23926" y2="66113"/>
                        <a14:backgroundMark x1="53516" y1="67773" x2="53516" y2="67773"/>
                        <a14:backgroundMark x1="56934" y1="45020" x2="56934" y2="45020"/>
                        <a14:backgroundMark x1="22754" y1="44824" x2="22754" y2="4482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2181" y="3948113"/>
            <a:ext cx="1701166" cy="1701166"/>
          </a:xfrm>
          <a:prstGeom prst="rect">
            <a:avLst/>
          </a:prstGeom>
        </p:spPr>
      </p:pic>
      <p:pic>
        <p:nvPicPr>
          <p:cNvPr id="21" name="Рисунок 20" descr="Изображение выглядит как снежинка, аксессуар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29662D29-14AD-87A6-A413-D76B604FA33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colorTemperature colorTemp="53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5803" y="3721876"/>
            <a:ext cx="2313921" cy="2313921"/>
          </a:xfrm>
          <a:prstGeom prst="rect">
            <a:avLst/>
          </a:prstGeom>
        </p:spPr>
      </p:pic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E24052EB-D723-AE57-D8DB-B5126AB752A0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BEBA8EAE-BF5A-486C-A8C5-ECC9F3942E4B}">
                <a14:imgProps xmlns:a14="http://schemas.microsoft.com/office/drawing/2010/main">
                  <a14:imgLayer r:embed="rId19">
                    <a14:imgEffect>
                      <a14:backgroundRemoval t="8984" b="89941" l="9961" r="89941">
                        <a14:foregroundMark x1="42773" y1="8984" x2="61523" y2="9375"/>
                        <a14:backgroundMark x1="29297" y1="40820" x2="29883" y2="40527"/>
                        <a14:backgroundMark x1="44043" y1="35156" x2="44043" y2="35156"/>
                        <a14:backgroundMark x1="45508" y1="34277" x2="40039" y2="37207"/>
                        <a14:backgroundMark x1="41113" y1="33008" x2="48145" y2="32617"/>
                        <a14:backgroundMark x1="48145" y1="32617" x2="48242" y2="32617"/>
                        <a14:backgroundMark x1="34863" y1="53711" x2="42676" y2="61035"/>
                        <a14:backgroundMark x1="42676" y1="61035" x2="50000" y2="64063"/>
                        <a14:backgroundMark x1="50000" y1="64063" x2="50098" y2="6406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1020" y="2692463"/>
            <a:ext cx="1597873" cy="1597873"/>
          </a:xfrm>
          <a:prstGeom prst="rect">
            <a:avLst/>
          </a:prstGeom>
        </p:spPr>
      </p:pic>
      <p:pic>
        <p:nvPicPr>
          <p:cNvPr id="24" name="Рисунок 23" descr="Изображение выглядит как снежинка, аксессуар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D3522F4C-69E9-1DB0-8E70-A65A7FB1863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colorTemperature colorTemp="53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5619" y="2334438"/>
            <a:ext cx="2313921" cy="2313921"/>
          </a:xfrm>
          <a:prstGeom prst="rect">
            <a:avLst/>
          </a:prstGeom>
        </p:spPr>
      </p:pic>
      <p:pic>
        <p:nvPicPr>
          <p:cNvPr id="26" name="Рисунок 25" descr="Изображение выглядит как свет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3CBA47B5-1F8B-0AA1-11E1-AC1349A98D42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BEBA8EAE-BF5A-486C-A8C5-ECC9F3942E4B}">
                <a14:imgProps xmlns:a14="http://schemas.microsoft.com/office/drawing/2010/main">
                  <a14:imgLayer r:embed="rId21">
                    <a14:imgEffect>
                      <a14:backgroundRemoval t="9668" b="89941" l="9961" r="89941">
                        <a14:foregroundMark x1="39063" y1="9277" x2="47754" y2="9961"/>
                        <a14:foregroundMark x1="47754" y1="9961" x2="57129" y2="9668"/>
                        <a14:foregroundMark x1="57129" y1="9668" x2="64551" y2="9668"/>
                        <a14:backgroundMark x1="19336" y1="57324" x2="20117" y2="64551"/>
                        <a14:backgroundMark x1="20117" y1="64551" x2="19824" y2="64844"/>
                        <a14:backgroundMark x1="50879" y1="37012" x2="56445" y2="6289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42920" y="4921422"/>
            <a:ext cx="1765397" cy="1765397"/>
          </a:xfrm>
          <a:prstGeom prst="rect">
            <a:avLst/>
          </a:prstGeom>
        </p:spPr>
      </p:pic>
      <p:pic>
        <p:nvPicPr>
          <p:cNvPr id="27" name="Рисунок 26" descr="Изображение выглядит как снежинка, аксессуар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FDF9F218-76AE-C8E1-EE21-97A5EA7A7B4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colorTemperature colorTemp="53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1111" y="4573129"/>
            <a:ext cx="2313921" cy="2313921"/>
          </a:xfrm>
          <a:prstGeom prst="rect">
            <a:avLst/>
          </a:prstGeom>
        </p:spPr>
      </p:pic>
      <p:pic>
        <p:nvPicPr>
          <p:cNvPr id="29" name="Рисунок 28" descr="Изображение выглядит как свет, снимок экрана, Красочность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3F9EC697-2D9F-7C8A-B43C-DB7F7187F665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BEBA8EAE-BF5A-486C-A8C5-ECC9F3942E4B}">
                <a14:imgProps xmlns:a14="http://schemas.microsoft.com/office/drawing/2010/main">
                  <a14:imgLayer r:embed="rId23">
                    <a14:imgEffect>
                      <a14:backgroundRemoval t="10000" b="90000" l="10000" r="90000">
                        <a14:backgroundMark x1="50879" y1="24121" x2="49414" y2="32715"/>
                        <a14:backgroundMark x1="49414" y1="32715" x2="49414" y2="32715"/>
                        <a14:backgroundMark x1="21289" y1="48535" x2="20605" y2="68750"/>
                        <a14:backgroundMark x1="47852" y1="37891" x2="46680" y2="41309"/>
                        <a14:backgroundMark x1="45898" y1="40723" x2="45996" y2="4257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5301" y="4344032"/>
            <a:ext cx="2147654" cy="2147654"/>
          </a:xfrm>
          <a:prstGeom prst="rect">
            <a:avLst/>
          </a:prstGeom>
        </p:spPr>
      </p:pic>
      <p:pic>
        <p:nvPicPr>
          <p:cNvPr id="30" name="Рисунок 29" descr="Изображение выглядит как снежинка, аксессуар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CB44DBC1-BBC9-2CC3-F705-CFB543EA2A4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colorTemperature colorTemp="53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3718" y="4251692"/>
            <a:ext cx="2313921" cy="2313921"/>
          </a:xfrm>
          <a:prstGeom prst="rect">
            <a:avLst/>
          </a:prstGeom>
        </p:spPr>
      </p:pic>
      <p:pic>
        <p:nvPicPr>
          <p:cNvPr id="32" name="Рисунок 31" descr="Изображение выглядит как свет, снимок экрана, Красочность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065AED4F-EBA2-C18D-69A5-C3EFD222BE61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BEBA8EAE-BF5A-486C-A8C5-ECC9F3942E4B}">
                <a14:imgProps xmlns:a14="http://schemas.microsoft.com/office/drawing/2010/main">
                  <a14:imgLayer r:embed="rId23">
                    <a14:imgEffect>
                      <a14:backgroundRemoval t="8203" b="89844" l="9961" r="89844">
                        <a14:foregroundMark x1="41309" y1="10645" x2="51074" y2="16309"/>
                        <a14:foregroundMark x1="51074" y1="16309" x2="58887" y2="12305"/>
                        <a14:foregroundMark x1="59082" y1="9277" x2="59082" y2="9277"/>
                        <a14:foregroundMark x1="44043" y1="8203" x2="44043" y2="8203"/>
                        <a14:backgroundMark x1="50977" y1="23926" x2="48242" y2="35156"/>
                        <a14:backgroundMark x1="19727" y1="45508" x2="20996" y2="62500"/>
                        <a14:backgroundMark x1="20996" y1="62500" x2="20508" y2="64258"/>
                        <a14:backgroundMark x1="63477" y1="18457" x2="73047" y2="15039"/>
                        <a14:backgroundMark x1="38184" y1="18359" x2="40137" y2="19238"/>
                        <a14:backgroundMark x1="47363" y1="37988" x2="46289" y2="4160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9835" y="143125"/>
            <a:ext cx="1974804" cy="1974804"/>
          </a:xfrm>
          <a:prstGeom prst="rect">
            <a:avLst/>
          </a:prstGeom>
        </p:spPr>
      </p:pic>
      <p:pic>
        <p:nvPicPr>
          <p:cNvPr id="33" name="Рисунок 32" descr="Изображение выглядит как снежинка, аксессуар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C28EF786-3F83-2006-5804-18C514951CF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colorTemperature colorTemp="53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52620" y="-59145"/>
            <a:ext cx="2313921" cy="2313921"/>
          </a:xfrm>
          <a:prstGeom prst="rect">
            <a:avLst/>
          </a:prstGeom>
        </p:spPr>
      </p:pic>
      <p:pic>
        <p:nvPicPr>
          <p:cNvPr id="35" name="Рисунок 34" descr="Изображение выглядит как свет, синий, Цвет электрик, ламп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ACE6CA11-3307-85C0-6348-0F1AF6618A48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BEBA8EAE-BF5A-486C-A8C5-ECC9F3942E4B}">
                <a14:imgProps xmlns:a14="http://schemas.microsoft.com/office/drawing/2010/main">
                  <a14:imgLayer r:embed="rId26">
                    <a14:imgEffect>
                      <a14:backgroundRemoval t="7715" b="89941" l="9961" r="89941">
                        <a14:foregroundMark x1="31348" y1="7715" x2="43066" y2="8496"/>
                        <a14:backgroundMark x1="52832" y1="16309" x2="47656" y2="23633"/>
                        <a14:backgroundMark x1="47656" y1="23633" x2="47656" y2="23730"/>
                        <a14:backgroundMark x1="18750" y1="39844" x2="17871" y2="7099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78766" y="2647012"/>
            <a:ext cx="1896598" cy="1896598"/>
          </a:xfrm>
          <a:prstGeom prst="rect">
            <a:avLst/>
          </a:prstGeom>
        </p:spPr>
      </p:pic>
      <p:pic>
        <p:nvPicPr>
          <p:cNvPr id="36" name="Рисунок 35" descr="Изображение выглядит как снежинка, аксессуар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D7B11A15-E539-B344-EE66-7DDC943BFBD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colorTemperature colorTemp="53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3436" y="2359072"/>
            <a:ext cx="2313921" cy="2313921"/>
          </a:xfrm>
          <a:prstGeom prst="rect">
            <a:avLst/>
          </a:prstGeom>
        </p:spPr>
      </p:pic>
      <p:pic>
        <p:nvPicPr>
          <p:cNvPr id="38" name="Рисунок 37" descr="Изображение выглядит как Цвет электрик, свет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22DEC96A-CAC5-423F-0AF9-CA4E388C23DC}"/>
              </a:ext>
            </a:extLst>
          </p:cNvPr>
          <p:cNvPicPr>
            <a:picLocks noChangeAspect="1"/>
          </p:cNvPicPr>
          <p:nvPr/>
        </p:nvPicPr>
        <p:blipFill>
          <a:blip r:embed="rId27">
            <a:extLst>
              <a:ext uri="{BEBA8EAE-BF5A-486C-A8C5-ECC9F3942E4B}">
                <a14:imgProps xmlns:a14="http://schemas.microsoft.com/office/drawing/2010/main">
                  <a14:imgLayer r:embed="rId28">
                    <a14:imgEffect>
                      <a14:backgroundRemoval t="8594" b="89941" l="9961" r="89941">
                        <a14:foregroundMark x1="41797" y1="9668" x2="56543" y2="8594"/>
                        <a14:backgroundMark x1="18652" y1="62500" x2="14941" y2="72363"/>
                        <a14:backgroundMark x1="49219" y1="48535" x2="49316" y2="63770"/>
                        <a14:backgroundMark x1="69434" y1="11133" x2="76172" y2="3281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4535" y="1668256"/>
            <a:ext cx="1777221" cy="1777221"/>
          </a:xfrm>
          <a:prstGeom prst="rect">
            <a:avLst/>
          </a:prstGeom>
        </p:spPr>
      </p:pic>
      <p:pic>
        <p:nvPicPr>
          <p:cNvPr id="39" name="Рисунок 38" descr="Изображение выглядит как снежинка, аксессуар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BD8CC092-D654-5534-4427-F5B37427932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colorTemperature colorTemp="53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96184" y="1351045"/>
            <a:ext cx="2313921" cy="2313921"/>
          </a:xfrm>
          <a:prstGeom prst="rect">
            <a:avLst/>
          </a:prstGeom>
        </p:spPr>
      </p:pic>
      <p:pic>
        <p:nvPicPr>
          <p:cNvPr id="41" name="Рисунок 40" descr="Изображение выглядит как свет, Цвет электрик, синий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E4975020-B084-AD98-7D69-2320C28148F8}"/>
              </a:ext>
            </a:extLst>
          </p:cNvPr>
          <p:cNvPicPr>
            <a:picLocks noChangeAspect="1"/>
          </p:cNvPicPr>
          <p:nvPr/>
        </p:nvPicPr>
        <p:blipFill>
          <a:blip r:embed="rId29">
            <a:extLst>
              <a:ext uri="{BEBA8EAE-BF5A-486C-A8C5-ECC9F3942E4B}">
                <a14:imgProps xmlns:a14="http://schemas.microsoft.com/office/drawing/2010/main">
                  <a14:imgLayer r:embed="rId30">
                    <a14:imgEffect>
                      <a14:backgroundRemoval t="10000" b="90000" l="10000" r="90000">
                        <a14:backgroundMark x1="38379" y1="57910" x2="38770" y2="64648"/>
                        <a14:backgroundMark x1="60645" y1="60352" x2="59570" y2="6621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27933" y="4244373"/>
            <a:ext cx="1954003" cy="1954003"/>
          </a:xfrm>
          <a:prstGeom prst="rect">
            <a:avLst/>
          </a:prstGeom>
        </p:spPr>
      </p:pic>
      <p:pic>
        <p:nvPicPr>
          <p:cNvPr id="42" name="Рисунок 41" descr="Изображение выглядит как снежинка, аксессуар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DD345D5F-CDC9-BEEB-6E9B-8BE6BB51B63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colorTemperature colorTemp="53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32473" y="3939321"/>
            <a:ext cx="2313921" cy="23139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87771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5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4" dur="1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3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3" dur="10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6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2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47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" fill="hold">
                      <p:stCondLst>
                        <p:cond delay="0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1" dur="1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4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3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0" dur="10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3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65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6" fill="hold">
                      <p:stCondLst>
                        <p:cond delay="0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3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9" dur="10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2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74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5" fill="hold">
                      <p:stCondLst>
                        <p:cond delay="0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3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8" dur="10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1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seq concurrent="1" nextAc="seek">
              <p:cTn id="83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4" fill="hold">
                      <p:stCondLst>
                        <p:cond delay="0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3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87" dur="10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0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  <p:seq concurrent="1" nextAc="seek">
              <p:cTn id="92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3" fill="hold">
                      <p:stCondLst>
                        <p:cond delay="0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3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96" dur="10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10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0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9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  <p:seq concurrent="1" nextAc="seek">
              <p:cTn id="101" restart="whenNotActive" fill="hold" evtFilter="cancelBubble" nodeType="interactiveSeq">
                <p:stCondLst>
                  <p:cond evt="onClick" delay="0">
                    <p:tgtEl>
                      <p:spTgt spid="3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2" fill="hold">
                      <p:stCondLst>
                        <p:cond delay="0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3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5" dur="10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10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10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08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6"/>
                  </p:tgtEl>
                </p:cond>
              </p:nextCondLst>
            </p:seq>
            <p:seq concurrent="1" nextAc="seek">
              <p:cTn id="110" restart="whenNotActive" fill="hold" evtFilter="cancelBubble" nodeType="interactiveSeq">
                <p:stCondLst>
                  <p:cond evt="onClick" delay="0">
                    <p:tgtEl>
                      <p:spTgt spid="3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1" fill="hold">
                      <p:stCondLst>
                        <p:cond delay="0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3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4" dur="10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10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10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17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9"/>
                  </p:tgtEl>
                </p:cond>
              </p:nextCondLst>
            </p:seq>
            <p:seq concurrent="1" nextAc="seek">
              <p:cTn id="119" restart="whenNotActive" fill="hold" evtFilter="cancelBubble" nodeType="interactiveSeq">
                <p:stCondLst>
                  <p:cond evt="onClick" delay="0">
                    <p:tgtEl>
                      <p:spTgt spid="4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0" fill="hold">
                      <p:stCondLst>
                        <p:cond delay="0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3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3" dur="10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10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10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26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2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Изображение выглядит как снежинка, цветок, растение&#10;&#10;Контент, сгенерированный ИИ, может содержать ошибки.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5CB641B5-8DB5-2213-8186-2E7A6E535A1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10853" y="6198376"/>
            <a:ext cx="596076" cy="596076"/>
          </a:xfrm>
          <a:prstGeom prst="rect">
            <a:avLst/>
          </a:prstGeom>
        </p:spPr>
      </p:pic>
      <p:pic>
        <p:nvPicPr>
          <p:cNvPr id="2" name="Рисунок 1" descr="Изображение выглядит как цветок, Красочность, искусство, График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44D83BAD-5A03-1AE4-721F-F59C083A830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6059" y="-52040"/>
            <a:ext cx="1445941" cy="1445941"/>
          </a:xfrm>
          <a:prstGeom prst="rect">
            <a:avLst/>
          </a:prstGeom>
          <a:effectLst>
            <a:glow rad="127000">
              <a:schemeClr val="accent1">
                <a:lumMod val="60000"/>
                <a:lumOff val="40000"/>
              </a:schemeClr>
            </a:glow>
          </a:effec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887DD2B-A1A6-9A76-C25D-AE25574D1CBF}"/>
              </a:ext>
            </a:extLst>
          </p:cNvPr>
          <p:cNvSpPr txBox="1"/>
          <p:nvPr/>
        </p:nvSpPr>
        <p:spPr>
          <a:xfrm>
            <a:off x="4865166" y="0"/>
            <a:ext cx="295958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Чтение слогов</a:t>
            </a:r>
          </a:p>
        </p:txBody>
      </p:sp>
      <p:grpSp>
        <p:nvGrpSpPr>
          <p:cNvPr id="8" name="Группа 7">
            <a:extLst>
              <a:ext uri="{FF2B5EF4-FFF2-40B4-BE49-F238E27FC236}">
                <a16:creationId xmlns:a16="http://schemas.microsoft.com/office/drawing/2014/main" id="{808DD33E-700B-639C-5016-51141CB8A33D}"/>
              </a:ext>
            </a:extLst>
          </p:cNvPr>
          <p:cNvGrpSpPr/>
          <p:nvPr/>
        </p:nvGrpSpPr>
        <p:grpSpPr>
          <a:xfrm>
            <a:off x="307126" y="523510"/>
            <a:ext cx="2959585" cy="3071269"/>
            <a:chOff x="307126" y="523510"/>
            <a:chExt cx="2959585" cy="3071269"/>
          </a:xfrm>
        </p:grpSpPr>
        <p:pic>
          <p:nvPicPr>
            <p:cNvPr id="6" name="Рисунок 5" descr="Изображение выглядит как зима, на открытом воздухе, небо, дерево">
              <a:extLst>
                <a:ext uri="{FF2B5EF4-FFF2-40B4-BE49-F238E27FC236}">
                  <a16:creationId xmlns:a16="http://schemas.microsoft.com/office/drawing/2014/main" id="{03D09AF7-42F2-8D9A-A2D7-7746FAD2BF0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224" t="6246" r="12523" b="11511"/>
            <a:stretch/>
          </p:blipFill>
          <p:spPr>
            <a:xfrm>
              <a:off x="307126" y="523510"/>
              <a:ext cx="2959585" cy="3071269"/>
            </a:xfrm>
            <a:prstGeom prst="rect">
              <a:avLst/>
            </a:prstGeom>
          </p:spPr>
        </p:pic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A24E1D2F-43A7-EDFC-720C-6B93EA87FE4D}"/>
                </a:ext>
              </a:extLst>
            </p:cNvPr>
            <p:cNvSpPr txBox="1"/>
            <p:nvPr/>
          </p:nvSpPr>
          <p:spPr>
            <a:xfrm>
              <a:off x="422298" y="1472812"/>
              <a:ext cx="2729240" cy="18620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15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Gabriola" panose="04040605051002020D02" pitchFamily="82" charset="0"/>
                </a:rPr>
                <a:t>МА</a:t>
              </a:r>
            </a:p>
          </p:txBody>
        </p:sp>
      </p:grpSp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1DC0086A-E3F0-0901-EC13-4E707318940D}"/>
              </a:ext>
            </a:extLst>
          </p:cNvPr>
          <p:cNvGrpSpPr/>
          <p:nvPr/>
        </p:nvGrpSpPr>
        <p:grpSpPr>
          <a:xfrm>
            <a:off x="3385373" y="1087739"/>
            <a:ext cx="2959585" cy="3071269"/>
            <a:chOff x="307126" y="523510"/>
            <a:chExt cx="2959585" cy="3071269"/>
          </a:xfrm>
        </p:grpSpPr>
        <p:pic>
          <p:nvPicPr>
            <p:cNvPr id="12" name="Рисунок 11" descr="Изображение выглядит как зима, на открытом воздухе, небо, дерево">
              <a:extLst>
                <a:ext uri="{FF2B5EF4-FFF2-40B4-BE49-F238E27FC236}">
                  <a16:creationId xmlns:a16="http://schemas.microsoft.com/office/drawing/2014/main" id="{535E8E0E-BED0-D153-D68E-21F23B3A28B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224" t="6246" r="12523" b="11511"/>
            <a:stretch/>
          </p:blipFill>
          <p:spPr>
            <a:xfrm>
              <a:off x="307126" y="523510"/>
              <a:ext cx="2959585" cy="3071269"/>
            </a:xfrm>
            <a:prstGeom prst="rect">
              <a:avLst/>
            </a:prstGeom>
          </p:spPr>
        </p:pic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74DEB9CA-5DF8-59CF-DDF3-F79CE8B31CFF}"/>
                </a:ext>
              </a:extLst>
            </p:cNvPr>
            <p:cNvSpPr txBox="1"/>
            <p:nvPr/>
          </p:nvSpPr>
          <p:spPr>
            <a:xfrm>
              <a:off x="422298" y="1472812"/>
              <a:ext cx="2729240" cy="18620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15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Gabriola" panose="04040605051002020D02" pitchFamily="82" charset="0"/>
                </a:rPr>
                <a:t>МО</a:t>
              </a:r>
            </a:p>
          </p:txBody>
        </p:sp>
      </p:grpSp>
      <p:grpSp>
        <p:nvGrpSpPr>
          <p:cNvPr id="14" name="Группа 13">
            <a:extLst>
              <a:ext uri="{FF2B5EF4-FFF2-40B4-BE49-F238E27FC236}">
                <a16:creationId xmlns:a16="http://schemas.microsoft.com/office/drawing/2014/main" id="{34B3AEBF-AA12-96EF-AF13-CDDC3B6380D4}"/>
              </a:ext>
            </a:extLst>
          </p:cNvPr>
          <p:cNvGrpSpPr/>
          <p:nvPr/>
        </p:nvGrpSpPr>
        <p:grpSpPr>
          <a:xfrm>
            <a:off x="6308894" y="523509"/>
            <a:ext cx="2959585" cy="3071269"/>
            <a:chOff x="307126" y="523510"/>
            <a:chExt cx="2959585" cy="3071269"/>
          </a:xfrm>
        </p:grpSpPr>
        <p:pic>
          <p:nvPicPr>
            <p:cNvPr id="15" name="Рисунок 14" descr="Изображение выглядит как зима, на открытом воздухе, небо, дерево">
              <a:extLst>
                <a:ext uri="{FF2B5EF4-FFF2-40B4-BE49-F238E27FC236}">
                  <a16:creationId xmlns:a16="http://schemas.microsoft.com/office/drawing/2014/main" id="{E7F8FD37-079D-8BDE-F3A0-EEFAE46EFC1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224" t="6246" r="12523" b="11511"/>
            <a:stretch/>
          </p:blipFill>
          <p:spPr>
            <a:xfrm>
              <a:off x="307126" y="523510"/>
              <a:ext cx="2959585" cy="3071269"/>
            </a:xfrm>
            <a:prstGeom prst="rect">
              <a:avLst/>
            </a:prstGeom>
          </p:spPr>
        </p:pic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F1FA878D-AE9E-8651-F976-3C577FB5A382}"/>
                </a:ext>
              </a:extLst>
            </p:cNvPr>
            <p:cNvSpPr txBox="1"/>
            <p:nvPr/>
          </p:nvSpPr>
          <p:spPr>
            <a:xfrm>
              <a:off x="422298" y="1472812"/>
              <a:ext cx="2729240" cy="18620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15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Gabriola" panose="04040605051002020D02" pitchFamily="82" charset="0"/>
                </a:rPr>
                <a:t>МУ</a:t>
              </a:r>
            </a:p>
          </p:txBody>
        </p:sp>
      </p:grpSp>
      <p:grpSp>
        <p:nvGrpSpPr>
          <p:cNvPr id="17" name="Группа 16">
            <a:extLst>
              <a:ext uri="{FF2B5EF4-FFF2-40B4-BE49-F238E27FC236}">
                <a16:creationId xmlns:a16="http://schemas.microsoft.com/office/drawing/2014/main" id="{0C9A0496-9BA0-7506-279F-1AB00ECE9543}"/>
              </a:ext>
            </a:extLst>
          </p:cNvPr>
          <p:cNvGrpSpPr/>
          <p:nvPr/>
        </p:nvGrpSpPr>
        <p:grpSpPr>
          <a:xfrm>
            <a:off x="9147344" y="1134947"/>
            <a:ext cx="2959585" cy="3071269"/>
            <a:chOff x="307126" y="523510"/>
            <a:chExt cx="2959585" cy="3071269"/>
          </a:xfrm>
        </p:grpSpPr>
        <p:pic>
          <p:nvPicPr>
            <p:cNvPr id="18" name="Рисунок 17" descr="Изображение выглядит как зима, на открытом воздухе, небо, дерево">
              <a:extLst>
                <a:ext uri="{FF2B5EF4-FFF2-40B4-BE49-F238E27FC236}">
                  <a16:creationId xmlns:a16="http://schemas.microsoft.com/office/drawing/2014/main" id="{9E5C3B07-1A69-1B1E-D5B2-79E74A808F4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224" t="6246" r="12523" b="11511"/>
            <a:stretch/>
          </p:blipFill>
          <p:spPr>
            <a:xfrm>
              <a:off x="307126" y="523510"/>
              <a:ext cx="2959585" cy="3071269"/>
            </a:xfrm>
            <a:prstGeom prst="rect">
              <a:avLst/>
            </a:prstGeom>
          </p:spPr>
        </p:pic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DFF1A113-856B-CE57-7794-8B431B4B49C0}"/>
                </a:ext>
              </a:extLst>
            </p:cNvPr>
            <p:cNvSpPr txBox="1"/>
            <p:nvPr/>
          </p:nvSpPr>
          <p:spPr>
            <a:xfrm>
              <a:off x="422298" y="1472812"/>
              <a:ext cx="2729240" cy="18620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15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Gabriola" panose="04040605051002020D02" pitchFamily="82" charset="0"/>
                </a:rPr>
                <a:t>МЕ</a:t>
              </a:r>
            </a:p>
          </p:txBody>
        </p:sp>
      </p:grpSp>
      <p:grpSp>
        <p:nvGrpSpPr>
          <p:cNvPr id="20" name="Группа 19">
            <a:extLst>
              <a:ext uri="{FF2B5EF4-FFF2-40B4-BE49-F238E27FC236}">
                <a16:creationId xmlns:a16="http://schemas.microsoft.com/office/drawing/2014/main" id="{CEFD80C8-E439-AC39-321B-6F5D6CED8317}"/>
              </a:ext>
            </a:extLst>
          </p:cNvPr>
          <p:cNvGrpSpPr/>
          <p:nvPr/>
        </p:nvGrpSpPr>
        <p:grpSpPr>
          <a:xfrm>
            <a:off x="619560" y="3594778"/>
            <a:ext cx="2959585" cy="3071269"/>
            <a:chOff x="307126" y="523510"/>
            <a:chExt cx="2959585" cy="3071269"/>
          </a:xfrm>
        </p:grpSpPr>
        <p:pic>
          <p:nvPicPr>
            <p:cNvPr id="21" name="Рисунок 20" descr="Изображение выглядит как зима, на открытом воздухе, небо, дерево">
              <a:extLst>
                <a:ext uri="{FF2B5EF4-FFF2-40B4-BE49-F238E27FC236}">
                  <a16:creationId xmlns:a16="http://schemas.microsoft.com/office/drawing/2014/main" id="{005FE8CE-9558-E59B-3C73-E112A6FC655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224" t="6246" r="12523" b="11511"/>
            <a:stretch/>
          </p:blipFill>
          <p:spPr>
            <a:xfrm>
              <a:off x="307126" y="523510"/>
              <a:ext cx="2959585" cy="3071269"/>
            </a:xfrm>
            <a:prstGeom prst="rect">
              <a:avLst/>
            </a:prstGeom>
          </p:spPr>
        </p:pic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E54BA94E-E119-7EF1-E7C3-216361F63B56}"/>
                </a:ext>
              </a:extLst>
            </p:cNvPr>
            <p:cNvSpPr txBox="1"/>
            <p:nvPr/>
          </p:nvSpPr>
          <p:spPr>
            <a:xfrm>
              <a:off x="422298" y="1472812"/>
              <a:ext cx="2729240" cy="18620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15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Gabriola" panose="04040605051002020D02" pitchFamily="82" charset="0"/>
                </a:rPr>
                <a:t>МИ</a:t>
              </a:r>
            </a:p>
          </p:txBody>
        </p:sp>
      </p:grpSp>
      <p:grpSp>
        <p:nvGrpSpPr>
          <p:cNvPr id="23" name="Группа 22">
            <a:extLst>
              <a:ext uri="{FF2B5EF4-FFF2-40B4-BE49-F238E27FC236}">
                <a16:creationId xmlns:a16="http://schemas.microsoft.com/office/drawing/2014/main" id="{0EA145F1-016C-3753-FB6F-C433F7EE1DF4}"/>
              </a:ext>
            </a:extLst>
          </p:cNvPr>
          <p:cNvGrpSpPr/>
          <p:nvPr/>
        </p:nvGrpSpPr>
        <p:grpSpPr>
          <a:xfrm>
            <a:off x="4239205" y="3627354"/>
            <a:ext cx="2959585" cy="3071269"/>
            <a:chOff x="307126" y="523510"/>
            <a:chExt cx="2959585" cy="3071269"/>
          </a:xfrm>
        </p:grpSpPr>
        <p:pic>
          <p:nvPicPr>
            <p:cNvPr id="24" name="Рисунок 23" descr="Изображение выглядит как зима, на открытом воздухе, небо, дерево">
              <a:extLst>
                <a:ext uri="{FF2B5EF4-FFF2-40B4-BE49-F238E27FC236}">
                  <a16:creationId xmlns:a16="http://schemas.microsoft.com/office/drawing/2014/main" id="{621B62E5-D40A-74C0-747E-A02DAE4F07B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224" t="6246" r="12523" b="11511"/>
            <a:stretch/>
          </p:blipFill>
          <p:spPr>
            <a:xfrm>
              <a:off x="307126" y="523510"/>
              <a:ext cx="2959585" cy="3071269"/>
            </a:xfrm>
            <a:prstGeom prst="rect">
              <a:avLst/>
            </a:prstGeom>
          </p:spPr>
        </p:pic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25979F3C-5E89-2EE8-C312-6DF54601882F}"/>
                </a:ext>
              </a:extLst>
            </p:cNvPr>
            <p:cNvSpPr txBox="1"/>
            <p:nvPr/>
          </p:nvSpPr>
          <p:spPr>
            <a:xfrm>
              <a:off x="422298" y="1472812"/>
              <a:ext cx="2729240" cy="18620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15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Gabriola" panose="04040605051002020D02" pitchFamily="82" charset="0"/>
                </a:rPr>
                <a:t>МЫ</a:t>
              </a:r>
            </a:p>
          </p:txBody>
        </p:sp>
      </p:grpSp>
      <p:grpSp>
        <p:nvGrpSpPr>
          <p:cNvPr id="26" name="Группа 25">
            <a:extLst>
              <a:ext uri="{FF2B5EF4-FFF2-40B4-BE49-F238E27FC236}">
                <a16:creationId xmlns:a16="http://schemas.microsoft.com/office/drawing/2014/main" id="{2E7B3E1E-ED07-FFF0-C2EF-4A735B4B09FC}"/>
              </a:ext>
            </a:extLst>
          </p:cNvPr>
          <p:cNvGrpSpPr/>
          <p:nvPr/>
        </p:nvGrpSpPr>
        <p:grpSpPr>
          <a:xfrm>
            <a:off x="7473270" y="3690024"/>
            <a:ext cx="2959585" cy="3071269"/>
            <a:chOff x="307126" y="523510"/>
            <a:chExt cx="2959585" cy="3071269"/>
          </a:xfrm>
        </p:grpSpPr>
        <p:pic>
          <p:nvPicPr>
            <p:cNvPr id="27" name="Рисунок 26" descr="Изображение выглядит как зима, на открытом воздухе, небо, дерево">
              <a:extLst>
                <a:ext uri="{FF2B5EF4-FFF2-40B4-BE49-F238E27FC236}">
                  <a16:creationId xmlns:a16="http://schemas.microsoft.com/office/drawing/2014/main" id="{C2D5F766-904A-87E0-68C9-A7D8C615ECE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224" t="6246" r="12523" b="11511"/>
            <a:stretch/>
          </p:blipFill>
          <p:spPr>
            <a:xfrm>
              <a:off x="307126" y="523510"/>
              <a:ext cx="2959585" cy="3071269"/>
            </a:xfrm>
            <a:prstGeom prst="rect">
              <a:avLst/>
            </a:prstGeom>
          </p:spPr>
        </p:pic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0EC8D1F3-4535-5D09-C75B-F6612BE426B7}"/>
                </a:ext>
              </a:extLst>
            </p:cNvPr>
            <p:cNvSpPr txBox="1"/>
            <p:nvPr/>
          </p:nvSpPr>
          <p:spPr>
            <a:xfrm>
              <a:off x="422298" y="1472812"/>
              <a:ext cx="2729240" cy="18620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15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Gabriola" panose="04040605051002020D02" pitchFamily="82" charset="0"/>
                </a:rPr>
                <a:t>МЯ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6290827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Изображение выглядит как снежинка, цветок, растение&#10;&#10;Контент, сгенерированный ИИ, может содержать ошибки.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5CB641B5-8DB5-2213-8186-2E7A6E535A1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10853" y="6198376"/>
            <a:ext cx="596076" cy="596076"/>
          </a:xfrm>
          <a:prstGeom prst="rect">
            <a:avLst/>
          </a:prstGeom>
        </p:spPr>
      </p:pic>
      <p:pic>
        <p:nvPicPr>
          <p:cNvPr id="2" name="Рисунок 1" descr="Изображение выглядит как цветок, Красочность, искусство, График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44D83BAD-5A03-1AE4-721F-F59C083A830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6059" y="-52040"/>
            <a:ext cx="1445941" cy="1445941"/>
          </a:xfrm>
          <a:prstGeom prst="rect">
            <a:avLst/>
          </a:prstGeom>
          <a:effectLst>
            <a:glow rad="127000">
              <a:schemeClr val="accent1">
                <a:lumMod val="60000"/>
                <a:lumOff val="40000"/>
              </a:schemeClr>
            </a:glow>
          </a:effec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7A7AD14-73BA-5A9B-7F9D-D74F7D0F3FBC}"/>
              </a:ext>
            </a:extLst>
          </p:cNvPr>
          <p:cNvSpPr txBox="1"/>
          <p:nvPr/>
        </p:nvSpPr>
        <p:spPr>
          <a:xfrm>
            <a:off x="4865166" y="0"/>
            <a:ext cx="295958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Чтение слогов</a:t>
            </a:r>
          </a:p>
        </p:txBody>
      </p:sp>
      <p:grpSp>
        <p:nvGrpSpPr>
          <p:cNvPr id="8" name="Группа 7">
            <a:extLst>
              <a:ext uri="{FF2B5EF4-FFF2-40B4-BE49-F238E27FC236}">
                <a16:creationId xmlns:a16="http://schemas.microsoft.com/office/drawing/2014/main" id="{07E9AA52-B4AF-D78E-22FD-C6A2CD25B71C}"/>
              </a:ext>
            </a:extLst>
          </p:cNvPr>
          <p:cNvGrpSpPr/>
          <p:nvPr/>
        </p:nvGrpSpPr>
        <p:grpSpPr>
          <a:xfrm>
            <a:off x="43539" y="1214440"/>
            <a:ext cx="2778101" cy="2239517"/>
            <a:chOff x="-125643" y="462877"/>
            <a:chExt cx="2778101" cy="2239517"/>
          </a:xfrm>
        </p:grpSpPr>
        <p:pic>
          <p:nvPicPr>
            <p:cNvPr id="5" name="Рисунок 4">
              <a:extLst>
                <a:ext uri="{FF2B5EF4-FFF2-40B4-BE49-F238E27FC236}">
                  <a16:creationId xmlns:a16="http://schemas.microsoft.com/office/drawing/2014/main" id="{4BF62543-87EB-816B-3CEF-6405D544C25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colorTemperature colorTemp="47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416" t="16997" r="16420" b="16641"/>
            <a:stretch/>
          </p:blipFill>
          <p:spPr>
            <a:xfrm>
              <a:off x="0" y="481426"/>
              <a:ext cx="2415133" cy="2220968"/>
            </a:xfrm>
            <a:prstGeom prst="rect">
              <a:avLst/>
            </a:prstGeom>
          </p:spPr>
        </p:pic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F77B46B0-1D1A-FAF8-179B-9A5F57318BC1}"/>
                </a:ext>
              </a:extLst>
            </p:cNvPr>
            <p:cNvSpPr txBox="1"/>
            <p:nvPr/>
          </p:nvSpPr>
          <p:spPr>
            <a:xfrm>
              <a:off x="-125643" y="462877"/>
              <a:ext cx="2778101" cy="18620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15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Gabriola" panose="04040605051002020D02" pitchFamily="82" charset="0"/>
                </a:rPr>
                <a:t>СА</a:t>
              </a:r>
            </a:p>
          </p:txBody>
        </p:sp>
      </p:grpSp>
      <p:grpSp>
        <p:nvGrpSpPr>
          <p:cNvPr id="9" name="Группа 8">
            <a:extLst>
              <a:ext uri="{FF2B5EF4-FFF2-40B4-BE49-F238E27FC236}">
                <a16:creationId xmlns:a16="http://schemas.microsoft.com/office/drawing/2014/main" id="{61B9B279-949C-63DA-F369-7CA02D42D6A8}"/>
              </a:ext>
            </a:extLst>
          </p:cNvPr>
          <p:cNvGrpSpPr/>
          <p:nvPr/>
        </p:nvGrpSpPr>
        <p:grpSpPr>
          <a:xfrm>
            <a:off x="99381" y="4154303"/>
            <a:ext cx="2778101" cy="2239517"/>
            <a:chOff x="-125643" y="462877"/>
            <a:chExt cx="2778101" cy="2239517"/>
          </a:xfrm>
        </p:grpSpPr>
        <p:pic>
          <p:nvPicPr>
            <p:cNvPr id="10" name="Рисунок 9">
              <a:extLst>
                <a:ext uri="{FF2B5EF4-FFF2-40B4-BE49-F238E27FC236}">
                  <a16:creationId xmlns:a16="http://schemas.microsoft.com/office/drawing/2014/main" id="{1B99E423-C401-18F3-4F48-61A985966B5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colorTemperature colorTemp="47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416" t="16997" r="16420" b="16641"/>
            <a:stretch/>
          </p:blipFill>
          <p:spPr>
            <a:xfrm>
              <a:off x="0" y="481426"/>
              <a:ext cx="2415133" cy="2220968"/>
            </a:xfrm>
            <a:prstGeom prst="rect">
              <a:avLst/>
            </a:prstGeom>
          </p:spPr>
        </p:pic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D9F2D6E4-1E2D-8068-0352-603C883431F0}"/>
                </a:ext>
              </a:extLst>
            </p:cNvPr>
            <p:cNvSpPr txBox="1"/>
            <p:nvPr/>
          </p:nvSpPr>
          <p:spPr>
            <a:xfrm>
              <a:off x="-125643" y="462877"/>
              <a:ext cx="2778101" cy="18620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15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Gabriola" panose="04040605051002020D02" pitchFamily="82" charset="0"/>
                </a:rPr>
                <a:t>СО</a:t>
              </a:r>
            </a:p>
          </p:txBody>
        </p:sp>
      </p:grpSp>
      <p:grpSp>
        <p:nvGrpSpPr>
          <p:cNvPr id="12" name="Группа 11">
            <a:extLst>
              <a:ext uri="{FF2B5EF4-FFF2-40B4-BE49-F238E27FC236}">
                <a16:creationId xmlns:a16="http://schemas.microsoft.com/office/drawing/2014/main" id="{330F699A-187A-FD27-A33E-50157550D69E}"/>
              </a:ext>
            </a:extLst>
          </p:cNvPr>
          <p:cNvGrpSpPr/>
          <p:nvPr/>
        </p:nvGrpSpPr>
        <p:grpSpPr>
          <a:xfrm>
            <a:off x="3064203" y="561571"/>
            <a:ext cx="2778101" cy="2239517"/>
            <a:chOff x="-125643" y="462877"/>
            <a:chExt cx="2778101" cy="2239517"/>
          </a:xfrm>
        </p:grpSpPr>
        <p:pic>
          <p:nvPicPr>
            <p:cNvPr id="13" name="Рисунок 12">
              <a:extLst>
                <a:ext uri="{FF2B5EF4-FFF2-40B4-BE49-F238E27FC236}">
                  <a16:creationId xmlns:a16="http://schemas.microsoft.com/office/drawing/2014/main" id="{77DFD415-AA95-6F80-4E58-DA7B80926B0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colorTemperature colorTemp="47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416" t="16997" r="16420" b="16641"/>
            <a:stretch/>
          </p:blipFill>
          <p:spPr>
            <a:xfrm>
              <a:off x="0" y="481426"/>
              <a:ext cx="2415133" cy="2220968"/>
            </a:xfrm>
            <a:prstGeom prst="rect">
              <a:avLst/>
            </a:prstGeom>
          </p:spPr>
        </p:pic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0CD76444-065B-E71F-89F9-19C9AF018513}"/>
                </a:ext>
              </a:extLst>
            </p:cNvPr>
            <p:cNvSpPr txBox="1"/>
            <p:nvPr/>
          </p:nvSpPr>
          <p:spPr>
            <a:xfrm>
              <a:off x="-125643" y="462877"/>
              <a:ext cx="2778101" cy="18620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15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Gabriola" panose="04040605051002020D02" pitchFamily="82" charset="0"/>
                </a:rPr>
                <a:t>СУ</a:t>
              </a:r>
            </a:p>
          </p:txBody>
        </p:sp>
      </p:grpSp>
      <p:grpSp>
        <p:nvGrpSpPr>
          <p:cNvPr id="15" name="Группа 14">
            <a:extLst>
              <a:ext uri="{FF2B5EF4-FFF2-40B4-BE49-F238E27FC236}">
                <a16:creationId xmlns:a16="http://schemas.microsoft.com/office/drawing/2014/main" id="{341774ED-F3DA-DE79-2979-D43774D67601}"/>
              </a:ext>
            </a:extLst>
          </p:cNvPr>
          <p:cNvGrpSpPr/>
          <p:nvPr/>
        </p:nvGrpSpPr>
        <p:grpSpPr>
          <a:xfrm>
            <a:off x="2989164" y="3336247"/>
            <a:ext cx="2778101" cy="2239517"/>
            <a:chOff x="-125643" y="462877"/>
            <a:chExt cx="2778101" cy="2239517"/>
          </a:xfrm>
        </p:grpSpPr>
        <p:pic>
          <p:nvPicPr>
            <p:cNvPr id="16" name="Рисунок 15">
              <a:extLst>
                <a:ext uri="{FF2B5EF4-FFF2-40B4-BE49-F238E27FC236}">
                  <a16:creationId xmlns:a16="http://schemas.microsoft.com/office/drawing/2014/main" id="{A45AAF67-3031-16BA-9078-C1ACDA0DEB1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colorTemperature colorTemp="47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416" t="16997" r="16420" b="16641"/>
            <a:stretch/>
          </p:blipFill>
          <p:spPr>
            <a:xfrm>
              <a:off x="0" y="481426"/>
              <a:ext cx="2415133" cy="2220968"/>
            </a:xfrm>
            <a:prstGeom prst="rect">
              <a:avLst/>
            </a:prstGeom>
          </p:spPr>
        </p:pic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277E6CDD-FAD4-0F72-FFB1-1494C0A2DD99}"/>
                </a:ext>
              </a:extLst>
            </p:cNvPr>
            <p:cNvSpPr txBox="1"/>
            <p:nvPr/>
          </p:nvSpPr>
          <p:spPr>
            <a:xfrm>
              <a:off x="-125643" y="462877"/>
              <a:ext cx="2778101" cy="18620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15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Gabriola" panose="04040605051002020D02" pitchFamily="82" charset="0"/>
                </a:rPr>
                <a:t>СИ</a:t>
              </a:r>
            </a:p>
          </p:txBody>
        </p:sp>
      </p:grpSp>
      <p:grpSp>
        <p:nvGrpSpPr>
          <p:cNvPr id="18" name="Группа 17">
            <a:extLst>
              <a:ext uri="{FF2B5EF4-FFF2-40B4-BE49-F238E27FC236}">
                <a16:creationId xmlns:a16="http://schemas.microsoft.com/office/drawing/2014/main" id="{F67AF91D-E749-1943-F761-25263E97D1EE}"/>
              </a:ext>
            </a:extLst>
          </p:cNvPr>
          <p:cNvGrpSpPr/>
          <p:nvPr/>
        </p:nvGrpSpPr>
        <p:grpSpPr>
          <a:xfrm>
            <a:off x="5604979" y="1738631"/>
            <a:ext cx="2778101" cy="2239517"/>
            <a:chOff x="-125643" y="462877"/>
            <a:chExt cx="2778101" cy="2239517"/>
          </a:xfrm>
        </p:grpSpPr>
        <p:pic>
          <p:nvPicPr>
            <p:cNvPr id="19" name="Рисунок 18">
              <a:extLst>
                <a:ext uri="{FF2B5EF4-FFF2-40B4-BE49-F238E27FC236}">
                  <a16:creationId xmlns:a16="http://schemas.microsoft.com/office/drawing/2014/main" id="{E7430474-81B2-E731-3A2E-685104008F7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colorTemperature colorTemp="47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416" t="16997" r="16420" b="16641"/>
            <a:stretch/>
          </p:blipFill>
          <p:spPr>
            <a:xfrm>
              <a:off x="0" y="481426"/>
              <a:ext cx="2415133" cy="2220968"/>
            </a:xfrm>
            <a:prstGeom prst="rect">
              <a:avLst/>
            </a:prstGeom>
          </p:spPr>
        </p:pic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687C523C-6203-709F-6901-F2520E2895E8}"/>
                </a:ext>
              </a:extLst>
            </p:cNvPr>
            <p:cNvSpPr txBox="1"/>
            <p:nvPr/>
          </p:nvSpPr>
          <p:spPr>
            <a:xfrm>
              <a:off x="-125643" y="462877"/>
              <a:ext cx="2778101" cy="18620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15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Gabriola" panose="04040605051002020D02" pitchFamily="82" charset="0"/>
                </a:rPr>
                <a:t>СЫ</a:t>
              </a:r>
            </a:p>
          </p:txBody>
        </p:sp>
      </p:grpSp>
      <p:grpSp>
        <p:nvGrpSpPr>
          <p:cNvPr id="21" name="Группа 20">
            <a:extLst>
              <a:ext uri="{FF2B5EF4-FFF2-40B4-BE49-F238E27FC236}">
                <a16:creationId xmlns:a16="http://schemas.microsoft.com/office/drawing/2014/main" id="{D2847A8A-CE6E-A099-F220-0A4664E5A7E9}"/>
              </a:ext>
            </a:extLst>
          </p:cNvPr>
          <p:cNvGrpSpPr/>
          <p:nvPr/>
        </p:nvGrpSpPr>
        <p:grpSpPr>
          <a:xfrm>
            <a:off x="5485407" y="4618483"/>
            <a:ext cx="2778101" cy="2239517"/>
            <a:chOff x="-125643" y="462877"/>
            <a:chExt cx="2778101" cy="2239517"/>
          </a:xfrm>
        </p:grpSpPr>
        <p:pic>
          <p:nvPicPr>
            <p:cNvPr id="22" name="Рисунок 21">
              <a:extLst>
                <a:ext uri="{FF2B5EF4-FFF2-40B4-BE49-F238E27FC236}">
                  <a16:creationId xmlns:a16="http://schemas.microsoft.com/office/drawing/2014/main" id="{ED418E28-4EDA-2CB5-12EC-BA36B1E9491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colorTemperature colorTemp="47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416" t="16997" r="16420" b="16641"/>
            <a:stretch/>
          </p:blipFill>
          <p:spPr>
            <a:xfrm>
              <a:off x="0" y="481426"/>
              <a:ext cx="2415133" cy="2220968"/>
            </a:xfrm>
            <a:prstGeom prst="rect">
              <a:avLst/>
            </a:prstGeom>
          </p:spPr>
        </p:pic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427608AF-E5E4-8C1D-6704-0859C28CEB46}"/>
                </a:ext>
              </a:extLst>
            </p:cNvPr>
            <p:cNvSpPr txBox="1"/>
            <p:nvPr/>
          </p:nvSpPr>
          <p:spPr>
            <a:xfrm>
              <a:off x="-125643" y="462877"/>
              <a:ext cx="2778101" cy="18620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15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Gabriola" panose="04040605051002020D02" pitchFamily="82" charset="0"/>
                </a:rPr>
                <a:t>СЭ</a:t>
              </a:r>
            </a:p>
          </p:txBody>
        </p:sp>
      </p:grpSp>
      <p:grpSp>
        <p:nvGrpSpPr>
          <p:cNvPr id="24" name="Группа 23">
            <a:extLst>
              <a:ext uri="{FF2B5EF4-FFF2-40B4-BE49-F238E27FC236}">
                <a16:creationId xmlns:a16="http://schemas.microsoft.com/office/drawing/2014/main" id="{848CE6F6-1367-7D65-B536-96B6832DAF5C}"/>
              </a:ext>
            </a:extLst>
          </p:cNvPr>
          <p:cNvGrpSpPr/>
          <p:nvPr/>
        </p:nvGrpSpPr>
        <p:grpSpPr>
          <a:xfrm>
            <a:off x="8137865" y="472151"/>
            <a:ext cx="2778101" cy="2239517"/>
            <a:chOff x="-125643" y="462877"/>
            <a:chExt cx="2778101" cy="2239517"/>
          </a:xfrm>
        </p:grpSpPr>
        <p:pic>
          <p:nvPicPr>
            <p:cNvPr id="25" name="Рисунок 24">
              <a:extLst>
                <a:ext uri="{FF2B5EF4-FFF2-40B4-BE49-F238E27FC236}">
                  <a16:creationId xmlns:a16="http://schemas.microsoft.com/office/drawing/2014/main" id="{735E1219-59EC-BCE6-5CEF-7833BD38041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colorTemperature colorTemp="47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416" t="16997" r="16420" b="16641"/>
            <a:stretch/>
          </p:blipFill>
          <p:spPr>
            <a:xfrm>
              <a:off x="0" y="481426"/>
              <a:ext cx="2415133" cy="2220968"/>
            </a:xfrm>
            <a:prstGeom prst="rect">
              <a:avLst/>
            </a:prstGeom>
          </p:spPr>
        </p:pic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93483809-E414-882C-0555-B93460143750}"/>
                </a:ext>
              </a:extLst>
            </p:cNvPr>
            <p:cNvSpPr txBox="1"/>
            <p:nvPr/>
          </p:nvSpPr>
          <p:spPr>
            <a:xfrm>
              <a:off x="-125643" y="462877"/>
              <a:ext cx="2778101" cy="18620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15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Gabriola" panose="04040605051002020D02" pitchFamily="82" charset="0"/>
                </a:rPr>
                <a:t>СЯ</a:t>
              </a:r>
            </a:p>
          </p:txBody>
        </p:sp>
      </p:grp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69F5335-758C-B427-3416-4CAA05FC6F0F}"/>
              </a:ext>
            </a:extLst>
          </p:cNvPr>
          <p:cNvGrpSpPr/>
          <p:nvPr/>
        </p:nvGrpSpPr>
        <p:grpSpPr>
          <a:xfrm>
            <a:off x="8539637" y="3524982"/>
            <a:ext cx="2778101" cy="2239517"/>
            <a:chOff x="-125643" y="462877"/>
            <a:chExt cx="2778101" cy="2239517"/>
          </a:xfrm>
        </p:grpSpPr>
        <p:pic>
          <p:nvPicPr>
            <p:cNvPr id="30" name="Рисунок 29">
              <a:extLst>
                <a:ext uri="{FF2B5EF4-FFF2-40B4-BE49-F238E27FC236}">
                  <a16:creationId xmlns:a16="http://schemas.microsoft.com/office/drawing/2014/main" id="{C1AD3E7E-F23C-6D53-2862-2EB84DD10F8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colorTemperature colorTemp="47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416" t="16997" r="16420" b="16641"/>
            <a:stretch/>
          </p:blipFill>
          <p:spPr>
            <a:xfrm>
              <a:off x="0" y="481426"/>
              <a:ext cx="2415133" cy="2220968"/>
            </a:xfrm>
            <a:prstGeom prst="rect">
              <a:avLst/>
            </a:prstGeom>
          </p:spPr>
        </p:pic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42CFC0A8-FDE9-6A83-D454-94B34B3BFE8F}"/>
                </a:ext>
              </a:extLst>
            </p:cNvPr>
            <p:cNvSpPr txBox="1"/>
            <p:nvPr/>
          </p:nvSpPr>
          <p:spPr>
            <a:xfrm>
              <a:off x="-125643" y="462877"/>
              <a:ext cx="2778101" cy="18620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15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Gabriola" panose="04040605051002020D02" pitchFamily="82" charset="0"/>
                </a:rPr>
                <a:t>СЕ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185454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>
                      <p:stCondLst>
                        <p:cond delay="0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4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1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8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51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2" fill="hold">
                      <p:stCondLst>
                        <p:cond delay="0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5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Изображение выглядит как снежинка, цветок, растение&#10;&#10;Контент, сгенерированный ИИ, может содержать ошибки.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5CB641B5-8DB5-2213-8186-2E7A6E535A1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10853" y="6198376"/>
            <a:ext cx="596076" cy="596076"/>
          </a:xfrm>
          <a:prstGeom prst="rect">
            <a:avLst/>
          </a:prstGeom>
        </p:spPr>
      </p:pic>
      <p:pic>
        <p:nvPicPr>
          <p:cNvPr id="2" name="Рисунок 1" descr="Изображение выглядит как цветок, Красочность, искусство, График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44D83BAD-5A03-1AE4-721F-F59C083A830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6059" y="-52040"/>
            <a:ext cx="1445941" cy="1445941"/>
          </a:xfrm>
          <a:prstGeom prst="rect">
            <a:avLst/>
          </a:prstGeom>
          <a:effectLst>
            <a:glow rad="127000">
              <a:schemeClr val="accent1">
                <a:lumMod val="60000"/>
                <a:lumOff val="40000"/>
              </a:schemeClr>
            </a:glow>
          </a:effec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8595B4F-73DC-9FD6-5805-53AE32688AEE}"/>
              </a:ext>
            </a:extLst>
          </p:cNvPr>
          <p:cNvSpPr txBox="1"/>
          <p:nvPr/>
        </p:nvSpPr>
        <p:spPr>
          <a:xfrm>
            <a:off x="4865166" y="0"/>
            <a:ext cx="295958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Чтение слогов</a:t>
            </a:r>
          </a:p>
        </p:txBody>
      </p:sp>
      <p:grpSp>
        <p:nvGrpSpPr>
          <p:cNvPr id="8" name="Группа 7">
            <a:extLst>
              <a:ext uri="{FF2B5EF4-FFF2-40B4-BE49-F238E27FC236}">
                <a16:creationId xmlns:a16="http://schemas.microsoft.com/office/drawing/2014/main" id="{C794C0A2-0C43-1ECA-2269-C678B3B789FE}"/>
              </a:ext>
            </a:extLst>
          </p:cNvPr>
          <p:cNvGrpSpPr/>
          <p:nvPr/>
        </p:nvGrpSpPr>
        <p:grpSpPr>
          <a:xfrm>
            <a:off x="213787" y="194665"/>
            <a:ext cx="3383082" cy="2454115"/>
            <a:chOff x="213787" y="194665"/>
            <a:chExt cx="3383082" cy="2454115"/>
          </a:xfrm>
        </p:grpSpPr>
        <p:pic>
          <p:nvPicPr>
            <p:cNvPr id="6" name="Рисунок 5" descr="Изображение выглядит как растение, хвойные, дерево, Наземное растение&#10;&#10;Контент, сгенерированный ИИ, может содержать ошибки.">
              <a:extLst>
                <a:ext uri="{FF2B5EF4-FFF2-40B4-BE49-F238E27FC236}">
                  <a16:creationId xmlns:a16="http://schemas.microsoft.com/office/drawing/2014/main" id="{FB0239A8-1C78-4BC2-F6D5-AF70DC28E22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colorTemperature colorTemp="53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720080">
              <a:off x="213787" y="753627"/>
              <a:ext cx="3383082" cy="1895153"/>
            </a:xfrm>
            <a:prstGeom prst="rect">
              <a:avLst/>
            </a:prstGeom>
          </p:spPr>
        </p:pic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63928171-4A43-CA5B-26E6-16A33FF1130A}"/>
                </a:ext>
              </a:extLst>
            </p:cNvPr>
            <p:cNvSpPr txBox="1"/>
            <p:nvPr/>
          </p:nvSpPr>
          <p:spPr>
            <a:xfrm>
              <a:off x="956281" y="194665"/>
              <a:ext cx="2101026" cy="22159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3800" b="1" dirty="0">
                  <a:solidFill>
                    <a:schemeClr val="tx2">
                      <a:lumMod val="25000"/>
                      <a:lumOff val="7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Gabriola" panose="04040605051002020D02" pitchFamily="82" charset="0"/>
                </a:rPr>
                <a:t>ЛА</a:t>
              </a:r>
            </a:p>
          </p:txBody>
        </p:sp>
      </p:grpSp>
      <p:grpSp>
        <p:nvGrpSpPr>
          <p:cNvPr id="9" name="Группа 8">
            <a:extLst>
              <a:ext uri="{FF2B5EF4-FFF2-40B4-BE49-F238E27FC236}">
                <a16:creationId xmlns:a16="http://schemas.microsoft.com/office/drawing/2014/main" id="{BC524C72-BDF9-3E4E-AB4D-A3912898C644}"/>
              </a:ext>
            </a:extLst>
          </p:cNvPr>
          <p:cNvGrpSpPr/>
          <p:nvPr/>
        </p:nvGrpSpPr>
        <p:grpSpPr>
          <a:xfrm>
            <a:off x="3756931" y="292387"/>
            <a:ext cx="3383082" cy="2454115"/>
            <a:chOff x="213787" y="194665"/>
            <a:chExt cx="3383082" cy="2454115"/>
          </a:xfrm>
        </p:grpSpPr>
        <p:pic>
          <p:nvPicPr>
            <p:cNvPr id="10" name="Рисунок 9" descr="Изображение выглядит как растение, хвойные, дерево, Наземное растение&#10;&#10;Контент, сгенерированный ИИ, может содержать ошибки.">
              <a:extLst>
                <a:ext uri="{FF2B5EF4-FFF2-40B4-BE49-F238E27FC236}">
                  <a16:creationId xmlns:a16="http://schemas.microsoft.com/office/drawing/2014/main" id="{2A3BB7AB-86BE-10EB-8975-3FC8EBFB0A9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colorTemperature colorTemp="53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720080">
              <a:off x="213787" y="753627"/>
              <a:ext cx="3383082" cy="1895153"/>
            </a:xfrm>
            <a:prstGeom prst="rect">
              <a:avLst/>
            </a:prstGeom>
          </p:spPr>
        </p:pic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1D8E9B51-21DD-E1DD-DEF4-87CAB66F21CA}"/>
                </a:ext>
              </a:extLst>
            </p:cNvPr>
            <p:cNvSpPr txBox="1"/>
            <p:nvPr/>
          </p:nvSpPr>
          <p:spPr>
            <a:xfrm>
              <a:off x="956281" y="194665"/>
              <a:ext cx="2101026" cy="22159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3800" b="1" dirty="0">
                  <a:solidFill>
                    <a:schemeClr val="tx2">
                      <a:lumMod val="25000"/>
                      <a:lumOff val="7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Gabriola" panose="04040605051002020D02" pitchFamily="82" charset="0"/>
                </a:rPr>
                <a:t>ЛО</a:t>
              </a:r>
            </a:p>
          </p:txBody>
        </p:sp>
      </p:grpSp>
      <p:grpSp>
        <p:nvGrpSpPr>
          <p:cNvPr id="12" name="Группа 11">
            <a:extLst>
              <a:ext uri="{FF2B5EF4-FFF2-40B4-BE49-F238E27FC236}">
                <a16:creationId xmlns:a16="http://schemas.microsoft.com/office/drawing/2014/main" id="{354B8734-15E1-BB08-7EF4-F5B5684A3F87}"/>
              </a:ext>
            </a:extLst>
          </p:cNvPr>
          <p:cNvGrpSpPr/>
          <p:nvPr/>
        </p:nvGrpSpPr>
        <p:grpSpPr>
          <a:xfrm>
            <a:off x="7342945" y="292387"/>
            <a:ext cx="3383082" cy="2454115"/>
            <a:chOff x="213787" y="194665"/>
            <a:chExt cx="3383082" cy="2454115"/>
          </a:xfrm>
        </p:grpSpPr>
        <p:pic>
          <p:nvPicPr>
            <p:cNvPr id="13" name="Рисунок 12" descr="Изображение выглядит как растение, хвойные, дерево, Наземное растение&#10;&#10;Контент, сгенерированный ИИ, может содержать ошибки.">
              <a:extLst>
                <a:ext uri="{FF2B5EF4-FFF2-40B4-BE49-F238E27FC236}">
                  <a16:creationId xmlns:a16="http://schemas.microsoft.com/office/drawing/2014/main" id="{2AA16FB2-82CC-8EB9-B3D5-3FC8E9AAA7B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colorTemperature colorTemp="53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720080">
              <a:off x="213787" y="753627"/>
              <a:ext cx="3383082" cy="1895153"/>
            </a:xfrm>
            <a:prstGeom prst="rect">
              <a:avLst/>
            </a:prstGeom>
          </p:spPr>
        </p:pic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C3B5DDC8-F120-6621-1379-027842335B91}"/>
                </a:ext>
              </a:extLst>
            </p:cNvPr>
            <p:cNvSpPr txBox="1"/>
            <p:nvPr/>
          </p:nvSpPr>
          <p:spPr>
            <a:xfrm>
              <a:off x="956281" y="194665"/>
              <a:ext cx="2101026" cy="22159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3800" b="1" dirty="0">
                  <a:solidFill>
                    <a:schemeClr val="tx2">
                      <a:lumMod val="25000"/>
                      <a:lumOff val="7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Gabriola" panose="04040605051002020D02" pitchFamily="82" charset="0"/>
                </a:rPr>
                <a:t>ЛУ</a:t>
              </a:r>
            </a:p>
          </p:txBody>
        </p:sp>
      </p:grpSp>
      <p:grpSp>
        <p:nvGrpSpPr>
          <p:cNvPr id="15" name="Группа 14">
            <a:extLst>
              <a:ext uri="{FF2B5EF4-FFF2-40B4-BE49-F238E27FC236}">
                <a16:creationId xmlns:a16="http://schemas.microsoft.com/office/drawing/2014/main" id="{CAD13059-652E-F45F-E77B-71697D4D03CD}"/>
              </a:ext>
            </a:extLst>
          </p:cNvPr>
          <p:cNvGrpSpPr/>
          <p:nvPr/>
        </p:nvGrpSpPr>
        <p:grpSpPr>
          <a:xfrm>
            <a:off x="229296" y="2273071"/>
            <a:ext cx="3383082" cy="2454115"/>
            <a:chOff x="213787" y="194665"/>
            <a:chExt cx="3383082" cy="2454115"/>
          </a:xfrm>
        </p:grpSpPr>
        <p:pic>
          <p:nvPicPr>
            <p:cNvPr id="16" name="Рисунок 15" descr="Изображение выглядит как растение, хвойные, дерево, Наземное растение&#10;&#10;Контент, сгенерированный ИИ, может содержать ошибки.">
              <a:extLst>
                <a:ext uri="{FF2B5EF4-FFF2-40B4-BE49-F238E27FC236}">
                  <a16:creationId xmlns:a16="http://schemas.microsoft.com/office/drawing/2014/main" id="{63F72496-B593-5F58-D7A0-27434518E53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colorTemperature colorTemp="53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720080">
              <a:off x="213787" y="753627"/>
              <a:ext cx="3383082" cy="1895153"/>
            </a:xfrm>
            <a:prstGeom prst="rect">
              <a:avLst/>
            </a:prstGeom>
          </p:spPr>
        </p:pic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69C4059A-2813-FA6B-D714-A1DDD6D1E7E4}"/>
                </a:ext>
              </a:extLst>
            </p:cNvPr>
            <p:cNvSpPr txBox="1"/>
            <p:nvPr/>
          </p:nvSpPr>
          <p:spPr>
            <a:xfrm>
              <a:off x="956281" y="194665"/>
              <a:ext cx="2101026" cy="22159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3800" b="1" dirty="0">
                  <a:solidFill>
                    <a:schemeClr val="tx2">
                      <a:lumMod val="25000"/>
                      <a:lumOff val="7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Gabriola" panose="04040605051002020D02" pitchFamily="82" charset="0"/>
                </a:rPr>
                <a:t>ЛИ</a:t>
              </a:r>
            </a:p>
          </p:txBody>
        </p:sp>
      </p:grpSp>
      <p:grpSp>
        <p:nvGrpSpPr>
          <p:cNvPr id="18" name="Группа 17">
            <a:extLst>
              <a:ext uri="{FF2B5EF4-FFF2-40B4-BE49-F238E27FC236}">
                <a16:creationId xmlns:a16="http://schemas.microsoft.com/office/drawing/2014/main" id="{D5FF1719-EB10-12C8-0191-5C120BAC9C0B}"/>
              </a:ext>
            </a:extLst>
          </p:cNvPr>
          <p:cNvGrpSpPr/>
          <p:nvPr/>
        </p:nvGrpSpPr>
        <p:grpSpPr>
          <a:xfrm>
            <a:off x="3829207" y="2201942"/>
            <a:ext cx="3383082" cy="2454115"/>
            <a:chOff x="213787" y="194665"/>
            <a:chExt cx="3383082" cy="2454115"/>
          </a:xfrm>
        </p:grpSpPr>
        <p:pic>
          <p:nvPicPr>
            <p:cNvPr id="19" name="Рисунок 18" descr="Изображение выглядит как растение, хвойные, дерево, Наземное растение&#10;&#10;Контент, сгенерированный ИИ, может содержать ошибки.">
              <a:extLst>
                <a:ext uri="{FF2B5EF4-FFF2-40B4-BE49-F238E27FC236}">
                  <a16:creationId xmlns:a16="http://schemas.microsoft.com/office/drawing/2014/main" id="{5C7B7833-6192-0791-ECB5-9EAD6F99D5D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colorTemperature colorTemp="53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720080">
              <a:off x="213787" y="753627"/>
              <a:ext cx="3383082" cy="1895153"/>
            </a:xfrm>
            <a:prstGeom prst="rect">
              <a:avLst/>
            </a:prstGeom>
          </p:spPr>
        </p:pic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AD4D6DD6-3096-9164-A73C-B8B566848617}"/>
                </a:ext>
              </a:extLst>
            </p:cNvPr>
            <p:cNvSpPr txBox="1"/>
            <p:nvPr/>
          </p:nvSpPr>
          <p:spPr>
            <a:xfrm>
              <a:off x="956281" y="194665"/>
              <a:ext cx="2101026" cy="22159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3800" b="1" dirty="0">
                  <a:solidFill>
                    <a:schemeClr val="tx2">
                      <a:lumMod val="25000"/>
                      <a:lumOff val="7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Gabriola" panose="04040605051002020D02" pitchFamily="82" charset="0"/>
                </a:rPr>
                <a:t>ЛЯ</a:t>
              </a:r>
            </a:p>
          </p:txBody>
        </p:sp>
      </p:grpSp>
      <p:grpSp>
        <p:nvGrpSpPr>
          <p:cNvPr id="21" name="Группа 20">
            <a:extLst>
              <a:ext uri="{FF2B5EF4-FFF2-40B4-BE49-F238E27FC236}">
                <a16:creationId xmlns:a16="http://schemas.microsoft.com/office/drawing/2014/main" id="{9693BD83-6F77-0DD3-0793-15CCC1E539DE}"/>
              </a:ext>
            </a:extLst>
          </p:cNvPr>
          <p:cNvGrpSpPr/>
          <p:nvPr/>
        </p:nvGrpSpPr>
        <p:grpSpPr>
          <a:xfrm>
            <a:off x="7453887" y="2201942"/>
            <a:ext cx="3383082" cy="2454115"/>
            <a:chOff x="213787" y="194665"/>
            <a:chExt cx="3383082" cy="2454115"/>
          </a:xfrm>
        </p:grpSpPr>
        <p:pic>
          <p:nvPicPr>
            <p:cNvPr id="22" name="Рисунок 21" descr="Изображение выглядит как растение, хвойные, дерево, Наземное растение&#10;&#10;Контент, сгенерированный ИИ, может содержать ошибки.">
              <a:extLst>
                <a:ext uri="{FF2B5EF4-FFF2-40B4-BE49-F238E27FC236}">
                  <a16:creationId xmlns:a16="http://schemas.microsoft.com/office/drawing/2014/main" id="{8BAB59C1-7FB8-47E7-22C2-39A5613F0FB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colorTemperature colorTemp="53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720080">
              <a:off x="213787" y="753627"/>
              <a:ext cx="3383082" cy="1895153"/>
            </a:xfrm>
            <a:prstGeom prst="rect">
              <a:avLst/>
            </a:prstGeom>
          </p:spPr>
        </p:pic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835D66F2-E3A9-627B-74BE-3F85808210B0}"/>
                </a:ext>
              </a:extLst>
            </p:cNvPr>
            <p:cNvSpPr txBox="1"/>
            <p:nvPr/>
          </p:nvSpPr>
          <p:spPr>
            <a:xfrm>
              <a:off x="956281" y="194665"/>
              <a:ext cx="2101026" cy="22159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3800" b="1" dirty="0">
                  <a:solidFill>
                    <a:schemeClr val="tx2">
                      <a:lumMod val="25000"/>
                      <a:lumOff val="7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Gabriola" panose="04040605051002020D02" pitchFamily="82" charset="0"/>
                </a:rPr>
                <a:t>ЛЫ</a:t>
              </a:r>
            </a:p>
          </p:txBody>
        </p:sp>
      </p:grpSp>
      <p:grpSp>
        <p:nvGrpSpPr>
          <p:cNvPr id="24" name="Группа 23">
            <a:extLst>
              <a:ext uri="{FF2B5EF4-FFF2-40B4-BE49-F238E27FC236}">
                <a16:creationId xmlns:a16="http://schemas.microsoft.com/office/drawing/2014/main" id="{6792D774-C289-8DD3-C2BA-0537F1E61CC7}"/>
              </a:ext>
            </a:extLst>
          </p:cNvPr>
          <p:cNvGrpSpPr/>
          <p:nvPr/>
        </p:nvGrpSpPr>
        <p:grpSpPr>
          <a:xfrm>
            <a:off x="206968" y="4466167"/>
            <a:ext cx="3383082" cy="2454115"/>
            <a:chOff x="213787" y="194665"/>
            <a:chExt cx="3383082" cy="2454115"/>
          </a:xfrm>
        </p:grpSpPr>
        <p:pic>
          <p:nvPicPr>
            <p:cNvPr id="25" name="Рисунок 24" descr="Изображение выглядит как растение, хвойные, дерево, Наземное растение&#10;&#10;Контент, сгенерированный ИИ, может содержать ошибки.">
              <a:extLst>
                <a:ext uri="{FF2B5EF4-FFF2-40B4-BE49-F238E27FC236}">
                  <a16:creationId xmlns:a16="http://schemas.microsoft.com/office/drawing/2014/main" id="{C621A0C7-C92E-5400-384C-F562E216298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colorTemperature colorTemp="53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720080">
              <a:off x="213787" y="753627"/>
              <a:ext cx="3383082" cy="1895153"/>
            </a:xfrm>
            <a:prstGeom prst="rect">
              <a:avLst/>
            </a:prstGeom>
          </p:spPr>
        </p:pic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1133EC1D-C628-9F4E-6B28-E643429929F7}"/>
                </a:ext>
              </a:extLst>
            </p:cNvPr>
            <p:cNvSpPr txBox="1"/>
            <p:nvPr/>
          </p:nvSpPr>
          <p:spPr>
            <a:xfrm>
              <a:off x="956281" y="194665"/>
              <a:ext cx="2101026" cy="22159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3800" b="1" dirty="0">
                  <a:solidFill>
                    <a:schemeClr val="tx2">
                      <a:lumMod val="25000"/>
                      <a:lumOff val="7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Gabriola" panose="04040605051002020D02" pitchFamily="82" charset="0"/>
                </a:rPr>
                <a:t>ЛЕ</a:t>
              </a:r>
            </a:p>
          </p:txBody>
        </p:sp>
      </p:grpSp>
      <p:grpSp>
        <p:nvGrpSpPr>
          <p:cNvPr id="27" name="Группа 26">
            <a:extLst>
              <a:ext uri="{FF2B5EF4-FFF2-40B4-BE49-F238E27FC236}">
                <a16:creationId xmlns:a16="http://schemas.microsoft.com/office/drawing/2014/main" id="{96CBBBD2-D1DE-1718-6EA5-3A3430C16EC6}"/>
              </a:ext>
            </a:extLst>
          </p:cNvPr>
          <p:cNvGrpSpPr/>
          <p:nvPr/>
        </p:nvGrpSpPr>
        <p:grpSpPr>
          <a:xfrm>
            <a:off x="3765621" y="4386317"/>
            <a:ext cx="3383082" cy="2454115"/>
            <a:chOff x="213787" y="194665"/>
            <a:chExt cx="3383082" cy="2454115"/>
          </a:xfrm>
        </p:grpSpPr>
        <p:pic>
          <p:nvPicPr>
            <p:cNvPr id="28" name="Рисунок 27" descr="Изображение выглядит как растение, хвойные, дерево, Наземное растение&#10;&#10;Контент, сгенерированный ИИ, может содержать ошибки.">
              <a:extLst>
                <a:ext uri="{FF2B5EF4-FFF2-40B4-BE49-F238E27FC236}">
                  <a16:creationId xmlns:a16="http://schemas.microsoft.com/office/drawing/2014/main" id="{87832DEB-4CDA-D74B-7817-2A8577BF274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colorTemperature colorTemp="53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720080">
              <a:off x="213787" y="753627"/>
              <a:ext cx="3383082" cy="1895153"/>
            </a:xfrm>
            <a:prstGeom prst="rect">
              <a:avLst/>
            </a:prstGeom>
          </p:spPr>
        </p:pic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CDF3412E-F1FB-5140-DD2D-93065E7AACCB}"/>
                </a:ext>
              </a:extLst>
            </p:cNvPr>
            <p:cNvSpPr txBox="1"/>
            <p:nvPr/>
          </p:nvSpPr>
          <p:spPr>
            <a:xfrm>
              <a:off x="956281" y="194665"/>
              <a:ext cx="2101026" cy="22159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3800" b="1" dirty="0">
                  <a:solidFill>
                    <a:schemeClr val="tx2">
                      <a:lumMod val="25000"/>
                      <a:lumOff val="7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Gabriola" panose="04040605051002020D02" pitchFamily="82" charset="0"/>
                </a:rPr>
                <a:t>ЛЁ</a:t>
              </a:r>
            </a:p>
          </p:txBody>
        </p:sp>
      </p:grpSp>
      <p:grpSp>
        <p:nvGrpSpPr>
          <p:cNvPr id="30" name="Группа 29">
            <a:extLst>
              <a:ext uri="{FF2B5EF4-FFF2-40B4-BE49-F238E27FC236}">
                <a16:creationId xmlns:a16="http://schemas.microsoft.com/office/drawing/2014/main" id="{E8767225-60CF-319D-7205-5FCF82CA51B3}"/>
              </a:ext>
            </a:extLst>
          </p:cNvPr>
          <p:cNvGrpSpPr/>
          <p:nvPr/>
        </p:nvGrpSpPr>
        <p:grpSpPr>
          <a:xfrm>
            <a:off x="7367144" y="4293928"/>
            <a:ext cx="3383082" cy="2454115"/>
            <a:chOff x="213787" y="194665"/>
            <a:chExt cx="3383082" cy="2454115"/>
          </a:xfrm>
        </p:grpSpPr>
        <p:pic>
          <p:nvPicPr>
            <p:cNvPr id="31" name="Рисунок 30" descr="Изображение выглядит как растение, хвойные, дерево, Наземное растение&#10;&#10;Контент, сгенерированный ИИ, может содержать ошибки.">
              <a:extLst>
                <a:ext uri="{FF2B5EF4-FFF2-40B4-BE49-F238E27FC236}">
                  <a16:creationId xmlns:a16="http://schemas.microsoft.com/office/drawing/2014/main" id="{06F3D719-9FC2-25BD-2BDB-BD57D501A21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colorTemperature colorTemp="53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720080">
              <a:off x="213787" y="753627"/>
              <a:ext cx="3383082" cy="1895153"/>
            </a:xfrm>
            <a:prstGeom prst="rect">
              <a:avLst/>
            </a:prstGeom>
          </p:spPr>
        </p:pic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0469584C-A760-A60E-2756-E60E29D518E0}"/>
                </a:ext>
              </a:extLst>
            </p:cNvPr>
            <p:cNvSpPr txBox="1"/>
            <p:nvPr/>
          </p:nvSpPr>
          <p:spPr>
            <a:xfrm>
              <a:off x="956281" y="194665"/>
              <a:ext cx="2101026" cy="22159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3800" b="1" dirty="0">
                  <a:solidFill>
                    <a:schemeClr val="tx2">
                      <a:lumMod val="25000"/>
                      <a:lumOff val="7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Gabriola" panose="04040605051002020D02" pitchFamily="82" charset="0"/>
                </a:rPr>
                <a:t>ЛЭ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4669147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5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4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3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3" dur="1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6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2" dur="1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5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47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" fill="hold">
                      <p:stCondLst>
                        <p:cond delay="0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1" dur="10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4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3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0" dur="10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3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65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6" fill="hold">
                      <p:stCondLst>
                        <p:cond delay="0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3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9" dur="10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2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seq concurrent="1" nextAc="seek">
              <p:cTn id="74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5" fill="hold">
                      <p:stCondLst>
                        <p:cond delay="0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3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8" dur="10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1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Изображение выглядит как снежинка, цветок, растение&#10;&#10;Контент, сгенерированный ИИ, может содержать ошибки.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5CB641B5-8DB5-2213-8186-2E7A6E535A1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10853" y="6198376"/>
            <a:ext cx="596076" cy="596076"/>
          </a:xfrm>
          <a:prstGeom prst="rect">
            <a:avLst/>
          </a:prstGeom>
        </p:spPr>
      </p:pic>
      <p:pic>
        <p:nvPicPr>
          <p:cNvPr id="2" name="Рисунок 1" descr="Изображение выглядит как цветок, Красочность, искусство, График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44D83BAD-5A03-1AE4-721F-F59C083A830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6059" y="-52040"/>
            <a:ext cx="1445941" cy="1445941"/>
          </a:xfrm>
          <a:prstGeom prst="rect">
            <a:avLst/>
          </a:prstGeom>
          <a:effectLst>
            <a:glow rad="127000">
              <a:schemeClr val="accent1">
                <a:lumMod val="60000"/>
                <a:lumOff val="40000"/>
              </a:schemeClr>
            </a:glow>
          </a:effec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E13BD9C-8CB4-9F76-04E1-EF37F798AE15}"/>
              </a:ext>
            </a:extLst>
          </p:cNvPr>
          <p:cNvSpPr txBox="1"/>
          <p:nvPr/>
        </p:nvSpPr>
        <p:spPr>
          <a:xfrm>
            <a:off x="4865166" y="-52040"/>
            <a:ext cx="27292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Чтение слов</a:t>
            </a:r>
          </a:p>
        </p:txBody>
      </p:sp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id="{2C10F752-4129-A186-9253-75D4DD19C309}"/>
              </a:ext>
            </a:extLst>
          </p:cNvPr>
          <p:cNvSpPr/>
          <p:nvPr/>
        </p:nvSpPr>
        <p:spPr>
          <a:xfrm>
            <a:off x="314109" y="532734"/>
            <a:ext cx="6135552" cy="6063509"/>
          </a:xfrm>
          <a:prstGeom prst="roundRect">
            <a:avLst/>
          </a:prstGeom>
          <a:solidFill>
            <a:schemeClr val="accent1">
              <a:alpha val="50000"/>
            </a:schemeClr>
          </a:solidFill>
          <a:ln>
            <a:noFill/>
          </a:ln>
          <a:effectLst>
            <a:glow rad="228600">
              <a:schemeClr val="accent1">
                <a:satMod val="175000"/>
                <a:alpha val="40000"/>
              </a:schemeClr>
            </a:glow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1" name="Рисунок 10" descr="Изображение выглядит как кот, игрушка, мультфильм, пушистый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00AFFAF6-E554-9280-4A62-F48ED6FADDE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737613" y="393361"/>
            <a:ext cx="6071278" cy="6071278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47AEBE0B-880D-BA56-2AC3-4F240B063763}"/>
              </a:ext>
            </a:extLst>
          </p:cNvPr>
          <p:cNvSpPr txBox="1"/>
          <p:nvPr/>
        </p:nvSpPr>
        <p:spPr>
          <a:xfrm>
            <a:off x="351042" y="355919"/>
            <a:ext cx="6278929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СА-НИ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41873FC1-4B81-19F0-8AB5-F52B5CB67DDB}"/>
              </a:ext>
            </a:extLst>
          </p:cNvPr>
          <p:cNvSpPr txBox="1"/>
          <p:nvPr/>
        </p:nvSpPr>
        <p:spPr>
          <a:xfrm>
            <a:off x="775748" y="1652621"/>
            <a:ext cx="5339817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ЛИ-СА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2AAD9C1D-78E9-BB3A-DEB9-FE20BBB9A34C}"/>
              </a:ext>
            </a:extLst>
          </p:cNvPr>
          <p:cNvSpPr txBox="1"/>
          <p:nvPr/>
        </p:nvSpPr>
        <p:spPr>
          <a:xfrm>
            <a:off x="756183" y="3029046"/>
            <a:ext cx="5339817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ЛУ-НА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86232BD3-C235-AEA5-D249-91D04924B203}"/>
              </a:ext>
            </a:extLst>
          </p:cNvPr>
          <p:cNvSpPr txBox="1"/>
          <p:nvPr/>
        </p:nvSpPr>
        <p:spPr>
          <a:xfrm>
            <a:off x="789376" y="4458340"/>
            <a:ext cx="5339817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МЫЛ</a:t>
            </a:r>
          </a:p>
        </p:txBody>
      </p:sp>
      <p:grpSp>
        <p:nvGrpSpPr>
          <p:cNvPr id="12" name="Группа 11">
            <a:extLst>
              <a:ext uri="{FF2B5EF4-FFF2-40B4-BE49-F238E27FC236}">
                <a16:creationId xmlns:a16="http://schemas.microsoft.com/office/drawing/2014/main" id="{622BBA12-3A57-5362-B768-0294FEDA004E}"/>
              </a:ext>
            </a:extLst>
          </p:cNvPr>
          <p:cNvGrpSpPr/>
          <p:nvPr/>
        </p:nvGrpSpPr>
        <p:grpSpPr>
          <a:xfrm>
            <a:off x="1966682" y="88210"/>
            <a:ext cx="5453158" cy="3340790"/>
            <a:chOff x="4654103" y="154844"/>
            <a:chExt cx="5453158" cy="3340790"/>
          </a:xfrm>
        </p:grpSpPr>
        <p:grpSp>
          <p:nvGrpSpPr>
            <p:cNvPr id="13" name="Группа 12">
              <a:extLst>
                <a:ext uri="{FF2B5EF4-FFF2-40B4-BE49-F238E27FC236}">
                  <a16:creationId xmlns:a16="http://schemas.microsoft.com/office/drawing/2014/main" id="{0AB43A00-3761-2D93-D0CD-4E1881FF05E5}"/>
                </a:ext>
              </a:extLst>
            </p:cNvPr>
            <p:cNvGrpSpPr/>
            <p:nvPr/>
          </p:nvGrpSpPr>
          <p:grpSpPr>
            <a:xfrm>
              <a:off x="4654103" y="154844"/>
              <a:ext cx="5453158" cy="3340790"/>
              <a:chOff x="2706302" y="2532453"/>
              <a:chExt cx="4748501" cy="2926895"/>
            </a:xfrm>
          </p:grpSpPr>
          <p:grpSp>
            <p:nvGrpSpPr>
              <p:cNvPr id="15" name="Группа 14">
                <a:extLst>
                  <a:ext uri="{FF2B5EF4-FFF2-40B4-BE49-F238E27FC236}">
                    <a16:creationId xmlns:a16="http://schemas.microsoft.com/office/drawing/2014/main" id="{9A06B170-215C-4C43-6B3C-09DEA6E58ED9}"/>
                  </a:ext>
                </a:extLst>
              </p:cNvPr>
              <p:cNvGrpSpPr/>
              <p:nvPr/>
            </p:nvGrpSpPr>
            <p:grpSpPr>
              <a:xfrm>
                <a:off x="2706302" y="2532453"/>
                <a:ext cx="4748501" cy="2926895"/>
                <a:chOff x="3870662" y="639590"/>
                <a:chExt cx="4791343" cy="3198556"/>
              </a:xfrm>
            </p:grpSpPr>
            <p:pic>
              <p:nvPicPr>
                <p:cNvPr id="17" name="Рисунок 16">
                  <a:extLst>
                    <a:ext uri="{FF2B5EF4-FFF2-40B4-BE49-F238E27FC236}">
                      <a16:creationId xmlns:a16="http://schemas.microsoft.com/office/drawing/2014/main" id="{37C8B2EA-B13B-C225-3ABC-C8F09FF8E2DC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10946" t="6861" r="15336" b="8997"/>
                <a:stretch/>
              </p:blipFill>
              <p:spPr>
                <a:xfrm flipH="1">
                  <a:off x="4458579" y="639590"/>
                  <a:ext cx="4203426" cy="3198556"/>
                </a:xfrm>
                <a:prstGeom prst="rect">
                  <a:avLst/>
                </a:prstGeom>
              </p:spPr>
            </p:pic>
            <p:sp>
              <p:nvSpPr>
                <p:cNvPr id="18" name="TextBox 17">
                  <a:extLst>
                    <a:ext uri="{FF2B5EF4-FFF2-40B4-BE49-F238E27FC236}">
                      <a16:creationId xmlns:a16="http://schemas.microsoft.com/office/drawing/2014/main" id="{AD72C00B-52FC-4E08-EE55-CA488C810EAD}"/>
                    </a:ext>
                  </a:extLst>
                </p:cNvPr>
                <p:cNvSpPr txBox="1"/>
                <p:nvPr/>
              </p:nvSpPr>
              <p:spPr>
                <a:xfrm>
                  <a:off x="3870662" y="798989"/>
                  <a:ext cx="2938509" cy="43038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endParaRPr lang="ru-RU" sz="2000" dirty="0">
                    <a:latin typeface="Comic Sans MS" panose="030F0702030302020204" pitchFamily="66" charset="0"/>
                  </a:endParaRPr>
                </a:p>
              </p:txBody>
            </p:sp>
          </p:grpSp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BE51A937-0631-6498-3A82-7E5320D8E18D}"/>
                  </a:ext>
                </a:extLst>
              </p:cNvPr>
              <p:cNvSpPr txBox="1"/>
              <p:nvPr/>
            </p:nvSpPr>
            <p:spPr>
              <a:xfrm>
                <a:off x="4082636" y="3124774"/>
                <a:ext cx="2912234" cy="4309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endParaRPr lang="ru-RU" sz="2000" dirty="0">
                  <a:latin typeface="Comic Sans MS" panose="030F0702030302020204" pitchFamily="66" charset="0"/>
                </a:endParaRPr>
              </a:p>
            </p:txBody>
          </p:sp>
        </p:grp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ED453607-BD50-9393-371B-83C1A7FA8CA0}"/>
                </a:ext>
              </a:extLst>
            </p:cNvPr>
            <p:cNvSpPr txBox="1"/>
            <p:nvPr/>
          </p:nvSpPr>
          <p:spPr>
            <a:xfrm>
              <a:off x="5774789" y="917298"/>
              <a:ext cx="3344397" cy="181588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ru-RU" sz="2800" b="1" dirty="0">
                  <a:solidFill>
                    <a:srgbClr val="00206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Gabriola" panose="04040605051002020D02" pitchFamily="82" charset="0"/>
                </a:rPr>
                <a:t>Прочитай слово и помоги мне определить, что это: животное, предмет или действие?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4241460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58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Изображение выглядит как снежинка, цветок, растение&#10;&#10;Контент, сгенерированный ИИ, может содержать ошибки.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5CB641B5-8DB5-2213-8186-2E7A6E535A1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10853" y="6198376"/>
            <a:ext cx="596076" cy="596076"/>
          </a:xfrm>
          <a:prstGeom prst="rect">
            <a:avLst/>
          </a:prstGeom>
        </p:spPr>
      </p:pic>
      <p:pic>
        <p:nvPicPr>
          <p:cNvPr id="2" name="Рисунок 1" descr="Изображение выглядит как цветок, Красочность, искусство, График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44D83BAD-5A03-1AE4-721F-F59C083A830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6059" y="-52040"/>
            <a:ext cx="1445941" cy="1445941"/>
          </a:xfrm>
          <a:prstGeom prst="rect">
            <a:avLst/>
          </a:prstGeom>
          <a:effectLst>
            <a:glow rad="127000">
              <a:schemeClr val="accent1">
                <a:lumMod val="60000"/>
                <a:lumOff val="40000"/>
              </a:schemeClr>
            </a:glow>
          </a:effec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6BF0739-2D53-60A4-9B2A-3C1FEDC3DDC5}"/>
              </a:ext>
            </a:extLst>
          </p:cNvPr>
          <p:cNvSpPr txBox="1"/>
          <p:nvPr/>
        </p:nvSpPr>
        <p:spPr>
          <a:xfrm>
            <a:off x="4709916" y="40323"/>
            <a:ext cx="302938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Игра «Собери слово» </a:t>
            </a:r>
          </a:p>
        </p:txBody>
      </p:sp>
      <p:pic>
        <p:nvPicPr>
          <p:cNvPr id="8" name="Рисунок 7" descr="Изображение выглядит как свет, Цвет электрик, синий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290A5ED3-68B0-565A-E79A-A406BE610E2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>
                        <a14:backgroundMark x1="38477" y1="58984" x2="38477" y2="62500"/>
                        <a14:backgroundMark x1="60254" y1="60742" x2="58887" y2="6601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3587" y="862628"/>
            <a:ext cx="2306938" cy="2306938"/>
          </a:xfrm>
          <a:prstGeom prst="rect">
            <a:avLst/>
          </a:prstGeom>
        </p:spPr>
      </p:pic>
      <p:pic>
        <p:nvPicPr>
          <p:cNvPr id="10" name="Рисунок 9" descr="Изображение выглядит как снимок экрана, Красочность, свет, дизайн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9BAAC630-DB71-57DC-AC7C-14A2646FB16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9277" b="89941" l="9961" r="89941">
                        <a14:foregroundMark x1="34961" y1="9570" x2="49805" y2="9277"/>
                        <a14:foregroundMark x1="49805" y1="9277" x2="62988" y2="9668"/>
                        <a14:backgroundMark x1="22656" y1="57129" x2="22070" y2="64551"/>
                        <a14:backgroundMark x1="74121" y1="10645" x2="77344" y2="1337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2014" y="932430"/>
            <a:ext cx="2163266" cy="2163266"/>
          </a:xfrm>
          <a:prstGeom prst="rect">
            <a:avLst/>
          </a:prstGeom>
        </p:spPr>
      </p:pic>
      <p:pic>
        <p:nvPicPr>
          <p:cNvPr id="12" name="Рисунок 11" descr="Изображение выглядит как Цвет электрик, свет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86D5CF34-777B-7F7F-A0A1-9571B589330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8594" b="89941" l="9961" r="89941">
                        <a14:foregroundMark x1="45020" y1="8984" x2="60742" y2="8594"/>
                        <a14:backgroundMark x1="18750" y1="60547" x2="16211" y2="69043"/>
                        <a14:backgroundMark x1="16211" y1="69043" x2="16211" y2="69043"/>
                        <a14:backgroundMark x1="48047" y1="52344" x2="49805" y2="63281"/>
                        <a14:backgroundMark x1="69531" y1="11914" x2="75098" y2="2578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3631" y="932430"/>
            <a:ext cx="2302869" cy="2302869"/>
          </a:xfrm>
          <a:prstGeom prst="rect">
            <a:avLst/>
          </a:prstGeom>
        </p:spPr>
      </p:pic>
      <p:pic>
        <p:nvPicPr>
          <p:cNvPr id="14" name="Рисунок 13" descr="Изображение выглядит как свет, синий, Цвет электрик, ламп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0E38F75B-D758-F293-7BA5-16DE424D801C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7910" b="89941" l="9961" r="89941">
                        <a14:foregroundMark x1="36035" y1="7910" x2="36035" y2="7910"/>
                        <a14:backgroundMark x1="16699" y1="50293" x2="17871" y2="57813"/>
                        <a14:backgroundMark x1="51270" y1="18555" x2="49707" y2="23340"/>
                        <a14:backgroundMark x1="19824" y1="40430" x2="19824" y2="47266"/>
                        <a14:backgroundMark x1="20410" y1="70410" x2="20508" y2="7714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07688" y="932430"/>
            <a:ext cx="2163266" cy="2163266"/>
          </a:xfrm>
          <a:prstGeom prst="rect">
            <a:avLst/>
          </a:prstGeom>
        </p:spPr>
      </p:pic>
      <p:pic>
        <p:nvPicPr>
          <p:cNvPr id="16" name="Рисунок 15" descr="Изображение выглядит как символ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642AB701-250D-C08D-6B21-D3B46445725F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8789" b="89941" l="9961" r="89941">
                        <a14:foregroundMark x1="53418" y1="9473" x2="47754" y2="8789"/>
                        <a14:backgroundMark x1="31641" y1="39355" x2="33008" y2="39648"/>
                        <a14:backgroundMark x1="38281" y1="40234" x2="37891" y2="40234"/>
                        <a14:backgroundMark x1="14648" y1="59473" x2="21484" y2="69531"/>
                        <a14:backgroundMark x1="68262" y1="24414" x2="68555" y2="30762"/>
                        <a14:backgroundMark x1="63184" y1="65332" x2="63086" y2="67578"/>
                      </a14:backgroundRemoval>
                    </a14:imgEffect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86550" y="1164507"/>
            <a:ext cx="1559509" cy="1559509"/>
          </a:xfrm>
          <a:prstGeom prst="rect">
            <a:avLst/>
          </a:prstGeom>
        </p:spPr>
      </p:pic>
      <p:pic>
        <p:nvPicPr>
          <p:cNvPr id="18" name="Рисунок 17" descr="Изображение выглядит как Красочность, круг, завихрение, свет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C63AE367-D808-112C-330C-D64B79D5E183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8008" b="89941" l="9961" r="89941">
                        <a14:foregroundMark x1="45215" y1="8008" x2="52344" y2="8594"/>
                        <a14:backgroundMark x1="16895" y1="35645" x2="16113" y2="43945"/>
                        <a14:backgroundMark x1="51367" y1="43359" x2="49902" y2="56250"/>
                        <a14:backgroundMark x1="19141" y1="35547" x2="16699" y2="46094"/>
                        <a14:backgroundMark x1="51563" y1="58398" x2="50195" y2="65039"/>
                        <a14:backgroundMark x1="51270" y1="36816" x2="49023" y2="40430"/>
                        <a14:backgroundMark x1="70801" y1="12695" x2="76660" y2="2080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9438" y="932430"/>
            <a:ext cx="2302870" cy="2302870"/>
          </a:xfrm>
          <a:prstGeom prst="rect">
            <a:avLst/>
          </a:prstGeom>
        </p:spPr>
      </p:pic>
      <p:pic>
        <p:nvPicPr>
          <p:cNvPr id="19" name="Рисунок 18" descr="Изображение выглядит как Цвет электрик, свет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9AECEC02-87DF-C9F6-4832-EA91EB3DB62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8594" b="89941" l="9961" r="89941">
                        <a14:foregroundMark x1="45020" y1="8984" x2="60742" y2="8594"/>
                        <a14:backgroundMark x1="18750" y1="60547" x2="16211" y2="69043"/>
                        <a14:backgroundMark x1="16211" y1="69043" x2="16211" y2="69043"/>
                        <a14:backgroundMark x1="48047" y1="52344" x2="49805" y2="63281"/>
                        <a14:backgroundMark x1="69531" y1="11914" x2="75098" y2="2578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8638" y="3446271"/>
            <a:ext cx="2302869" cy="2302869"/>
          </a:xfrm>
          <a:prstGeom prst="rect">
            <a:avLst/>
          </a:prstGeom>
        </p:spPr>
      </p:pic>
      <p:pic>
        <p:nvPicPr>
          <p:cNvPr id="20" name="Рисунок 19" descr="Изображение выглядит как снимок экрана, Красочность, свет, дизайн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CE478294-2E92-798F-50D8-D1D3BA4EAE7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9277" b="89941" l="9961" r="89941">
                        <a14:foregroundMark x1="34961" y1="9570" x2="49805" y2="9277"/>
                        <a14:foregroundMark x1="49805" y1="9277" x2="62988" y2="9668"/>
                        <a14:backgroundMark x1="22656" y1="57129" x2="22070" y2="64551"/>
                        <a14:backgroundMark x1="74121" y1="10645" x2="77344" y2="1337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6424" y="3530227"/>
            <a:ext cx="2163266" cy="2163266"/>
          </a:xfrm>
          <a:prstGeom prst="rect">
            <a:avLst/>
          </a:prstGeom>
        </p:spPr>
      </p:pic>
      <p:pic>
        <p:nvPicPr>
          <p:cNvPr id="21" name="Рисунок 20" descr="Изображение выглядит как символ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A581BEE4-62B5-6A8F-5E50-6F3542E897AC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8789" b="89941" l="9961" r="89941">
                        <a14:foregroundMark x1="53418" y1="9473" x2="47754" y2="8789"/>
                        <a14:backgroundMark x1="31641" y1="39355" x2="33008" y2="39648"/>
                        <a14:backgroundMark x1="38281" y1="40234" x2="37891" y2="40234"/>
                        <a14:backgroundMark x1="14648" y1="59473" x2="21484" y2="69531"/>
                        <a14:backgroundMark x1="68262" y1="24414" x2="68555" y2="30762"/>
                        <a14:backgroundMark x1="63184" y1="65332" x2="63086" y2="67578"/>
                      </a14:backgroundRemoval>
                    </a14:imgEffect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4606" y="3635105"/>
            <a:ext cx="1559509" cy="1559509"/>
          </a:xfrm>
          <a:prstGeom prst="rect">
            <a:avLst/>
          </a:prstGeom>
        </p:spPr>
      </p:pic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6B8C68F6-7842-DC86-8788-A006662C2245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3363" y="3407095"/>
            <a:ext cx="2163267" cy="2163267"/>
          </a:xfrm>
          <a:prstGeom prst="rect">
            <a:avLst/>
          </a:prstGeom>
        </p:spPr>
      </p:pic>
      <p:pic>
        <p:nvPicPr>
          <p:cNvPr id="25" name="Рисунок 24" descr="Изображение выглядит как Красочность, круг, свет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EE814C2A-8E3E-9CF2-E55B-8FF85259AF15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BEBA8EAE-BF5A-486C-A8C5-ECC9F3942E4B}">
                <a14:imgProps xmlns:a14="http://schemas.microsoft.com/office/drawing/2010/main">
                  <a14:imgLayer r:embed="rId19">
                    <a14:imgEffect>
                      <a14:backgroundRemoval t="7617" b="89941" l="9961" r="89941">
                        <a14:foregroundMark x1="45215" y1="8887" x2="54785" y2="7813"/>
                        <a14:foregroundMark x1="54785" y1="7813" x2="55176" y2="7617"/>
                        <a14:backgroundMark x1="14063" y1="44043" x2="16895" y2="58008"/>
                        <a14:backgroundMark x1="56055" y1="41602" x2="53320" y2="52441"/>
                        <a14:backgroundMark x1="51465" y1="37207" x2="45508" y2="56152"/>
                        <a14:backgroundMark x1="45508" y1="56152" x2="49316" y2="64160"/>
                        <a14:backgroundMark x1="49316" y1="64160" x2="57031" y2="60547"/>
                        <a14:backgroundMark x1="57031" y1="60547" x2="58398" y2="58594"/>
                        <a14:backgroundMark x1="17773" y1="47070" x2="18359" y2="50488"/>
                        <a14:backgroundMark x1="66895" y1="10059" x2="70215" y2="1367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4115" y="3337295"/>
            <a:ext cx="2302869" cy="23028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983203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Изображение выглядит как снежинка, цветок, растение&#10;&#10;Контент, сгенерированный ИИ, может содержать ошибки.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5CB641B5-8DB5-2213-8186-2E7A6E535A1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10853" y="6198376"/>
            <a:ext cx="596076" cy="596076"/>
          </a:xfrm>
          <a:prstGeom prst="rect">
            <a:avLst/>
          </a:prstGeom>
        </p:spPr>
      </p:pic>
      <p:pic>
        <p:nvPicPr>
          <p:cNvPr id="2" name="Рисунок 1" descr="Изображение выглядит как цветок, Красочность, искусство, График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44D83BAD-5A03-1AE4-721F-F59C083A830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6059" y="-52040"/>
            <a:ext cx="1445941" cy="1445941"/>
          </a:xfrm>
          <a:prstGeom prst="rect">
            <a:avLst/>
          </a:prstGeom>
          <a:effectLst>
            <a:glow rad="127000">
              <a:schemeClr val="accent1">
                <a:lumMod val="60000"/>
                <a:lumOff val="40000"/>
              </a:schemeClr>
            </a:glow>
          </a:effec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B007034-BEA9-9C43-6467-8E660E481D3A}"/>
              </a:ext>
            </a:extLst>
          </p:cNvPr>
          <p:cNvSpPr txBox="1"/>
          <p:nvPr/>
        </p:nvSpPr>
        <p:spPr>
          <a:xfrm>
            <a:off x="4418437" y="48861"/>
            <a:ext cx="369250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Чтение короткого текста</a:t>
            </a:r>
          </a:p>
        </p:txBody>
      </p:sp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id="{6BD2CF93-1DA4-0F91-024F-4D77F5DC14DE}"/>
              </a:ext>
            </a:extLst>
          </p:cNvPr>
          <p:cNvSpPr/>
          <p:nvPr/>
        </p:nvSpPr>
        <p:spPr>
          <a:xfrm>
            <a:off x="226856" y="1200585"/>
            <a:ext cx="5869144" cy="3636661"/>
          </a:xfrm>
          <a:prstGeom prst="roundRect">
            <a:avLst/>
          </a:prstGeom>
          <a:solidFill>
            <a:schemeClr val="accent1">
              <a:alpha val="50000"/>
            </a:schemeClr>
          </a:solidFill>
          <a:ln>
            <a:noFill/>
          </a:ln>
          <a:effectLst>
            <a:glow rad="139700">
              <a:schemeClr val="accent1">
                <a:satMod val="175000"/>
                <a:alpha val="40000"/>
              </a:schemeClr>
            </a:glow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«Зима. </a:t>
            </a:r>
            <a:r>
              <a:rPr lang="ru-RU" sz="28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Луми</a:t>
            </a:r>
            <a:r>
              <a:rPr lang="ru-RU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 любит гулять в лесу. Он катает друга Зайца на санках. Снег блестит и хрустит под лапами.»</a:t>
            </a:r>
            <a:br>
              <a:rPr lang="ru-RU" dirty="0"/>
            </a:br>
            <a:endParaRPr lang="ru-RU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7C2EE52-FF3E-D731-56BC-0EB6A1676C54}"/>
              </a:ext>
            </a:extLst>
          </p:cNvPr>
          <p:cNvSpPr txBox="1"/>
          <p:nvPr/>
        </p:nvSpPr>
        <p:spPr>
          <a:xfrm>
            <a:off x="488610" y="3267586"/>
            <a:ext cx="355289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solidFill>
                  <a:schemeClr val="tx2">
                    <a:lumMod val="10000"/>
                    <a:lumOff val="9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Вопросы:</a:t>
            </a:r>
            <a:br>
              <a:rPr lang="ru-RU" sz="2400" dirty="0">
                <a:solidFill>
                  <a:schemeClr val="tx2">
                    <a:lumMod val="10000"/>
                    <a:lumOff val="9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</a:br>
            <a:r>
              <a:rPr lang="ru-RU" sz="2400" dirty="0">
                <a:solidFill>
                  <a:schemeClr val="tx2">
                    <a:lumMod val="10000"/>
                    <a:lumOff val="9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— Кто главный герой?</a:t>
            </a:r>
            <a:br>
              <a:rPr lang="ru-RU" sz="2400" dirty="0">
                <a:solidFill>
                  <a:schemeClr val="tx2">
                    <a:lumMod val="10000"/>
                    <a:lumOff val="9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</a:br>
            <a:r>
              <a:rPr lang="ru-RU" sz="2400" dirty="0">
                <a:solidFill>
                  <a:schemeClr val="tx2">
                    <a:lumMod val="10000"/>
                    <a:lumOff val="9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— Что он делает?</a:t>
            </a:r>
            <a:br>
              <a:rPr lang="ru-RU" sz="2400" dirty="0">
                <a:solidFill>
                  <a:schemeClr val="tx2">
                    <a:lumMod val="10000"/>
                    <a:lumOff val="9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</a:br>
            <a:r>
              <a:rPr lang="ru-RU" sz="2400" dirty="0">
                <a:solidFill>
                  <a:schemeClr val="tx2">
                    <a:lumMod val="10000"/>
                    <a:lumOff val="9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— Что происходит вокруг?</a:t>
            </a:r>
          </a:p>
        </p:txBody>
      </p:sp>
      <p:pic>
        <p:nvPicPr>
          <p:cNvPr id="7" name="Рисунок 6" descr="Изображение выглядит как кот, игрушка, мультфильм, пушистый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A6242B6F-2AF4-91F9-5FEE-69550D27703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821375" y="425136"/>
            <a:ext cx="6071278" cy="60712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157200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Изображение выглядит как цветок, Красочность, искусство, График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44D83BAD-5A03-1AE4-721F-F59C083A83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6059" y="-52040"/>
            <a:ext cx="1445941" cy="1445941"/>
          </a:xfrm>
          <a:prstGeom prst="rect">
            <a:avLst/>
          </a:prstGeom>
          <a:effectLst>
            <a:glow rad="127000">
              <a:schemeClr val="accent1">
                <a:lumMod val="60000"/>
                <a:lumOff val="40000"/>
              </a:schemeClr>
            </a:glow>
          </a:effectLst>
        </p:spPr>
      </p:pic>
      <p:pic>
        <p:nvPicPr>
          <p:cNvPr id="4" name="Рисунок 3" descr="Изображение выглядит как кот, игрушка, мультфильм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910B4F23-170E-3AFD-D7C5-BFD21658EA7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31699" y="66634"/>
            <a:ext cx="6858000" cy="6858000"/>
          </a:xfrm>
          <a:prstGeom prst="rect">
            <a:avLst/>
          </a:prstGeom>
        </p:spPr>
      </p:pic>
      <p:grpSp>
        <p:nvGrpSpPr>
          <p:cNvPr id="5" name="Группа 4">
            <a:extLst>
              <a:ext uri="{FF2B5EF4-FFF2-40B4-BE49-F238E27FC236}">
                <a16:creationId xmlns:a16="http://schemas.microsoft.com/office/drawing/2014/main" id="{B9063146-5028-388E-95D8-BD9D6A4C4E9A}"/>
              </a:ext>
            </a:extLst>
          </p:cNvPr>
          <p:cNvGrpSpPr/>
          <p:nvPr/>
        </p:nvGrpSpPr>
        <p:grpSpPr>
          <a:xfrm>
            <a:off x="4207373" y="66634"/>
            <a:ext cx="5732364" cy="3719465"/>
            <a:chOff x="4654103" y="154844"/>
            <a:chExt cx="5453158" cy="3468453"/>
          </a:xfrm>
        </p:grpSpPr>
        <p:grpSp>
          <p:nvGrpSpPr>
            <p:cNvPr id="6" name="Группа 5">
              <a:extLst>
                <a:ext uri="{FF2B5EF4-FFF2-40B4-BE49-F238E27FC236}">
                  <a16:creationId xmlns:a16="http://schemas.microsoft.com/office/drawing/2014/main" id="{5068445F-9C22-22D7-0559-FA3002DD9758}"/>
                </a:ext>
              </a:extLst>
            </p:cNvPr>
            <p:cNvGrpSpPr/>
            <p:nvPr/>
          </p:nvGrpSpPr>
          <p:grpSpPr>
            <a:xfrm>
              <a:off x="4654103" y="154844"/>
              <a:ext cx="5453158" cy="3468453"/>
              <a:chOff x="2706302" y="2532453"/>
              <a:chExt cx="4748501" cy="3038742"/>
            </a:xfrm>
          </p:grpSpPr>
          <p:grpSp>
            <p:nvGrpSpPr>
              <p:cNvPr id="8" name="Группа 7">
                <a:extLst>
                  <a:ext uri="{FF2B5EF4-FFF2-40B4-BE49-F238E27FC236}">
                    <a16:creationId xmlns:a16="http://schemas.microsoft.com/office/drawing/2014/main" id="{AF1CAD95-A192-8FD6-BB00-779AF3784EF2}"/>
                  </a:ext>
                </a:extLst>
              </p:cNvPr>
              <p:cNvGrpSpPr/>
              <p:nvPr/>
            </p:nvGrpSpPr>
            <p:grpSpPr>
              <a:xfrm>
                <a:off x="2706302" y="2532453"/>
                <a:ext cx="4748501" cy="3038742"/>
                <a:chOff x="3870662" y="639590"/>
                <a:chExt cx="4791343" cy="3320784"/>
              </a:xfrm>
            </p:grpSpPr>
            <p:pic>
              <p:nvPicPr>
                <p:cNvPr id="10" name="Рисунок 9">
                  <a:extLst>
                    <a:ext uri="{FF2B5EF4-FFF2-40B4-BE49-F238E27FC236}">
                      <a16:creationId xmlns:a16="http://schemas.microsoft.com/office/drawing/2014/main" id="{E6F7AEFD-6B6A-F1E2-1D47-0486ABC823C9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10946" t="6861" r="15336" b="8997"/>
                <a:stretch/>
              </p:blipFill>
              <p:spPr>
                <a:xfrm>
                  <a:off x="4297952" y="639590"/>
                  <a:ext cx="4364053" cy="3320784"/>
                </a:xfrm>
                <a:prstGeom prst="rect">
                  <a:avLst/>
                </a:prstGeom>
              </p:spPr>
            </p:pic>
            <p:sp>
              <p:nvSpPr>
                <p:cNvPr id="11" name="TextBox 10">
                  <a:extLst>
                    <a:ext uri="{FF2B5EF4-FFF2-40B4-BE49-F238E27FC236}">
                      <a16:creationId xmlns:a16="http://schemas.microsoft.com/office/drawing/2014/main" id="{75AB12F3-0FF0-75E9-46FD-89FC957958CA}"/>
                    </a:ext>
                  </a:extLst>
                </p:cNvPr>
                <p:cNvSpPr txBox="1"/>
                <p:nvPr/>
              </p:nvSpPr>
              <p:spPr>
                <a:xfrm>
                  <a:off x="3870662" y="798989"/>
                  <a:ext cx="2938509" cy="43038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endParaRPr lang="ru-RU" sz="2000" dirty="0">
                    <a:latin typeface="Comic Sans MS" panose="030F0702030302020204" pitchFamily="66" charset="0"/>
                  </a:endParaRPr>
                </a:p>
              </p:txBody>
            </p:sp>
          </p:grpSp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BB08466A-25E2-D526-F493-442910A02A22}"/>
                  </a:ext>
                </a:extLst>
              </p:cNvPr>
              <p:cNvSpPr txBox="1"/>
              <p:nvPr/>
            </p:nvSpPr>
            <p:spPr>
              <a:xfrm>
                <a:off x="4082636" y="3124774"/>
                <a:ext cx="2912234" cy="4309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endParaRPr lang="ru-RU" sz="2000" dirty="0">
                  <a:latin typeface="Comic Sans MS" panose="030F0702030302020204" pitchFamily="66" charset="0"/>
                </a:endParaRPr>
              </a:p>
            </p:txBody>
          </p:sp>
        </p:grp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2A1ACE87-4EC3-F6EB-FE36-96AE0B66CC04}"/>
                </a:ext>
              </a:extLst>
            </p:cNvPr>
            <p:cNvSpPr txBox="1"/>
            <p:nvPr/>
          </p:nvSpPr>
          <p:spPr>
            <a:xfrm>
              <a:off x="6060474" y="735753"/>
              <a:ext cx="3577024" cy="255454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ru-RU" sz="3200" b="1" dirty="0">
                  <a:solidFill>
                    <a:srgbClr val="00206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Gabriola" panose="04040605051002020D02" pitchFamily="82" charset="0"/>
                </a:rPr>
                <a:t>Ты читал сегодня отлично! Зима — это не только холод, но и время для волшебных открытий!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8172565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Стандартная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283</TotalTime>
  <Words>155</Words>
  <Application>Microsoft Office PowerPoint</Application>
  <PresentationFormat>Широкоэкранный</PresentationFormat>
  <Paragraphs>42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6" baseType="lpstr">
      <vt:lpstr>Aptos</vt:lpstr>
      <vt:lpstr>Aptos Display</vt:lpstr>
      <vt:lpstr>Arial</vt:lpstr>
      <vt:lpstr>Comic Sans MS</vt:lpstr>
      <vt:lpstr>Gabriola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Анна Артемова</dc:creator>
  <cp:lastModifiedBy>Анна Артемова</cp:lastModifiedBy>
  <cp:revision>4</cp:revision>
  <dcterms:created xsi:type="dcterms:W3CDTF">2025-11-26T08:57:57Z</dcterms:created>
  <dcterms:modified xsi:type="dcterms:W3CDTF">2025-11-26T13:47:49Z</dcterms:modified>
</cp:coreProperties>
</file>