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-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 prstMaterial="metal">
              <a:bevelT w="88900" h="88900"/>
            </a:sp3d>
          </c:spPr>
          <c:dPt>
            <c:idx val="0"/>
            <c:bubble3D val="0"/>
            <c:spPr>
              <a:solidFill>
                <a:schemeClr val="accent4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Pt>
            <c:idx val="1"/>
            <c:bubble3D val="0"/>
            <c:spPr>
              <a:solidFill>
                <a:schemeClr val="accent4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Pt>
            <c:idx val="2"/>
            <c:bubble3D val="0"/>
            <c:spPr>
              <a:solidFill>
                <a:schemeClr val="accent4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Pt>
            <c:idx val="3"/>
            <c:bubble3D val="0"/>
            <c:spPr>
              <a:solidFill>
                <a:schemeClr val="accent4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Pt>
            <c:idx val="4"/>
            <c:bubble3D val="0"/>
            <c:spPr>
              <a:solidFill>
                <a:schemeClr val="accent4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Pt>
            <c:idx val="5"/>
            <c:bubble3D val="0"/>
            <c:spPr>
              <a:solidFill>
                <a:schemeClr val="accent4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cat>
            <c:strRef>
              <c:f>Лист1!$A$2:$A$7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3C-45B7-91A7-90827AB1A9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glow rad="139700">
        <a:schemeClr val="accent4">
          <a:satMod val="175000"/>
          <a:alpha val="40000"/>
        </a:schemeClr>
      </a:glow>
    </a:effectLst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F13975-6C19-E148-E6A9-CE5486E3FE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A307B0F-DDC3-C667-B1C3-333584B22F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9D649C-D0A3-F2BC-7361-BB4AD367A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10ED-E85B-4090-90C0-41560CE7829D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548ED0-9AD4-2AA4-9340-7E8A0156C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623D54-B72C-842C-D541-B5B8891A1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A1832-A439-4F15-A4EB-9F6685233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052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A129BC-3063-A5C3-CD38-AC968F41F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E9CA4-AB67-4122-5F32-F79598593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FC4D00-5B9C-CF93-DC22-B242F0928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10ED-E85B-4090-90C0-41560CE7829D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5FD254-FE2C-01D5-691C-FFCBC4507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4F8D12-3FC4-5DE1-4118-232C20433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A1832-A439-4F15-A4EB-9F6685233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815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431F29-B69D-2715-0070-7F147EAD8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4BF422-25F1-5F20-01A6-859379A6B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737FCD-B0AC-71B1-1347-4DB142348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10ED-E85B-4090-90C0-41560CE7829D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056AEC-A098-B198-D642-E7A33DFEA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9D7B26-97A7-6009-4F32-0E007636F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A1832-A439-4F15-A4EB-9F6685233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483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154765-95F6-04E5-CC86-3D7578B41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68E22C-97EA-3605-CEFA-78218D721C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0EB48B-505D-D835-EA58-BAFC5C6EB2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DBB0EE-23F8-A0FD-97AE-0FD698FB1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10ED-E85B-4090-90C0-41560CE7829D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D4FCDD-A396-35B1-27F1-5783B3867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74D604-44D8-76C5-57BE-32174EE85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A1832-A439-4F15-A4EB-9F6685233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091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FC4798-E9F4-BF44-6F1E-D878FB69E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D425B3-6C5F-AC65-6BE7-20EB3E92D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2F696F-72DB-73B1-F6F0-E57B1ED72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4160CF5-652E-8F78-C2DD-D0480DD98A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D73D7D-DB97-6904-CBE8-7295D31C64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0D294C8-66A1-7ABF-D65C-D7725801A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10ED-E85B-4090-90C0-41560CE7829D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7905CD5-AEF7-1C16-C82E-4778BE281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A3E817D-4745-256E-85C2-A52965F6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A1832-A439-4F15-A4EB-9F6685233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672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8C274-3AD9-22F9-A168-98300BF7A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D5B0806-0DF5-B554-6298-BE98B0D25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10ED-E85B-4090-90C0-41560CE7829D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5C46A0-362F-E8EF-1FC7-F4558034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275FBD4-4D1A-57AF-4C67-8AA936FCC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A1832-A439-4F15-A4EB-9F6685233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003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B3DFAF0-461C-0256-D558-5AB6A1E25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10ED-E85B-4090-90C0-41560CE7829D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5328AAF-946C-3A5E-10EA-B70676AEF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CCCC5C9-AEE4-3DB3-C67A-5295AD1A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A1832-A439-4F15-A4EB-9F6685233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56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190822-3108-62DF-2E03-2BF99C83A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53819D-2A56-45B6-E310-7DFA6C3E9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9FBB79-E060-1676-1AC6-62FA9E345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2E9813-353C-E02F-8DDE-ACC8213D8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10ED-E85B-4090-90C0-41560CE7829D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55EA8F-1BE6-A2C8-1965-EF354B7D9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EC42C2-B180-63D7-2B77-0D1C84437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A1832-A439-4F15-A4EB-9F6685233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125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492EC9-080D-1B36-D591-FF0EADF41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65E6912-BDED-9FF1-CF0B-136FCBB877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4566579-5A7F-73C5-3563-99CFF54885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3917AC-50A3-E510-62AF-CAC29910A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10ED-E85B-4090-90C0-41560CE7829D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DFBF50-26EB-7B7C-7E7F-A4BA6C961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47D720-9943-3C89-38CE-931F04C4D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A1832-A439-4F15-A4EB-9F6685233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386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C599F-FE30-DBB9-E596-2A6AC2960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0A6B38-14D3-49A2-1587-69C3019E67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7A0265-3601-558B-2C33-BEDA3520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10ED-E85B-4090-90C0-41560CE7829D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672581-6109-42F0-E8FC-14025B3BA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D5C40A-050A-369C-61B0-852A9ABF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A1832-A439-4F15-A4EB-9F6685233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374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AF4955-3ED4-6FCF-8CCB-5F4D36EE2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72E6186-66C0-52DB-5907-4489B2CBA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4B01B3-9FB5-9B75-AEAB-D58CBEE3C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10ED-E85B-4090-90C0-41560CE7829D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126772-CA9B-B422-7A09-8FB2A2C8E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04A878-1D82-8BED-81CC-1281AB95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A1832-A439-4F15-A4EB-9F6685233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494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C99E12-4EAB-49DD-4AB7-0656F9B2B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F7BD8D-0F63-F385-29BD-6C80415D8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1FD4BF-7059-6754-4A7E-F42CA9F5E7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B210ED-E85B-4090-90C0-41560CE7829D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4D3C6F-33B7-6AA4-E993-566C51379B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FA9FD3-9907-4D8E-C34D-0B3ECBE682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0A1832-A439-4F15-A4EB-9F6685233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60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6.png"/><Relationship Id="rId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игрушка, мультфильм, статуэтка, шляп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CECB552-AAE4-A69B-3E89-43F193392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8" y="0"/>
            <a:ext cx="4572000" cy="6858000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мультфильм, улыбка, статуэт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810B1D7-6FB2-56F1-CF87-D8BFAD9D32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22550" y="112874"/>
            <a:ext cx="4572000" cy="68580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6A41DCB-C5B7-9998-49CF-BFA480513D4C}"/>
              </a:ext>
            </a:extLst>
          </p:cNvPr>
          <p:cNvSpPr/>
          <p:nvPr/>
        </p:nvSpPr>
        <p:spPr>
          <a:xfrm>
            <a:off x="3497058" y="1451872"/>
            <a:ext cx="4774423" cy="2785081"/>
          </a:xfrm>
          <a:prstGeom prst="roundRect">
            <a:avLst/>
          </a:prstGeom>
          <a:solidFill>
            <a:srgbClr val="0070C0">
              <a:alpha val="50000"/>
            </a:srgb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FF00"/>
                </a:solidFill>
                <a:latin typeface="Josephina FlourishesC" panose="02000503000000020004" pitchFamily="2" charset="0"/>
              </a:rPr>
              <a:t>В гостях у гномов</a:t>
            </a:r>
          </a:p>
          <a:p>
            <a:pPr algn="ctr"/>
            <a:r>
              <a:rPr lang="ru-RU" sz="2800" dirty="0">
                <a:solidFill>
                  <a:srgbClr val="FFFF00"/>
                </a:solidFill>
                <a:latin typeface="Josephina FlourishesC" panose="02000503000000020004" pitchFamily="2" charset="0"/>
              </a:rPr>
              <a:t>Дифференциация звуков </a:t>
            </a:r>
            <a:r>
              <a:rPr lang="ru-RU" sz="2800" b="1" dirty="0">
                <a:solidFill>
                  <a:srgbClr val="FFFF00"/>
                </a:solidFill>
                <a:latin typeface="Josephina FlourishesC" panose="02000503000000020004" pitchFamily="2" charset="0"/>
              </a:rPr>
              <a:t>Г–К</a:t>
            </a:r>
            <a:endParaRPr lang="ru-RU" sz="2800" dirty="0">
              <a:solidFill>
                <a:srgbClr val="FFFF00"/>
              </a:solidFill>
              <a:latin typeface="Josephina FlourishesC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14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68552B2-F83C-1A91-ED19-958A88023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383" y="133814"/>
            <a:ext cx="1142571" cy="1142571"/>
          </a:xfrm>
          <a:prstGeom prst="rect">
            <a:avLst/>
          </a:prstGeom>
          <a:effectLst>
            <a:glow rad="139700">
              <a:srgbClr val="00B0F0">
                <a:alpha val="40000"/>
              </a:srgbClr>
            </a:glow>
          </a:effectLst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E8633CA2-297A-13E3-C504-85A9BEBB4F34}"/>
              </a:ext>
            </a:extLst>
          </p:cNvPr>
          <p:cNvGrpSpPr/>
          <p:nvPr/>
        </p:nvGrpSpPr>
        <p:grpSpPr>
          <a:xfrm>
            <a:off x="2338068" y="83762"/>
            <a:ext cx="3757932" cy="2737720"/>
            <a:chOff x="3578120" y="471123"/>
            <a:chExt cx="3954106" cy="3030075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7EA277EC-08E0-B128-FD1F-99D633B583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14" t="6516" r="15535" b="9859"/>
            <a:stretch/>
          </p:blipFill>
          <p:spPr>
            <a:xfrm>
              <a:off x="3578120" y="471123"/>
              <a:ext cx="3954106" cy="303007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0B4E867-1C13-07CD-B94B-7618144A810C}"/>
                </a:ext>
              </a:extLst>
            </p:cNvPr>
            <p:cNvSpPr txBox="1"/>
            <p:nvPr/>
          </p:nvSpPr>
          <p:spPr>
            <a:xfrm>
              <a:off x="4218891" y="1228831"/>
              <a:ext cx="3034094" cy="1328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rgbClr val="002060"/>
                  </a:solidFill>
                  <a:latin typeface="Josephina FlourishesC" panose="02000503000000020004" pitchFamily="2" charset="0"/>
                </a:rPr>
                <a:t>Г-г-г! Добро пожаловать! Я хранитель звука Г!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4982F6D2-7E7C-DADC-AAE8-43198E21543B}"/>
              </a:ext>
            </a:extLst>
          </p:cNvPr>
          <p:cNvGrpSpPr/>
          <p:nvPr/>
        </p:nvGrpSpPr>
        <p:grpSpPr>
          <a:xfrm>
            <a:off x="5741034" y="410951"/>
            <a:ext cx="3757932" cy="2737720"/>
            <a:chOff x="3956233" y="-193132"/>
            <a:chExt cx="3954106" cy="3030075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E85F1E5-11DA-6354-B0E3-5315BD70BC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14" t="6516" r="15535" b="9859"/>
            <a:stretch/>
          </p:blipFill>
          <p:spPr>
            <a:xfrm flipH="1">
              <a:off x="3956233" y="-193132"/>
              <a:ext cx="3954106" cy="303007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B8E691-4D7F-C96A-534D-3630CB83B0DB}"/>
                </a:ext>
              </a:extLst>
            </p:cNvPr>
            <p:cNvSpPr txBox="1"/>
            <p:nvPr/>
          </p:nvSpPr>
          <p:spPr>
            <a:xfrm>
              <a:off x="4245643" y="341955"/>
              <a:ext cx="3034094" cy="2146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accent3">
                      <a:lumMod val="50000"/>
                    </a:schemeClr>
                  </a:solidFill>
                  <a:latin typeface="Josephina FlourishesC" panose="02000503000000020004" pitchFamily="2" charset="0"/>
                </a:rPr>
                <a:t>К-к-к! А я хранитель звука К! Проверим, отличишь ли ты нас?</a:t>
              </a:r>
            </a:p>
          </p:txBody>
        </p:sp>
      </p:grpSp>
      <p:pic>
        <p:nvPicPr>
          <p:cNvPr id="8" name="Рисунок 7" descr="Изображение выглядит как игрушка, мультфильм, статуэтка, шляп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677CF07-BF85-AA9D-1083-A4546A8424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350" y="0"/>
            <a:ext cx="4572000" cy="68580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игрушка, мультфильм, улыбка, статуэт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258E8EE-D60B-917A-7DB5-A856ADD70F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31954" y="133814"/>
            <a:ext cx="4572000" cy="6858000"/>
          </a:xfrm>
          <a:prstGeom prst="rect">
            <a:avLst/>
          </a:prstGeom>
        </p:spPr>
      </p:pic>
      <p:sp>
        <p:nvSpPr>
          <p:cNvPr id="17" name="Стрелка: вправо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0C532B5-FE30-CB3C-B3BD-7E2AFB560E91}"/>
              </a:ext>
            </a:extLst>
          </p:cNvPr>
          <p:cNvSpPr/>
          <p:nvPr/>
        </p:nvSpPr>
        <p:spPr>
          <a:xfrm>
            <a:off x="11677795" y="6512482"/>
            <a:ext cx="514205" cy="345518"/>
          </a:xfrm>
          <a:prstGeom prst="rightArrow">
            <a:avLst/>
          </a:prstGeom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20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CC1865CC-7AAC-3780-785E-E07EB12245B5}"/>
              </a:ext>
            </a:extLst>
          </p:cNvPr>
          <p:cNvGrpSpPr/>
          <p:nvPr/>
        </p:nvGrpSpPr>
        <p:grpSpPr>
          <a:xfrm>
            <a:off x="2896765" y="244306"/>
            <a:ext cx="8439004" cy="5880067"/>
            <a:chOff x="1968404" y="418810"/>
            <a:chExt cx="8439004" cy="5880067"/>
          </a:xfrm>
        </p:grpSpPr>
        <p:graphicFrame>
          <p:nvGraphicFramePr>
            <p:cNvPr id="4" name="Диаграмма 3">
              <a:extLst>
                <a:ext uri="{FF2B5EF4-FFF2-40B4-BE49-F238E27FC236}">
                  <a16:creationId xmlns:a16="http://schemas.microsoft.com/office/drawing/2014/main" id="{92526F59-5D89-80C4-86D5-23897CA826D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43432922"/>
                </p:ext>
              </p:extLst>
            </p:nvPr>
          </p:nvGraphicFramePr>
          <p:xfrm>
            <a:off x="1968404" y="418810"/>
            <a:ext cx="8439004" cy="58800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6" name="Рисунок 5" descr="Изображение выглядит как искусство, гриб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0DA467B-C8CB-9419-61DF-DE9DD9B50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Texturiz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0334" y="2387212"/>
              <a:ext cx="1515584" cy="1957932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кот, Мелкие и средние кошки, домашняя кошка, Вибриссы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B5D5D6B-C6CE-2AC0-BB89-A8FA0A410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6038" y="3901905"/>
              <a:ext cx="1908488" cy="1908488"/>
            </a:xfrm>
            <a:prstGeom prst="rect">
              <a:avLst/>
            </a:prstGeom>
          </p:spPr>
        </p:pic>
        <p:pic>
          <p:nvPicPr>
            <p:cNvPr id="10" name="Рисунок 9" descr="Изображение выглядит как мультфильм, искусств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40F984A-7E62-3584-0552-477840757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99208">
              <a:off x="6031434" y="3778675"/>
              <a:ext cx="2041695" cy="2041695"/>
            </a:xfrm>
            <a:prstGeom prst="rect">
              <a:avLst/>
            </a:prstGeom>
          </p:spPr>
        </p:pic>
        <p:pic>
          <p:nvPicPr>
            <p:cNvPr id="12" name="Рисунок 11" descr="Изображение выглядит как лошадь, кобыла, млекопитающее, жеребец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917B618-A85D-BAE6-4BF6-FED3E446A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96">
              <a:off x="4421798" y="960721"/>
              <a:ext cx="1829553" cy="1829553"/>
            </a:xfrm>
            <a:prstGeom prst="rect">
              <a:avLst/>
            </a:prstGeom>
          </p:spPr>
        </p:pic>
        <p:pic>
          <p:nvPicPr>
            <p:cNvPr id="14" name="Рисунок 13" descr="Изображение выглядит как водоплавающая птица, птица, утка, клюв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C120DED-569A-AED8-30B5-73AEA88CD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9" y="851579"/>
              <a:ext cx="1885049" cy="1885049"/>
            </a:xfrm>
            <a:prstGeom prst="rect">
              <a:avLst/>
            </a:prstGeom>
          </p:spPr>
        </p:pic>
        <p:pic>
          <p:nvPicPr>
            <p:cNvPr id="16" name="Рисунок 15" descr="Изображение выглядит как графическая вставка, рисунок, иллюстрация, искусств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E435B4E-A20E-7E78-9ADB-17DE36614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38543">
              <a:off x="6760788" y="2856481"/>
              <a:ext cx="2192615" cy="1145032"/>
            </a:xfrm>
            <a:prstGeom prst="rect">
              <a:avLst/>
            </a:prstGeom>
          </p:spPr>
        </p:pic>
      </p:grp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64F578A8-1177-9885-09F4-4735C2C3D837}"/>
              </a:ext>
            </a:extLst>
          </p:cNvPr>
          <p:cNvSpPr/>
          <p:nvPr/>
        </p:nvSpPr>
        <p:spPr>
          <a:xfrm>
            <a:off x="2322210" y="3053817"/>
            <a:ext cx="1148915" cy="750365"/>
          </a:xfrm>
          <a:prstGeom prst="rightArrow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 descr="Изображение выглядит как игрушка, мультфильм, статуэтка, шляп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32A528-8025-D1FC-E117-57259040E3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9" y="104702"/>
            <a:ext cx="4572000" cy="6858000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0E584582-BE38-D724-6ECF-C8185E352FC8}"/>
              </a:ext>
            </a:extLst>
          </p:cNvPr>
          <p:cNvGrpSpPr/>
          <p:nvPr/>
        </p:nvGrpSpPr>
        <p:grpSpPr>
          <a:xfrm>
            <a:off x="3126489" y="-14585"/>
            <a:ext cx="4288209" cy="3253502"/>
            <a:chOff x="3578120" y="471123"/>
            <a:chExt cx="3954106" cy="3030075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B298555B-45CF-E2AE-B446-1BF15F358C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14" t="6516" r="15535" b="9859"/>
            <a:stretch/>
          </p:blipFill>
          <p:spPr>
            <a:xfrm>
              <a:off x="3578120" y="471123"/>
              <a:ext cx="3954106" cy="3030075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504033C-DD8D-E1BA-FC8B-75D2378D3763}"/>
                </a:ext>
              </a:extLst>
            </p:cNvPr>
            <p:cNvSpPr txBox="1"/>
            <p:nvPr/>
          </p:nvSpPr>
          <p:spPr>
            <a:xfrm>
              <a:off x="4305446" y="1167953"/>
              <a:ext cx="2713120" cy="1805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rgbClr val="002060"/>
                  </a:solidFill>
                  <a:latin typeface="Josephina FlourishesC" panose="02000503000000020004" pitchFamily="2" charset="0"/>
                </a:rPr>
                <a:t>Назови слова которые тебе выпали, определи какой первый звук в слове.</a:t>
              </a:r>
            </a:p>
          </p:txBody>
        </p:sp>
      </p:grpSp>
      <p:sp>
        <p:nvSpPr>
          <p:cNvPr id="23" name="Стрелка: вправо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BFFBF90-481D-5CD5-A06C-18E7BA66EB70}"/>
              </a:ext>
            </a:extLst>
          </p:cNvPr>
          <p:cNvSpPr/>
          <p:nvPr/>
        </p:nvSpPr>
        <p:spPr>
          <a:xfrm>
            <a:off x="11677795" y="6512482"/>
            <a:ext cx="514205" cy="345518"/>
          </a:xfrm>
          <a:prstGeom prst="rightArrow">
            <a:avLst/>
          </a:prstGeom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8FAFE7C-1D9A-F0D6-AF49-9A3EC28705EF}"/>
              </a:ext>
            </a:extLst>
          </p:cNvPr>
          <p:cNvSpPr/>
          <p:nvPr/>
        </p:nvSpPr>
        <p:spPr>
          <a:xfrm>
            <a:off x="11677795" y="6512482"/>
            <a:ext cx="514205" cy="345518"/>
          </a:xfrm>
          <a:prstGeom prst="rightArrow">
            <a:avLst/>
          </a:prstGeom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игрушка, улыб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9593FF-97F4-9C1C-C8FF-510781FB3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792" y="388755"/>
            <a:ext cx="9185590" cy="5760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46C7428-7D5F-1DD1-8C81-8E614AF079E6}"/>
              </a:ext>
            </a:extLst>
          </p:cNvPr>
          <p:cNvSpPr/>
          <p:nvPr/>
        </p:nvSpPr>
        <p:spPr>
          <a:xfrm>
            <a:off x="1479792" y="388755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452D4D-430B-B4AB-88D4-4E2F3F92E6F5}"/>
              </a:ext>
            </a:extLst>
          </p:cNvPr>
          <p:cNvSpPr/>
          <p:nvPr/>
        </p:nvSpPr>
        <p:spPr>
          <a:xfrm>
            <a:off x="2813002" y="388755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2D71D54-A51D-7E06-FAB6-29F17581D665}"/>
              </a:ext>
            </a:extLst>
          </p:cNvPr>
          <p:cNvSpPr/>
          <p:nvPr/>
        </p:nvSpPr>
        <p:spPr>
          <a:xfrm>
            <a:off x="4146212" y="388755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ГО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D09A2D4-C0C9-03FA-BBFD-471A5A755680}"/>
              </a:ext>
            </a:extLst>
          </p:cNvPr>
          <p:cNvSpPr/>
          <p:nvPr/>
        </p:nvSpPr>
        <p:spPr>
          <a:xfrm>
            <a:off x="5479422" y="388755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КО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255FA1B-5939-0D45-75DE-4A6C44B54762}"/>
              </a:ext>
            </a:extLst>
          </p:cNvPr>
          <p:cNvSpPr/>
          <p:nvPr/>
        </p:nvSpPr>
        <p:spPr>
          <a:xfrm>
            <a:off x="6812632" y="388755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ГУ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F5C54ED-F3A9-4271-6E39-E626154B7062}"/>
              </a:ext>
            </a:extLst>
          </p:cNvPr>
          <p:cNvSpPr/>
          <p:nvPr/>
        </p:nvSpPr>
        <p:spPr>
          <a:xfrm>
            <a:off x="8145842" y="388755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КУ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BD97C0B-F05F-32CB-FCA3-7544FF818AA8}"/>
              </a:ext>
            </a:extLst>
          </p:cNvPr>
          <p:cNvSpPr/>
          <p:nvPr/>
        </p:nvSpPr>
        <p:spPr>
          <a:xfrm>
            <a:off x="9479052" y="374794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D125A32-4B47-4A3A-BBC9-2C9E64D3983F}"/>
              </a:ext>
            </a:extLst>
          </p:cNvPr>
          <p:cNvSpPr/>
          <p:nvPr/>
        </p:nvSpPr>
        <p:spPr>
          <a:xfrm>
            <a:off x="1479792" y="1535634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ГО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65BE5B8-4E5B-EDDA-FE2A-BA8CC8237252}"/>
              </a:ext>
            </a:extLst>
          </p:cNvPr>
          <p:cNvSpPr/>
          <p:nvPr/>
        </p:nvSpPr>
        <p:spPr>
          <a:xfrm>
            <a:off x="2813002" y="1535634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CEABB6-F0A4-F1DC-C1AF-EE292A38DCED}"/>
              </a:ext>
            </a:extLst>
          </p:cNvPr>
          <p:cNvSpPr/>
          <p:nvPr/>
        </p:nvSpPr>
        <p:spPr>
          <a:xfrm>
            <a:off x="4146212" y="1535634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ГУ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6EFB173-8EDD-1DA9-A538-A949C85BB66B}"/>
              </a:ext>
            </a:extLst>
          </p:cNvPr>
          <p:cNvSpPr/>
          <p:nvPr/>
        </p:nvSpPr>
        <p:spPr>
          <a:xfrm>
            <a:off x="5479422" y="1549595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7EC487C-6987-395C-FAD8-A132EE90250B}"/>
              </a:ext>
            </a:extLst>
          </p:cNvPr>
          <p:cNvSpPr/>
          <p:nvPr/>
        </p:nvSpPr>
        <p:spPr>
          <a:xfrm>
            <a:off x="6812632" y="1535634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972B565-480E-7A4C-E57B-657F8CA8FEBF}"/>
              </a:ext>
            </a:extLst>
          </p:cNvPr>
          <p:cNvSpPr/>
          <p:nvPr/>
        </p:nvSpPr>
        <p:spPr>
          <a:xfrm>
            <a:off x="8145842" y="1514693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AAFC5F1-0851-055B-AD74-144A9E0F0BD8}"/>
              </a:ext>
            </a:extLst>
          </p:cNvPr>
          <p:cNvSpPr/>
          <p:nvPr/>
        </p:nvSpPr>
        <p:spPr>
          <a:xfrm>
            <a:off x="9479052" y="1507712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ГЮ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4A69654-45A5-AB16-B58C-3C06C99E205B}"/>
              </a:ext>
            </a:extLst>
          </p:cNvPr>
          <p:cNvSpPr/>
          <p:nvPr/>
        </p:nvSpPr>
        <p:spPr>
          <a:xfrm>
            <a:off x="1479792" y="2647611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КА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2DA9B2B-24D6-FAD7-B494-07D92C0F757E}"/>
              </a:ext>
            </a:extLst>
          </p:cNvPr>
          <p:cNvSpPr/>
          <p:nvPr/>
        </p:nvSpPr>
        <p:spPr>
          <a:xfrm>
            <a:off x="2813002" y="2623957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КО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D296805-886B-78CA-D6C1-A62339AD0F1A}"/>
              </a:ext>
            </a:extLst>
          </p:cNvPr>
          <p:cNvSpPr/>
          <p:nvPr/>
        </p:nvSpPr>
        <p:spPr>
          <a:xfrm>
            <a:off x="4146212" y="2623957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КУ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886CDE2-117D-C183-0B82-705B0D4925D2}"/>
              </a:ext>
            </a:extLst>
          </p:cNvPr>
          <p:cNvSpPr/>
          <p:nvPr/>
        </p:nvSpPr>
        <p:spPr>
          <a:xfrm>
            <a:off x="5479422" y="2677086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КЫ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397D5CE-9ECB-E8F8-ABF4-0250D4BBC28C}"/>
              </a:ext>
            </a:extLst>
          </p:cNvPr>
          <p:cNvSpPr/>
          <p:nvPr/>
        </p:nvSpPr>
        <p:spPr>
          <a:xfrm>
            <a:off x="6812632" y="2661572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КЭ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F42D55B-B5BF-2FB6-BD15-BC9A8019819E}"/>
              </a:ext>
            </a:extLst>
          </p:cNvPr>
          <p:cNvSpPr/>
          <p:nvPr/>
        </p:nvSpPr>
        <p:spPr>
          <a:xfrm>
            <a:off x="8145842" y="2654591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КИ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E083B82-88FD-AD7A-1F49-048D0F21BD07}"/>
              </a:ext>
            </a:extLst>
          </p:cNvPr>
          <p:cNvSpPr/>
          <p:nvPr/>
        </p:nvSpPr>
        <p:spPr>
          <a:xfrm>
            <a:off x="9479052" y="2623957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КЕ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4E72B81-E03E-A282-F402-131FCBCE40D8}"/>
              </a:ext>
            </a:extLst>
          </p:cNvPr>
          <p:cNvSpPr/>
          <p:nvPr/>
        </p:nvSpPr>
        <p:spPr>
          <a:xfrm>
            <a:off x="1479792" y="3804183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ОГО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8A12E3E-D533-A576-57BA-5C3EE17EBBBC}"/>
              </a:ext>
            </a:extLst>
          </p:cNvPr>
          <p:cNvSpPr/>
          <p:nvPr/>
        </p:nvSpPr>
        <p:spPr>
          <a:xfrm>
            <a:off x="2824927" y="3767541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ОКО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FE397F5-1682-9905-1ACC-463389EE9F31}"/>
              </a:ext>
            </a:extLst>
          </p:cNvPr>
          <p:cNvSpPr/>
          <p:nvPr/>
        </p:nvSpPr>
        <p:spPr>
          <a:xfrm>
            <a:off x="4134287" y="3756875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АГА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0E7C0A3-D3CB-3B87-C374-DA64E6ECF5C1}"/>
              </a:ext>
            </a:extLst>
          </p:cNvPr>
          <p:cNvSpPr/>
          <p:nvPr/>
        </p:nvSpPr>
        <p:spPr>
          <a:xfrm>
            <a:off x="5438561" y="3742914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АКА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FF2DFA39-D430-53A3-65E1-3FFBCF5A0429}"/>
              </a:ext>
            </a:extLst>
          </p:cNvPr>
          <p:cNvSpPr/>
          <p:nvPr/>
        </p:nvSpPr>
        <p:spPr>
          <a:xfrm>
            <a:off x="6766239" y="3804183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ГРА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BB34D67-2BDF-695A-E15E-87A01B24547E}"/>
              </a:ext>
            </a:extLst>
          </p:cNvPr>
          <p:cNvSpPr/>
          <p:nvPr/>
        </p:nvSpPr>
        <p:spPr>
          <a:xfrm>
            <a:off x="8099449" y="3795071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КРА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057AD8B-A1CE-049B-A7F6-65DAC8AC45EF}"/>
              </a:ext>
            </a:extLst>
          </p:cNvPr>
          <p:cNvSpPr/>
          <p:nvPr/>
        </p:nvSpPr>
        <p:spPr>
          <a:xfrm>
            <a:off x="9439346" y="3774130"/>
            <a:ext cx="1333210" cy="11329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ГРО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2BD56A70-33F9-C785-7942-D8AB2A7F0753}"/>
              </a:ext>
            </a:extLst>
          </p:cNvPr>
          <p:cNvSpPr/>
          <p:nvPr/>
        </p:nvSpPr>
        <p:spPr>
          <a:xfrm>
            <a:off x="1479792" y="4960754"/>
            <a:ext cx="1333210" cy="1212413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КРО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F65872DE-4350-3944-D08C-A6E54BF42902}"/>
              </a:ext>
            </a:extLst>
          </p:cNvPr>
          <p:cNvSpPr/>
          <p:nvPr/>
        </p:nvSpPr>
        <p:spPr>
          <a:xfrm>
            <a:off x="2805505" y="4884268"/>
            <a:ext cx="1333210" cy="127920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ГЛА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9134E02-7951-48FA-3EB4-B3D4B057CA03}"/>
              </a:ext>
            </a:extLst>
          </p:cNvPr>
          <p:cNvSpPr/>
          <p:nvPr/>
        </p:nvSpPr>
        <p:spPr>
          <a:xfrm>
            <a:off x="4152605" y="4860329"/>
            <a:ext cx="1333210" cy="130314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КЛА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ABFB250-31D4-EC47-568B-A33E152D13C7}"/>
              </a:ext>
            </a:extLst>
          </p:cNvPr>
          <p:cNvSpPr/>
          <p:nvPr/>
        </p:nvSpPr>
        <p:spPr>
          <a:xfrm>
            <a:off x="5479422" y="4868321"/>
            <a:ext cx="1333210" cy="1288173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ГЛО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379F074B-40AA-004A-BE75-491ED99ACD2B}"/>
              </a:ext>
            </a:extLst>
          </p:cNvPr>
          <p:cNvSpPr/>
          <p:nvPr/>
        </p:nvSpPr>
        <p:spPr>
          <a:xfrm>
            <a:off x="6766239" y="4935551"/>
            <a:ext cx="1333210" cy="120940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КЛО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F654488-9038-F1F5-F428-9D8E51E2FAB4}"/>
              </a:ext>
            </a:extLst>
          </p:cNvPr>
          <p:cNvSpPr/>
          <p:nvPr/>
        </p:nvSpPr>
        <p:spPr>
          <a:xfrm>
            <a:off x="8072402" y="4935551"/>
            <a:ext cx="1333210" cy="120940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ГРИ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9EBA20AA-F313-21AD-1D97-08920ED5A186}"/>
              </a:ext>
            </a:extLst>
          </p:cNvPr>
          <p:cNvSpPr/>
          <p:nvPr/>
        </p:nvSpPr>
        <p:spPr>
          <a:xfrm>
            <a:off x="9439347" y="4900458"/>
            <a:ext cx="1333210" cy="12444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Josephina FlourishesC" panose="02000503000000020004" pitchFamily="2" charset="0"/>
              </a:rPr>
              <a:t>КРИ</a:t>
            </a:r>
          </a:p>
        </p:txBody>
      </p:sp>
      <p:pic>
        <p:nvPicPr>
          <p:cNvPr id="41" name="Рисунок 40" descr="Изображение выглядит как игрушка, мультфильм, улыбка, статуэт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6A27CE-2DA8-332F-F58E-DC5B4178E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43344" y="98913"/>
            <a:ext cx="4572000" cy="6858000"/>
          </a:xfrm>
          <a:prstGeom prst="rect">
            <a:avLst/>
          </a:prstGeom>
        </p:spPr>
      </p:pic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26EB2CA8-B536-FFF3-0CF5-B2A55593105A}"/>
              </a:ext>
            </a:extLst>
          </p:cNvPr>
          <p:cNvGrpSpPr/>
          <p:nvPr/>
        </p:nvGrpSpPr>
        <p:grpSpPr>
          <a:xfrm>
            <a:off x="4432397" y="374793"/>
            <a:ext cx="4075387" cy="2850037"/>
            <a:chOff x="3956233" y="-193132"/>
            <a:chExt cx="3954106" cy="3030075"/>
          </a:xfrm>
        </p:grpSpPr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F4F8612A-C66C-4A8E-F9A7-93BD3B49C6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14" t="6516" r="15535" b="9859"/>
            <a:stretch/>
          </p:blipFill>
          <p:spPr>
            <a:xfrm flipH="1">
              <a:off x="3956233" y="-193132"/>
              <a:ext cx="3954106" cy="3030075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A77E82-C8D3-8274-AFD7-86640757E547}"/>
                </a:ext>
              </a:extLst>
            </p:cNvPr>
            <p:cNvSpPr txBox="1"/>
            <p:nvPr/>
          </p:nvSpPr>
          <p:spPr>
            <a:xfrm>
              <a:off x="4218329" y="656457"/>
              <a:ext cx="3034094" cy="147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Josephina FlourishesC" panose="02000503000000020004" pitchFamily="2" charset="0"/>
                </a:rPr>
                <a:t>Прочитай слоги с Г – К и открой пазл.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663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2" fill="hold">
                      <p:stCondLst>
                        <p:cond delay="0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игрушка, мультфильм, улыбка, статуэт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1EDABF2-E8C1-11E5-7326-2BE5B5346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43344" y="98913"/>
            <a:ext cx="4572000" cy="6858000"/>
          </a:xfrm>
          <a:prstGeom prst="rect">
            <a:avLst/>
          </a:prstGeom>
        </p:spPr>
      </p:pic>
      <p:pic>
        <p:nvPicPr>
          <p:cNvPr id="3" name="Рисунок 2" descr="Изображение выглядит как игрушка, мультфильм, статуэтка, шляп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C897E3F-9399-41ED-1098-893E25DD5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264" y="0"/>
            <a:ext cx="4572000" cy="6858000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5EF535B-A280-9CA1-36D1-1F4B44932C1C}"/>
              </a:ext>
            </a:extLst>
          </p:cNvPr>
          <p:cNvGrpSpPr/>
          <p:nvPr/>
        </p:nvGrpSpPr>
        <p:grpSpPr>
          <a:xfrm>
            <a:off x="4078738" y="98913"/>
            <a:ext cx="4572000" cy="3111957"/>
            <a:chOff x="3578120" y="471123"/>
            <a:chExt cx="3954107" cy="3030075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2928FFE9-66A4-98F4-3CFD-014228122A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14" t="6516" r="15535" b="9859"/>
            <a:stretch/>
          </p:blipFill>
          <p:spPr>
            <a:xfrm>
              <a:off x="3578120" y="471123"/>
              <a:ext cx="3954106" cy="303007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F6DE15E-B5D0-E0FC-67C4-3A6AD07D10D0}"/>
                </a:ext>
              </a:extLst>
            </p:cNvPr>
            <p:cNvSpPr txBox="1"/>
            <p:nvPr/>
          </p:nvSpPr>
          <p:spPr>
            <a:xfrm>
              <a:off x="3997060" y="1196748"/>
              <a:ext cx="3535167" cy="1618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 </a:t>
              </a:r>
              <a:r>
                <a:rPr lang="ru-RU" sz="3200" b="1" dirty="0">
                  <a:solidFill>
                    <a:srgbClr val="002060"/>
                  </a:solidFill>
                  <a:latin typeface="Josephina FlourishesC" panose="02000503000000020004" pitchFamily="2" charset="0"/>
                </a:rPr>
                <a:t>Ты отлично различаешь наши звуки!</a:t>
              </a:r>
              <a:endParaRPr lang="ru-RU" sz="2400" b="1" dirty="0">
                <a:solidFill>
                  <a:srgbClr val="002060"/>
                </a:solidFill>
                <a:latin typeface="Josephina FlourishesC" panose="020005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90266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99</Words>
  <Application>Microsoft Office PowerPoint</Application>
  <PresentationFormat>Широкоэкранный</PresentationFormat>
  <Paragraphs>42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Josephina FlourishesC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1</cp:revision>
  <dcterms:created xsi:type="dcterms:W3CDTF">2025-11-18T15:50:06Z</dcterms:created>
  <dcterms:modified xsi:type="dcterms:W3CDTF">2025-11-18T16:30:23Z</dcterms:modified>
</cp:coreProperties>
</file>