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BED933-178B-432E-A300-DD1316630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972B007-A530-21A4-91FE-79A74A5525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094B7B-F29B-DF17-469A-8769634E3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CBFA5D-B48E-69D0-C6BC-EFA0C4D8A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B3EB6E-B083-A6F6-CD5D-7C395054C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505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CE79AC-711C-D026-E07D-15C1A0C3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D1F94C-BED9-8F92-FA2F-D26F33D764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66C88C-165F-8190-1773-532DB5A08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0052E8-252F-54B8-6198-E79B63469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B80A66-C0ED-36D4-C93A-6CF58322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994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17A711-D8EB-DEFC-26E0-EFD746A27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46B35B-17D0-53C9-B837-95E2CF8801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F67123-8EA8-239A-3C78-1E8A7D167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5B1F0E-FFD3-C91E-87AD-23BF55026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F6DF4-2AFB-DB3B-8AA6-66AC4F018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163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B4050-B75A-249F-92DE-77EB4A93D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02F114-CE20-2403-C952-BF5F68547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58E4C8-F517-3CDA-0795-8035FB46B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750B6A-8505-486F-77D7-241966127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E00EC4A-1E37-7EA0-0D6F-4483EA20C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45A546B-0D97-1612-6316-F5714815C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375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E64360-9CFE-F4B5-052E-7B84CF63C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0F5C0A-4B9B-0AB4-9875-BADD24469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36183B7-3E2E-6A70-E4B1-8AF889217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63690C4-82D7-28D9-6624-8515A2C60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0410B5A-294D-9C2C-92D2-7B8F3DED2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8B940D2-E597-ECE5-37E5-8AB656C25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DD5E297-CE18-F573-6995-B9FA3275A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B81896E-9342-191D-468D-7182F9E88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59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939172-F344-B423-949D-013E45C7C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4BD9DB0-7DEC-26D9-2867-43F2D0BC9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71BE9C9-CCF0-BA62-08F2-78BFB064C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358EFAF-38FD-A267-45B0-CA4BBB643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71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582F833-4A23-7141-C865-35B0B8CA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7780BE9-7A9A-0A75-1C3D-EE5A06246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5FDF27F-6EBB-3D8F-89CD-D389CAE1C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461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35A39F-BF4E-E705-D228-B7C99118A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21CAA7-773B-A103-DFEF-7D63567735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B5AC61-4CAC-AAD4-1B9D-1621A4BD8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7D3F028-AD85-4E01-E663-35EFBECB5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F299336-BB65-5790-AE31-91C15A715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B3E5FC-0703-3263-1C02-6B167BCAA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915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D79FF2-5319-C1CA-1E3C-8436A7E19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A1C44D-F8C3-AFEE-A5D5-F6148BBBEE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18A742C-E26F-016E-45A7-E6D909012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D54CD9E-A65E-35D4-3C84-10F0DD3A9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3A6F4D-2ABE-8D67-6028-21AD53A38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F101F2-85D7-1D2B-1D81-1825889C7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506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0F7485-F01C-125A-50E9-A5388B277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1C7E84-D77B-7CDB-6EF7-53C87F90D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F13D01-9AC3-02F6-3469-A1E3AC638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F699CD-63AC-7BD8-F740-4B8BF332A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1DB6C8-6342-87D9-F2CD-106393F50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1504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FA0B323-6922-1778-BCE2-068AF8896E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CCB84AC-71E3-356B-9C36-BB1AD4AC61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8E4B18-6338-EBA7-6007-1D06CB2FF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8DE5AB-0E5F-8617-61E6-1C0237E0C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773B603-A26A-C928-EBED-C21CD01E0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45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A3B716-33CE-999B-774B-1BC085281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8EBE96-09F0-DF3C-8F29-3AEC4185C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1D874D-622F-5AE5-E53D-1B5094B791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3A61D8E-3DD6-499A-AFC7-082B77A5637D}" type="datetimeFigureOut">
              <a:rPr lang="ru-RU" smtClean="0"/>
              <a:t>15.01.2026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E26B43-1255-1558-FF26-1B62D4024B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BF30BD-AC5C-3B84-A03A-0957D7C79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53C12E-027E-4642-9750-B3F2E2F0AE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813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559FF7F-A32A-B064-0E48-92B16B932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717" y="0"/>
            <a:ext cx="1139283" cy="1139283"/>
          </a:xfrm>
          <a:prstGeom prst="rect">
            <a:avLst/>
          </a:prstGeom>
        </p:spPr>
      </p:pic>
      <p:pic>
        <p:nvPicPr>
          <p:cNvPr id="9" name="Рисунок 8" descr="Изображение выглядит как статуэтка, мультфильм, фигурка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D4DE49-9DF8-FA95-473A-B7F041106F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170" y="0"/>
            <a:ext cx="4572000" cy="6858000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ABDEA2B9-6E40-5D62-6C9E-90C52BADB306}"/>
              </a:ext>
            </a:extLst>
          </p:cNvPr>
          <p:cNvSpPr/>
          <p:nvPr/>
        </p:nvSpPr>
        <p:spPr>
          <a:xfrm>
            <a:off x="1524000" y="1584494"/>
            <a:ext cx="4572000" cy="2275530"/>
          </a:xfrm>
          <a:prstGeom prst="roundRect">
            <a:avLst/>
          </a:prstGeom>
          <a:ln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FFFF00"/>
                </a:solidFill>
                <a:latin typeface="Artemon " panose="02000506040000020004" pitchFamily="2" charset="0"/>
              </a:rPr>
              <a:t>Автоматизация звука Щ</a:t>
            </a:r>
          </a:p>
          <a:p>
            <a:pPr algn="ctr"/>
            <a:r>
              <a:rPr lang="ru-RU" sz="3200" dirty="0">
                <a:solidFill>
                  <a:srgbClr val="FFFF00"/>
                </a:solidFill>
                <a:latin typeface="Artemon " panose="02000506040000020004" pitchFamily="2" charset="0"/>
              </a:rPr>
              <a:t>«Щелкунчик»</a:t>
            </a:r>
          </a:p>
        </p:txBody>
      </p:sp>
    </p:spTree>
    <p:extLst>
      <p:ext uri="{BB962C8B-B14F-4D97-AF65-F5344CB8AC3E}">
        <p14:creationId xmlns:p14="http://schemas.microsoft.com/office/powerpoint/2010/main" val="82150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9335A3F-0479-4132-08E0-5DCB3BDDA05F}"/>
              </a:ext>
            </a:extLst>
          </p:cNvPr>
          <p:cNvGrpSpPr/>
          <p:nvPr/>
        </p:nvGrpSpPr>
        <p:grpSpPr>
          <a:xfrm>
            <a:off x="2861863" y="-125643"/>
            <a:ext cx="4732543" cy="3441215"/>
            <a:chOff x="4421471" y="154844"/>
            <a:chExt cx="5617369" cy="3922726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50E58A3B-532F-E520-73DF-2C9D8D83E8BD}"/>
                </a:ext>
              </a:extLst>
            </p:cNvPr>
            <p:cNvGrpSpPr/>
            <p:nvPr/>
          </p:nvGrpSpPr>
          <p:grpSpPr>
            <a:xfrm>
              <a:off x="4421471" y="154844"/>
              <a:ext cx="5617369" cy="3922726"/>
              <a:chOff x="2503731" y="2532453"/>
              <a:chExt cx="4891493" cy="3436734"/>
            </a:xfrm>
          </p:grpSpPr>
          <p:grpSp>
            <p:nvGrpSpPr>
              <p:cNvPr id="6" name="Группа 5">
                <a:extLst>
                  <a:ext uri="{FF2B5EF4-FFF2-40B4-BE49-F238E27FC236}">
                    <a16:creationId xmlns:a16="http://schemas.microsoft.com/office/drawing/2014/main" id="{8FCE61AD-E924-5BB1-4DFF-1912F39F0BF4}"/>
                  </a:ext>
                </a:extLst>
              </p:cNvPr>
              <p:cNvGrpSpPr/>
              <p:nvPr/>
            </p:nvGrpSpPr>
            <p:grpSpPr>
              <a:xfrm>
                <a:off x="2503731" y="2532453"/>
                <a:ext cx="4891493" cy="3436734"/>
                <a:chOff x="3666263" y="639590"/>
                <a:chExt cx="4935625" cy="3755716"/>
              </a:xfrm>
            </p:grpSpPr>
            <p:pic>
              <p:nvPicPr>
                <p:cNvPr id="8" name="Рисунок 7">
                  <a:extLst>
                    <a:ext uri="{FF2B5EF4-FFF2-40B4-BE49-F238E27FC236}">
                      <a16:creationId xmlns:a16="http://schemas.microsoft.com/office/drawing/2014/main" id="{4A6E955E-1FE2-69C3-4E2B-73FEAFCF05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3666263" y="639590"/>
                  <a:ext cx="4935625" cy="3755716"/>
                </a:xfrm>
                <a:prstGeom prst="rect">
                  <a:avLst/>
                </a:prstGeom>
              </p:spPr>
            </p:pic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7F8FE13-D6DA-1069-231B-8C91EE25FF6B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2B49678-35DA-2222-4784-61E780C61CEB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7681B85-FD20-5A58-7A93-A2CE1319E72B}"/>
                </a:ext>
              </a:extLst>
            </p:cNvPr>
            <p:cNvSpPr txBox="1"/>
            <p:nvPr/>
          </p:nvSpPr>
          <p:spPr>
            <a:xfrm>
              <a:off x="4763416" y="1156129"/>
              <a:ext cx="4420271" cy="1987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Привет! Я Щелкунчик, я приготовил для тебя игры со звуком Щ</a:t>
              </a:r>
            </a:p>
          </p:txBody>
        </p:sp>
      </p:grpSp>
      <p:pic>
        <p:nvPicPr>
          <p:cNvPr id="2" name="Рисунок 1" descr="Изображение выглядит как статуэтка, мультфильм, фигурка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9403391-DBF1-F78B-6F02-462E719221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442" y="113429"/>
            <a:ext cx="4572000" cy="68580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3E384A-5284-8E51-BD45-EDF373964D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717" y="0"/>
            <a:ext cx="1139283" cy="113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57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9CDAF95-4247-BE3D-A7C9-6FA3C1F9F3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867" y="6023290"/>
            <a:ext cx="708340" cy="708340"/>
          </a:xfrm>
          <a:prstGeom prst="rect">
            <a:avLst/>
          </a:prstGeom>
        </p:spPr>
      </p:pic>
      <p:pic>
        <p:nvPicPr>
          <p:cNvPr id="12" name="Рисунок 1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1943EE0-BFA0-97C0-5B16-B1DF8ABDB7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717" y="0"/>
            <a:ext cx="1139283" cy="1139283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79705B6-1CEE-18D0-5133-8ECDCA4CC50E}"/>
              </a:ext>
            </a:extLst>
          </p:cNvPr>
          <p:cNvSpPr/>
          <p:nvPr/>
        </p:nvSpPr>
        <p:spPr>
          <a:xfrm>
            <a:off x="4165406" y="230346"/>
            <a:ext cx="3861188" cy="809697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glow rad="101600">
              <a:schemeClr val="tx2">
                <a:lumMod val="90000"/>
                <a:lumOff val="10000"/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temon " panose="02000506040000020004" pitchFamily="2" charset="0"/>
              </a:rPr>
              <a:t>Найди картинки со звуком Щ. Нажимай на картинки и называй их.</a:t>
            </a:r>
          </a:p>
        </p:txBody>
      </p:sp>
      <p:pic>
        <p:nvPicPr>
          <p:cNvPr id="5" name="Рисунок 4" descr="Изображение выглядит как соба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D618CE-636B-F73E-DCFF-1D5D54B4EA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325" b="66310"/>
          <a:stretch/>
        </p:blipFill>
        <p:spPr>
          <a:xfrm>
            <a:off x="320654" y="635194"/>
            <a:ext cx="2198748" cy="1511366"/>
          </a:xfrm>
          <a:prstGeom prst="rect">
            <a:avLst/>
          </a:prstGeom>
        </p:spPr>
      </p:pic>
      <p:pic>
        <p:nvPicPr>
          <p:cNvPr id="7" name="Рисунок 6" descr="Изображение выглядит как соба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28EB37C-D373-B08B-CF86-2FD7FBA39C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89" r="70718"/>
          <a:stretch/>
        </p:blipFill>
        <p:spPr>
          <a:xfrm>
            <a:off x="5230447" y="1968401"/>
            <a:ext cx="1661052" cy="2076595"/>
          </a:xfrm>
          <a:prstGeom prst="rect">
            <a:avLst/>
          </a:prstGeom>
        </p:spPr>
      </p:pic>
      <p:pic>
        <p:nvPicPr>
          <p:cNvPr id="9" name="Рисунок 8" descr="Изображение выглядит как соба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FA9041D-5B29-6078-1814-198A5EB7F0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7" t="39796" r="48833"/>
          <a:stretch/>
        </p:blipFill>
        <p:spPr>
          <a:xfrm>
            <a:off x="8977795" y="911437"/>
            <a:ext cx="1256427" cy="2318555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соба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2389C6C-48DB-F8BC-FDAB-552547A10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39" t="3358" r="29123" b="63869"/>
          <a:stretch/>
        </p:blipFill>
        <p:spPr>
          <a:xfrm>
            <a:off x="499063" y="4392715"/>
            <a:ext cx="2853734" cy="1626375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соба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1921AB2-A19A-6A70-A853-A446E6871F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05" t="4147" b="57886"/>
          <a:stretch/>
        </p:blipFill>
        <p:spPr>
          <a:xfrm>
            <a:off x="9305773" y="3327142"/>
            <a:ext cx="2177760" cy="1875262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EA096FA-AC53-92EA-5880-66DF560D6A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8" t="48753" r="63525" b="14605"/>
          <a:stretch/>
        </p:blipFill>
        <p:spPr>
          <a:xfrm>
            <a:off x="2173819" y="2070714"/>
            <a:ext cx="1507714" cy="2512856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08E0AB3-3D92-16EC-9350-5CB8EA54D2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27" t="57506" r="23992" b="15166"/>
          <a:stretch/>
        </p:blipFill>
        <p:spPr>
          <a:xfrm>
            <a:off x="4335958" y="4144919"/>
            <a:ext cx="1993706" cy="1874171"/>
          </a:xfrm>
          <a:prstGeom prst="rect">
            <a:avLst/>
          </a:prstGeom>
        </p:spPr>
      </p:pic>
      <p:pic>
        <p:nvPicPr>
          <p:cNvPr id="18" name="Рисунок 17" descr="Изображение выглядит как Торт на день рождения, игрушка, мультфильм, хэллоу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4624AB0-B13A-A9BA-A570-2B2D7905A2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1" t="53435" r="43373" b="12875"/>
          <a:stretch/>
        </p:blipFill>
        <p:spPr>
          <a:xfrm>
            <a:off x="6984089" y="4144919"/>
            <a:ext cx="1996326" cy="23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39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B74873-55B3-E38F-4A0A-C0EAA9140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717" y="0"/>
            <a:ext cx="1139283" cy="1139283"/>
          </a:xfrm>
          <a:prstGeom prst="rect">
            <a:avLst/>
          </a:prstGeom>
        </p:spPr>
      </p:pic>
      <p:pic>
        <p:nvPicPr>
          <p:cNvPr id="3" name="Рисунок 2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47D261-6BAC-8D27-D366-59327F851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867" y="6023290"/>
            <a:ext cx="708340" cy="70834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6278DFF-0C3D-7487-D312-1C28261A0CA3}"/>
              </a:ext>
            </a:extLst>
          </p:cNvPr>
          <p:cNvSpPr/>
          <p:nvPr/>
        </p:nvSpPr>
        <p:spPr>
          <a:xfrm>
            <a:off x="4165406" y="230347"/>
            <a:ext cx="3847809" cy="698014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glow rad="101600">
              <a:schemeClr val="tx2">
                <a:lumMod val="90000"/>
                <a:lumOff val="10000"/>
                <a:alpha val="6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temon " panose="02000506040000020004" pitchFamily="2" charset="0"/>
              </a:rPr>
              <a:t>Определи место звука Щ в словах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7FF7AF1-3F5A-F558-E3B5-5903786644AF}"/>
              </a:ext>
            </a:extLst>
          </p:cNvPr>
          <p:cNvGrpSpPr/>
          <p:nvPr/>
        </p:nvGrpSpPr>
        <p:grpSpPr>
          <a:xfrm>
            <a:off x="593313" y="1193606"/>
            <a:ext cx="2184788" cy="2873674"/>
            <a:chOff x="593313" y="1193606"/>
            <a:chExt cx="2184788" cy="2873674"/>
          </a:xfrm>
        </p:grpSpPr>
        <p:sp>
          <p:nvSpPr>
            <p:cNvPr id="5" name="Блок-схема: узел 4">
              <a:extLst>
                <a:ext uri="{FF2B5EF4-FFF2-40B4-BE49-F238E27FC236}">
                  <a16:creationId xmlns:a16="http://schemas.microsoft.com/office/drawing/2014/main" id="{82CEC3CD-0B78-18A8-4069-96A8ED562F6C}"/>
                </a:ext>
              </a:extLst>
            </p:cNvPr>
            <p:cNvSpPr/>
            <p:nvPr/>
          </p:nvSpPr>
          <p:spPr>
            <a:xfrm>
              <a:off x="593313" y="1319249"/>
              <a:ext cx="2184788" cy="2017264"/>
            </a:xfrm>
            <a:prstGeom prst="flowChartConnector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7" name="Рисунок 6" descr="Изображение выглядит как соба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002C60-99E1-2284-391E-818AD7D83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51" t="41221"/>
            <a:stretch/>
          </p:blipFill>
          <p:spPr>
            <a:xfrm>
              <a:off x="858557" y="1193606"/>
              <a:ext cx="1822274" cy="287367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6E2A744D-6892-AE6D-AF9A-F45C95FE733A}"/>
              </a:ext>
            </a:extLst>
          </p:cNvPr>
          <p:cNvSpPr/>
          <p:nvPr/>
        </p:nvSpPr>
        <p:spPr>
          <a:xfrm>
            <a:off x="684866" y="3259732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EBA7C1F5-76D3-34D3-652A-BEE349641322}"/>
              </a:ext>
            </a:extLst>
          </p:cNvPr>
          <p:cNvSpPr/>
          <p:nvPr/>
        </p:nvSpPr>
        <p:spPr>
          <a:xfrm>
            <a:off x="1347528" y="3259732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1EACF7CD-F457-D101-FC8F-D606879D3F28}"/>
              </a:ext>
            </a:extLst>
          </p:cNvPr>
          <p:cNvSpPr/>
          <p:nvPr/>
        </p:nvSpPr>
        <p:spPr>
          <a:xfrm>
            <a:off x="2031227" y="3259732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>
            <a:extLst>
              <a:ext uri="{FF2B5EF4-FFF2-40B4-BE49-F238E27FC236}">
                <a16:creationId xmlns:a16="http://schemas.microsoft.com/office/drawing/2014/main" id="{89210ED8-7124-2186-6371-A037883621E6}"/>
              </a:ext>
            </a:extLst>
          </p:cNvPr>
          <p:cNvSpPr/>
          <p:nvPr/>
        </p:nvSpPr>
        <p:spPr>
          <a:xfrm>
            <a:off x="2014000" y="3259732"/>
            <a:ext cx="537471" cy="523512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168D2D74-0579-7F28-518D-762FB551F541}"/>
              </a:ext>
            </a:extLst>
          </p:cNvPr>
          <p:cNvGrpSpPr/>
          <p:nvPr/>
        </p:nvGrpSpPr>
        <p:grpSpPr>
          <a:xfrm>
            <a:off x="4165406" y="1353075"/>
            <a:ext cx="2184788" cy="2626245"/>
            <a:chOff x="4165406" y="1353075"/>
            <a:chExt cx="2184788" cy="2626245"/>
          </a:xfrm>
        </p:grpSpPr>
        <p:sp>
          <p:nvSpPr>
            <p:cNvPr id="14" name="Блок-схема: узел 13">
              <a:extLst>
                <a:ext uri="{FF2B5EF4-FFF2-40B4-BE49-F238E27FC236}">
                  <a16:creationId xmlns:a16="http://schemas.microsoft.com/office/drawing/2014/main" id="{43889B5E-0202-0E68-FEC5-E6748D5955D9}"/>
                </a:ext>
              </a:extLst>
            </p:cNvPr>
            <p:cNvSpPr/>
            <p:nvPr/>
          </p:nvSpPr>
          <p:spPr>
            <a:xfrm>
              <a:off x="4165406" y="1353075"/>
              <a:ext cx="2184788" cy="2017264"/>
            </a:xfrm>
            <a:prstGeom prst="flowChartConnector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7" name="Рисунок 16" descr="Изображение выглядит как соба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416FD63-F8AE-F7FB-7802-5D01076F9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24" t="44273" r="25324" b="1"/>
            <a:stretch/>
          </p:blipFill>
          <p:spPr>
            <a:xfrm>
              <a:off x="4411165" y="1353075"/>
              <a:ext cx="1693269" cy="2626245"/>
            </a:xfrm>
            <a:prstGeom prst="rect">
              <a:avLst/>
            </a:prstGeom>
          </p:spPr>
        </p:pic>
      </p:grp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206BEBF2-9748-8D07-9214-F97EDDE0ED65}"/>
              </a:ext>
            </a:extLst>
          </p:cNvPr>
          <p:cNvSpPr/>
          <p:nvPr/>
        </p:nvSpPr>
        <p:spPr>
          <a:xfrm>
            <a:off x="4239699" y="3251007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802855C1-9798-A8F2-4163-FFFDD90EEEB4}"/>
              </a:ext>
            </a:extLst>
          </p:cNvPr>
          <p:cNvSpPr/>
          <p:nvPr/>
        </p:nvSpPr>
        <p:spPr>
          <a:xfrm>
            <a:off x="4948636" y="3259732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44AAF559-E65E-C072-5DBD-D95CC5FF01BA}"/>
              </a:ext>
            </a:extLst>
          </p:cNvPr>
          <p:cNvSpPr/>
          <p:nvPr/>
        </p:nvSpPr>
        <p:spPr>
          <a:xfrm>
            <a:off x="5569780" y="3251007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Блок-схема: узел 21">
            <a:extLst>
              <a:ext uri="{FF2B5EF4-FFF2-40B4-BE49-F238E27FC236}">
                <a16:creationId xmlns:a16="http://schemas.microsoft.com/office/drawing/2014/main" id="{16BD1F2B-2F8B-F5B4-2398-2EA1A67F62BA}"/>
              </a:ext>
            </a:extLst>
          </p:cNvPr>
          <p:cNvSpPr/>
          <p:nvPr/>
        </p:nvSpPr>
        <p:spPr>
          <a:xfrm>
            <a:off x="5566508" y="3251007"/>
            <a:ext cx="537471" cy="523512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D4A5370F-FA84-BD03-CE4E-15ADCC2872DF}"/>
              </a:ext>
            </a:extLst>
          </p:cNvPr>
          <p:cNvGrpSpPr/>
          <p:nvPr/>
        </p:nvGrpSpPr>
        <p:grpSpPr>
          <a:xfrm>
            <a:off x="7516807" y="1356396"/>
            <a:ext cx="2195603" cy="2017264"/>
            <a:chOff x="7505992" y="1441035"/>
            <a:chExt cx="2195603" cy="2017264"/>
          </a:xfrm>
        </p:grpSpPr>
        <p:sp>
          <p:nvSpPr>
            <p:cNvPr id="24" name="Блок-схема: узел 23">
              <a:extLst>
                <a:ext uri="{FF2B5EF4-FFF2-40B4-BE49-F238E27FC236}">
                  <a16:creationId xmlns:a16="http://schemas.microsoft.com/office/drawing/2014/main" id="{17E21A1D-2988-6BBA-9ACA-12577D5ADDCF}"/>
                </a:ext>
              </a:extLst>
            </p:cNvPr>
            <p:cNvSpPr/>
            <p:nvPr/>
          </p:nvSpPr>
          <p:spPr>
            <a:xfrm>
              <a:off x="7516807" y="1441035"/>
              <a:ext cx="2184788" cy="2017264"/>
            </a:xfrm>
            <a:prstGeom prst="flowChartConnector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6" name="Рисунок 25" descr="Изображение выглядит как соба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7C690BAD-2468-D6F9-B0A6-B3F3F8F5F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7325" b="66310"/>
            <a:stretch/>
          </p:blipFill>
          <p:spPr>
            <a:xfrm>
              <a:off x="7505992" y="1622857"/>
              <a:ext cx="2051348" cy="1410047"/>
            </a:xfrm>
            <a:prstGeom prst="rect">
              <a:avLst/>
            </a:prstGeom>
          </p:spPr>
        </p:pic>
      </p:grpSp>
      <p:sp>
        <p:nvSpPr>
          <p:cNvPr id="28" name="Блок-схема: узел 27">
            <a:extLst>
              <a:ext uri="{FF2B5EF4-FFF2-40B4-BE49-F238E27FC236}">
                <a16:creationId xmlns:a16="http://schemas.microsoft.com/office/drawing/2014/main" id="{37C9D211-373C-5706-121E-3B4EF530B5BD}"/>
              </a:ext>
            </a:extLst>
          </p:cNvPr>
          <p:cNvSpPr/>
          <p:nvPr/>
        </p:nvSpPr>
        <p:spPr>
          <a:xfrm>
            <a:off x="7640326" y="3251007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567E0418-687D-F601-BF1A-7DA4C61F286A}"/>
              </a:ext>
            </a:extLst>
          </p:cNvPr>
          <p:cNvSpPr/>
          <p:nvPr/>
        </p:nvSpPr>
        <p:spPr>
          <a:xfrm>
            <a:off x="7637054" y="3251007"/>
            <a:ext cx="537471" cy="523512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>
            <a:extLst>
              <a:ext uri="{FF2B5EF4-FFF2-40B4-BE49-F238E27FC236}">
                <a16:creationId xmlns:a16="http://schemas.microsoft.com/office/drawing/2014/main" id="{51F97EC6-1E95-FB8D-323A-90EA2E870857}"/>
              </a:ext>
            </a:extLst>
          </p:cNvPr>
          <p:cNvSpPr/>
          <p:nvPr/>
        </p:nvSpPr>
        <p:spPr>
          <a:xfrm>
            <a:off x="8404360" y="3251007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>
            <a:extLst>
              <a:ext uri="{FF2B5EF4-FFF2-40B4-BE49-F238E27FC236}">
                <a16:creationId xmlns:a16="http://schemas.microsoft.com/office/drawing/2014/main" id="{3DB21325-CA21-92C9-4385-8ABD5E58E6A3}"/>
              </a:ext>
            </a:extLst>
          </p:cNvPr>
          <p:cNvSpPr/>
          <p:nvPr/>
        </p:nvSpPr>
        <p:spPr>
          <a:xfrm>
            <a:off x="9055241" y="3259732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725D803E-C462-2B18-A076-01F969E5B95D}"/>
              </a:ext>
            </a:extLst>
          </p:cNvPr>
          <p:cNvGrpSpPr/>
          <p:nvPr/>
        </p:nvGrpSpPr>
        <p:grpSpPr>
          <a:xfrm>
            <a:off x="604128" y="4191179"/>
            <a:ext cx="2184788" cy="2309051"/>
            <a:chOff x="604128" y="4191179"/>
            <a:chExt cx="2184788" cy="2309051"/>
          </a:xfrm>
        </p:grpSpPr>
        <p:sp>
          <p:nvSpPr>
            <p:cNvPr id="33" name="Блок-схема: узел 32">
              <a:extLst>
                <a:ext uri="{FF2B5EF4-FFF2-40B4-BE49-F238E27FC236}">
                  <a16:creationId xmlns:a16="http://schemas.microsoft.com/office/drawing/2014/main" id="{D0E5BAA0-FE52-07CE-43F2-38E83860C8EA}"/>
                </a:ext>
              </a:extLst>
            </p:cNvPr>
            <p:cNvSpPr/>
            <p:nvPr/>
          </p:nvSpPr>
          <p:spPr>
            <a:xfrm>
              <a:off x="604128" y="4191179"/>
              <a:ext cx="2184788" cy="2017264"/>
            </a:xfrm>
            <a:prstGeom prst="flowChartConnector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 descr="Изображение выглядит как соба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3949380A-F6C1-A755-E4FA-0226EBE51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089" r="70718"/>
            <a:stretch/>
          </p:blipFill>
          <p:spPr>
            <a:xfrm>
              <a:off x="890419" y="4423635"/>
              <a:ext cx="1661052" cy="2076595"/>
            </a:xfrm>
            <a:prstGeom prst="rect">
              <a:avLst/>
            </a:prstGeom>
          </p:spPr>
        </p:pic>
      </p:grpSp>
      <p:sp>
        <p:nvSpPr>
          <p:cNvPr id="37" name="Блок-схема: узел 36">
            <a:extLst>
              <a:ext uri="{FF2B5EF4-FFF2-40B4-BE49-F238E27FC236}">
                <a16:creationId xmlns:a16="http://schemas.microsoft.com/office/drawing/2014/main" id="{1DB363DD-4471-4D53-00F6-877EF5A17016}"/>
              </a:ext>
            </a:extLst>
          </p:cNvPr>
          <p:cNvSpPr/>
          <p:nvPr/>
        </p:nvSpPr>
        <p:spPr>
          <a:xfrm>
            <a:off x="684986" y="6115704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Блок-схема: узел 38">
            <a:extLst>
              <a:ext uri="{FF2B5EF4-FFF2-40B4-BE49-F238E27FC236}">
                <a16:creationId xmlns:a16="http://schemas.microsoft.com/office/drawing/2014/main" id="{6455E87E-D02B-EDA2-36C5-6470F3D71FF3}"/>
              </a:ext>
            </a:extLst>
          </p:cNvPr>
          <p:cNvSpPr/>
          <p:nvPr/>
        </p:nvSpPr>
        <p:spPr>
          <a:xfrm>
            <a:off x="684866" y="6115704"/>
            <a:ext cx="537471" cy="523512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Блок-схема: узел 39">
            <a:extLst>
              <a:ext uri="{FF2B5EF4-FFF2-40B4-BE49-F238E27FC236}">
                <a16:creationId xmlns:a16="http://schemas.microsoft.com/office/drawing/2014/main" id="{EF04667A-D621-947A-75F3-92BC4ED71339}"/>
              </a:ext>
            </a:extLst>
          </p:cNvPr>
          <p:cNvSpPr/>
          <p:nvPr/>
        </p:nvSpPr>
        <p:spPr>
          <a:xfrm>
            <a:off x="1347528" y="6162074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Блок-схема: узел 40">
            <a:extLst>
              <a:ext uri="{FF2B5EF4-FFF2-40B4-BE49-F238E27FC236}">
                <a16:creationId xmlns:a16="http://schemas.microsoft.com/office/drawing/2014/main" id="{0DB736C2-3FC5-6DD0-4925-56352D82AD9A}"/>
              </a:ext>
            </a:extLst>
          </p:cNvPr>
          <p:cNvSpPr/>
          <p:nvPr/>
        </p:nvSpPr>
        <p:spPr>
          <a:xfrm>
            <a:off x="2007939" y="6162074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FF76FDB7-1B50-27DB-249F-0CB06302D7AC}"/>
              </a:ext>
            </a:extLst>
          </p:cNvPr>
          <p:cNvGrpSpPr/>
          <p:nvPr/>
        </p:nvGrpSpPr>
        <p:grpSpPr>
          <a:xfrm>
            <a:off x="4132243" y="4259639"/>
            <a:ext cx="2358118" cy="2017264"/>
            <a:chOff x="4124977" y="4191179"/>
            <a:chExt cx="2358118" cy="2017264"/>
          </a:xfrm>
        </p:grpSpPr>
        <p:sp>
          <p:nvSpPr>
            <p:cNvPr id="43" name="Блок-схема: узел 42">
              <a:extLst>
                <a:ext uri="{FF2B5EF4-FFF2-40B4-BE49-F238E27FC236}">
                  <a16:creationId xmlns:a16="http://schemas.microsoft.com/office/drawing/2014/main" id="{563240B1-BAFE-0321-52CE-17ABB6732F42}"/>
                </a:ext>
              </a:extLst>
            </p:cNvPr>
            <p:cNvSpPr/>
            <p:nvPr/>
          </p:nvSpPr>
          <p:spPr>
            <a:xfrm>
              <a:off x="4124977" y="4191179"/>
              <a:ext cx="2184788" cy="2017264"/>
            </a:xfrm>
            <a:prstGeom prst="flowChartConnector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 descr="Изображение выглядит как дерево, Деревянный блок, деревянный, коробка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A5936E7-EA1B-0D55-76E5-5E71A6AAF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4977" y="4445431"/>
              <a:ext cx="2358118" cy="1508759"/>
            </a:xfrm>
            <a:prstGeom prst="rect">
              <a:avLst/>
            </a:prstGeom>
          </p:spPr>
        </p:pic>
      </p:grpSp>
      <p:sp>
        <p:nvSpPr>
          <p:cNvPr id="48" name="Блок-схема: узел 47">
            <a:extLst>
              <a:ext uri="{FF2B5EF4-FFF2-40B4-BE49-F238E27FC236}">
                <a16:creationId xmlns:a16="http://schemas.microsoft.com/office/drawing/2014/main" id="{D65FEA76-DD83-B0A6-0714-330698132BAC}"/>
              </a:ext>
            </a:extLst>
          </p:cNvPr>
          <p:cNvSpPr/>
          <p:nvPr/>
        </p:nvSpPr>
        <p:spPr>
          <a:xfrm>
            <a:off x="4197357" y="6162074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Блок-схема: узел 48">
            <a:extLst>
              <a:ext uri="{FF2B5EF4-FFF2-40B4-BE49-F238E27FC236}">
                <a16:creationId xmlns:a16="http://schemas.microsoft.com/office/drawing/2014/main" id="{7BC35B4C-DB1B-11BD-C1CA-A9EF1C0C402E}"/>
              </a:ext>
            </a:extLst>
          </p:cNvPr>
          <p:cNvSpPr/>
          <p:nvPr/>
        </p:nvSpPr>
        <p:spPr>
          <a:xfrm>
            <a:off x="4948635" y="6178105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Блок-схема: узел 49">
            <a:extLst>
              <a:ext uri="{FF2B5EF4-FFF2-40B4-BE49-F238E27FC236}">
                <a16:creationId xmlns:a16="http://schemas.microsoft.com/office/drawing/2014/main" id="{4B508C16-443E-8764-D274-C78D44D23B2D}"/>
              </a:ext>
            </a:extLst>
          </p:cNvPr>
          <p:cNvSpPr/>
          <p:nvPr/>
        </p:nvSpPr>
        <p:spPr>
          <a:xfrm>
            <a:off x="4955901" y="6178105"/>
            <a:ext cx="537471" cy="523512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Блок-схема: узел 50">
            <a:extLst>
              <a:ext uri="{FF2B5EF4-FFF2-40B4-BE49-F238E27FC236}">
                <a16:creationId xmlns:a16="http://schemas.microsoft.com/office/drawing/2014/main" id="{AA9B4D2F-4AA3-5156-B1DB-B3021A7FEF23}"/>
              </a:ext>
            </a:extLst>
          </p:cNvPr>
          <p:cNvSpPr/>
          <p:nvPr/>
        </p:nvSpPr>
        <p:spPr>
          <a:xfrm>
            <a:off x="5566508" y="6172833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4C2AC667-5907-1AC2-3A14-0EF934AF3E20}"/>
              </a:ext>
            </a:extLst>
          </p:cNvPr>
          <p:cNvGrpSpPr/>
          <p:nvPr/>
        </p:nvGrpSpPr>
        <p:grpSpPr>
          <a:xfrm>
            <a:off x="7580701" y="4259638"/>
            <a:ext cx="2184788" cy="2017264"/>
            <a:chOff x="4124977" y="4191179"/>
            <a:chExt cx="2184788" cy="2017264"/>
          </a:xfrm>
        </p:grpSpPr>
        <p:sp>
          <p:nvSpPr>
            <p:cNvPr id="53" name="Блок-схема: узел 52">
              <a:extLst>
                <a:ext uri="{FF2B5EF4-FFF2-40B4-BE49-F238E27FC236}">
                  <a16:creationId xmlns:a16="http://schemas.microsoft.com/office/drawing/2014/main" id="{C2B0A269-FAAC-03ED-445B-9887B64F60F9}"/>
                </a:ext>
              </a:extLst>
            </p:cNvPr>
            <p:cNvSpPr/>
            <p:nvPr/>
          </p:nvSpPr>
          <p:spPr>
            <a:xfrm>
              <a:off x="4124977" y="4191179"/>
              <a:ext cx="2184788" cy="2017264"/>
            </a:xfrm>
            <a:prstGeom prst="flowChartConnector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glow" dir="t">
                <a:rot lat="0" lon="0" rev="14100000"/>
              </a:lightRig>
            </a:scene3d>
            <a:sp3d prstMaterial="softEdge">
              <a:bevelT w="127000" prst="artDeco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FCFD87E8-14C9-FB3B-7257-C38F5FE37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28162" y="4368786"/>
              <a:ext cx="1841606" cy="1662050"/>
            </a:xfrm>
            <a:prstGeom prst="rect">
              <a:avLst/>
            </a:prstGeom>
          </p:spPr>
        </p:pic>
      </p:grpSp>
      <p:sp>
        <p:nvSpPr>
          <p:cNvPr id="55" name="Блок-схема: узел 54">
            <a:extLst>
              <a:ext uri="{FF2B5EF4-FFF2-40B4-BE49-F238E27FC236}">
                <a16:creationId xmlns:a16="http://schemas.microsoft.com/office/drawing/2014/main" id="{4A965FCF-391A-8A9F-69F6-65E5A6633B04}"/>
              </a:ext>
            </a:extLst>
          </p:cNvPr>
          <p:cNvSpPr/>
          <p:nvPr/>
        </p:nvSpPr>
        <p:spPr>
          <a:xfrm>
            <a:off x="7742298" y="6172833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Блок-схема: узел 55">
            <a:extLst>
              <a:ext uri="{FF2B5EF4-FFF2-40B4-BE49-F238E27FC236}">
                <a16:creationId xmlns:a16="http://schemas.microsoft.com/office/drawing/2014/main" id="{4694804B-8CDF-A439-073F-1078F78DE03B}"/>
              </a:ext>
            </a:extLst>
          </p:cNvPr>
          <p:cNvSpPr/>
          <p:nvPr/>
        </p:nvSpPr>
        <p:spPr>
          <a:xfrm>
            <a:off x="8472413" y="6208443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Блок-схема: узел 56">
            <a:extLst>
              <a:ext uri="{FF2B5EF4-FFF2-40B4-BE49-F238E27FC236}">
                <a16:creationId xmlns:a16="http://schemas.microsoft.com/office/drawing/2014/main" id="{9DBFE88D-FDCF-286B-7F0A-A906177C3589}"/>
              </a:ext>
            </a:extLst>
          </p:cNvPr>
          <p:cNvSpPr/>
          <p:nvPr/>
        </p:nvSpPr>
        <p:spPr>
          <a:xfrm>
            <a:off x="8465249" y="6208443"/>
            <a:ext cx="537471" cy="523512"/>
          </a:xfrm>
          <a:prstGeom prst="flowChartConnector">
            <a:avLst/>
          </a:prstGeom>
          <a:solidFill>
            <a:srgbClr val="FF0000"/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Блок-схема: узел 57">
            <a:extLst>
              <a:ext uri="{FF2B5EF4-FFF2-40B4-BE49-F238E27FC236}">
                <a16:creationId xmlns:a16="http://schemas.microsoft.com/office/drawing/2014/main" id="{9FBD0721-3AC7-F289-2D94-1A6A4E56F84C}"/>
              </a:ext>
            </a:extLst>
          </p:cNvPr>
          <p:cNvSpPr/>
          <p:nvPr/>
        </p:nvSpPr>
        <p:spPr>
          <a:xfrm>
            <a:off x="9156525" y="6206786"/>
            <a:ext cx="537471" cy="523512"/>
          </a:xfrm>
          <a:prstGeom prst="flowChartConnector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0" name="Рисунок 59" descr="Точечная строчная круга">
            <a:extLst>
              <a:ext uri="{FF2B5EF4-FFF2-40B4-BE49-F238E27FC236}">
                <a16:creationId xmlns:a16="http://schemas.microsoft.com/office/drawing/2014/main" id="{12665D81-9F03-D86F-4FFF-5564D482BF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-50738" y="-112809"/>
            <a:ext cx="941157" cy="941157"/>
          </a:xfrm>
          <a:prstGeom prst="rect">
            <a:avLst/>
          </a:prstGeom>
        </p:spPr>
      </p:pic>
      <p:sp>
        <p:nvSpPr>
          <p:cNvPr id="61" name="Прямоугольник: скругленные углы 60">
            <a:extLst>
              <a:ext uri="{FF2B5EF4-FFF2-40B4-BE49-F238E27FC236}">
                <a16:creationId xmlns:a16="http://schemas.microsoft.com/office/drawing/2014/main" id="{97D2447F-CDC2-056F-94B3-7B6ED14389E2}"/>
              </a:ext>
            </a:extLst>
          </p:cNvPr>
          <p:cNvSpPr/>
          <p:nvPr/>
        </p:nvSpPr>
        <p:spPr>
          <a:xfrm>
            <a:off x="953600" y="60481"/>
            <a:ext cx="2599297" cy="941157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Comic Sans MS" panose="030F0702030302020204" pitchFamily="66" charset="0"/>
              </a:rPr>
              <a:t>Плющ, плащ, щётка, щавель, ящик, прищепки.</a:t>
            </a:r>
          </a:p>
        </p:txBody>
      </p:sp>
    </p:spTree>
    <p:extLst>
      <p:ext uri="{BB962C8B-B14F-4D97-AF65-F5344CB8AC3E}">
        <p14:creationId xmlns:p14="http://schemas.microsoft.com/office/powerpoint/2010/main" val="422467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9" grpId="0" animBg="1"/>
      <p:bldP spid="39" grpId="0" animBg="1"/>
      <p:bldP spid="50" grpId="0" animBg="1"/>
      <p:bldP spid="57" grpId="0" animBg="1"/>
      <p:bldP spid="61" grpId="0" animBg="1"/>
      <p:bldP spid="6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EB74873-55B3-E38F-4A0A-C0EAA91406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717" y="0"/>
            <a:ext cx="1139283" cy="1139283"/>
          </a:xfrm>
          <a:prstGeom prst="rect">
            <a:avLst/>
          </a:prstGeom>
        </p:spPr>
      </p:pic>
      <p:pic>
        <p:nvPicPr>
          <p:cNvPr id="3" name="Рисунок 2" descr="Изображение выглядит как снежинка, цветок, растение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47D261-6BAC-8D27-D366-59327F8516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867" y="6023290"/>
            <a:ext cx="708340" cy="708340"/>
          </a:xfrm>
          <a:prstGeom prst="rect">
            <a:avLst/>
          </a:prstGeom>
        </p:spPr>
      </p:pic>
      <p:pic>
        <p:nvPicPr>
          <p:cNvPr id="4" name="Рисунок 3" descr="Изображение выглядит как статуэтка, мультфильм, фигурка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83C08BC-CF06-0434-0823-A9E206A008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442" y="113429"/>
            <a:ext cx="4572000" cy="6858000"/>
          </a:xfrm>
          <a:prstGeom prst="rect">
            <a:avLst/>
          </a:prstGeom>
        </p:spPr>
      </p:pic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54C07E29-60F2-E1D8-BEE2-F9A5A42456E3}"/>
              </a:ext>
            </a:extLst>
          </p:cNvPr>
          <p:cNvGrpSpPr/>
          <p:nvPr/>
        </p:nvGrpSpPr>
        <p:grpSpPr>
          <a:xfrm>
            <a:off x="2861863" y="-125643"/>
            <a:ext cx="4732543" cy="3441215"/>
            <a:chOff x="4421471" y="154844"/>
            <a:chExt cx="5617369" cy="3922726"/>
          </a:xfrm>
        </p:grpSpPr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id="{36195CC1-4B7C-4E7A-CDAE-C8742B50220E}"/>
                </a:ext>
              </a:extLst>
            </p:cNvPr>
            <p:cNvGrpSpPr/>
            <p:nvPr/>
          </p:nvGrpSpPr>
          <p:grpSpPr>
            <a:xfrm>
              <a:off x="4421471" y="154844"/>
              <a:ext cx="5617369" cy="3922726"/>
              <a:chOff x="2503731" y="2532453"/>
              <a:chExt cx="4891493" cy="3436734"/>
            </a:xfrm>
          </p:grpSpPr>
          <p:grpSp>
            <p:nvGrpSpPr>
              <p:cNvPr id="8" name="Группа 7">
                <a:extLst>
                  <a:ext uri="{FF2B5EF4-FFF2-40B4-BE49-F238E27FC236}">
                    <a16:creationId xmlns:a16="http://schemas.microsoft.com/office/drawing/2014/main" id="{5177AB85-7FE2-B95B-6A86-AC1CFDD60E66}"/>
                  </a:ext>
                </a:extLst>
              </p:cNvPr>
              <p:cNvGrpSpPr/>
              <p:nvPr/>
            </p:nvGrpSpPr>
            <p:grpSpPr>
              <a:xfrm>
                <a:off x="2503731" y="2532453"/>
                <a:ext cx="4891493" cy="3436734"/>
                <a:chOff x="3666263" y="639590"/>
                <a:chExt cx="4935625" cy="3755716"/>
              </a:xfrm>
            </p:grpSpPr>
            <p:pic>
              <p:nvPicPr>
                <p:cNvPr id="10" name="Рисунок 9">
                  <a:extLst>
                    <a:ext uri="{FF2B5EF4-FFF2-40B4-BE49-F238E27FC236}">
                      <a16:creationId xmlns:a16="http://schemas.microsoft.com/office/drawing/2014/main" id="{13E1B63A-39C7-FB2F-4BA5-4D70371C4D3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3666263" y="639590"/>
                  <a:ext cx="4935625" cy="3755716"/>
                </a:xfrm>
                <a:prstGeom prst="rect">
                  <a:avLst/>
                </a:prstGeom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705B2F8B-B434-6340-A742-2A17158927B1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63C2C06-955A-EAFC-0436-EE15A6A23136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4974E22-51ED-1655-0750-B1B579DE6CC4}"/>
                </a:ext>
              </a:extLst>
            </p:cNvPr>
            <p:cNvSpPr txBox="1"/>
            <p:nvPr/>
          </p:nvSpPr>
          <p:spPr>
            <a:xfrm>
              <a:off x="4763416" y="1156129"/>
              <a:ext cx="4420271" cy="17892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Тебе понравились игры?</a:t>
              </a:r>
              <a:br>
                <a:rPr lang="ru-RU" sz="3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</a:br>
              <a:r>
                <a:rPr lang="ru-RU" sz="3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Ты отлично справился, держи золотой орех!</a:t>
              </a:r>
            </a:p>
          </p:txBody>
        </p:sp>
      </p:grpSp>
      <p:pic>
        <p:nvPicPr>
          <p:cNvPr id="13" name="Рисунок 12" descr="Изображение выглядит как сфера, Янтарь, астроном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05DCAC5-222A-5954-1DA0-A254AEDDC9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272" y="3315572"/>
            <a:ext cx="2182789" cy="218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26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63</Words>
  <Application>Microsoft Office PowerPoint</Application>
  <PresentationFormat>Широкоэкранный</PresentationFormat>
  <Paragraphs>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Aptos</vt:lpstr>
      <vt:lpstr>Aptos Display</vt:lpstr>
      <vt:lpstr>Arial</vt:lpstr>
      <vt:lpstr>Artemon 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2026-01-15T09:47:58Z</dcterms:created>
  <dcterms:modified xsi:type="dcterms:W3CDTF">2026-01-15T12:56:15Z</dcterms:modified>
</cp:coreProperties>
</file>