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E2A67-02E5-D284-0A11-B69B480ED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9B1FDD-00E8-6BB5-1FC8-F8EFAFDD3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7CF55A-CD0F-C11C-A6F5-016FF8B8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1FC15F-4684-A740-D2D4-2D2562EA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A0A38-DE7E-1419-5FAA-ADF15DEA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DDA9D-A86D-66F0-933B-4138D92E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D89725-7222-5BBA-B764-D4235371B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B1AE6B-F2A2-BD83-B9BA-973A97C0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671528-6E80-FC0E-7630-EF66273A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9BF12C-49E6-17CA-3890-EA33C9655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44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AC77A-5488-BCB9-96A1-C30900BA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817605-057C-CC77-6C26-6B4654A7D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4E44BA-801C-9D99-8A5E-F8C599BBA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D1EE82-EA17-36EE-5FDD-7DFB6DE57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9745F4-6505-9905-7409-B411ECB59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5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AAF22-72A3-76BC-687B-4FA040612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1D805C-63D4-7C9D-67BF-FA1285799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1A7FBC-F6D0-B785-4746-3B1D523C8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F8C95C-8269-39AE-2D06-01E1FE1F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99DB62-FBAF-46AE-3110-475655E0C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2043FC-EEAD-F41A-3D67-BAF36156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34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D39FE-FE9D-CEC9-E9AB-E45341E6B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FFA5B9-4B2D-DA3C-AAC1-FFB99743F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5494FC-2842-06AB-8310-A551427F3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9616C0-D906-52A7-D22A-E053F3C34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89A780-5C6D-5824-7534-1DEFA6AE7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80777A-CF87-7128-0800-4DC8CADB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8CA682-6859-2F24-2998-7E8DB218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2D70C7-12CC-1E27-2DE1-0A890BC73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3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4AD59-18FF-E743-6D1E-5C0999F3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2485AB-46DE-DBEA-CFF3-D25454A74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5459CD-8B93-2B9B-96E2-5B60304E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064C26-ACDB-94F6-05E2-05FA7938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5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631A43-4E0F-DDD0-1537-1CFC88E4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ACF844-4742-FFE0-7A77-57D1B4EE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0A6F33-390E-2AD4-267F-CE4806C8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7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E4339-B733-07B6-7DFB-5022261C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03F29-6E8B-BDD3-EE26-70D88E468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8FEB05-6AC8-0FFB-01CF-9882F250A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5C4EF5-854E-3289-C28F-14A0D2CE7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3C0424-2380-EB06-DB41-1372DA72D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24B0C9-D14F-A6FE-C79E-FFAE6084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77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8FF38-5DA6-7C58-5120-DEC3A34F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619F4E-65B9-9A15-B598-A89A3EA722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FC3EC9-76B5-673D-AEF4-92584C442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880704-33D1-FC19-9FFB-7A225794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6B91BF-10FF-679B-1BD3-AEE6AE474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D2901-FCD2-4424-E93E-ED0A11CA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0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FA7EB-8AAD-9F58-8E97-117422E4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34C7AC-9D5B-EAC7-B6A1-A3BA68DD6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9B8D77-734A-AED7-08E3-6527B188E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B4384-85D1-CF56-236F-699DDF18B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D7B12-F54D-D3B8-0E7F-78459013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512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FBF95D5-145C-A815-003A-BE6A259A3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AA5EAB-CE85-38F3-5B6D-0793462C2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F0EA55-384D-A8E9-8FEC-9DD7555DE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C53D5E-27FA-E0B7-0D5B-2AE75DF4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D78225-1655-36E8-1D6E-9DECA70FD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37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95213-A1C0-BA7B-FE7B-CF791AF8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79A072-D519-18DF-E0B2-A93BC8164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9DC662-C9A2-2B7C-698D-0B0007F5A9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816D2-DD99-4C50-B92E-303B0A4993B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BE493E-CF81-58C3-92E8-45582FA55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09CA9D-5C75-D194-DD0C-1B0757889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B76CD6-D67A-46CC-9AAF-2CA9BF37C4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7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range_tabby_cat_belly_dancing_20260929145510">
            <a:hlinkClick r:id="" action="ppaction://media"/>
            <a:extLst>
              <a:ext uri="{FF2B5EF4-FFF2-40B4-BE49-F238E27FC236}">
                <a16:creationId xmlns:a16="http://schemas.microsoft.com/office/drawing/2014/main" id="{1B0471DA-1D32-5029-9AE9-624C596EF9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7461C2-3FC2-CD6D-ECD3-A101663EC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136" y="-48861"/>
            <a:ext cx="1102864" cy="110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5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26E647-AC1A-371F-A548-480A290F7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136" y="-48861"/>
            <a:ext cx="1102864" cy="1102864"/>
          </a:xfrm>
          <a:prstGeom prst="rect">
            <a:avLst/>
          </a:prstGeom>
        </p:spPr>
      </p:pic>
      <p:sp>
        <p:nvSpPr>
          <p:cNvPr id="3" name="Стрелка: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E709E2-6E58-DD56-8658-5A8843A46328}"/>
              </a:ext>
            </a:extLst>
          </p:cNvPr>
          <p:cNvSpPr/>
          <p:nvPr/>
        </p:nvSpPr>
        <p:spPr>
          <a:xfrm>
            <a:off x="11621954" y="6505502"/>
            <a:ext cx="453710" cy="293167"/>
          </a:xfrm>
          <a:prstGeom prst="rightArrow">
            <a:avLst/>
          </a:prstGeom>
          <a:solidFill>
            <a:srgbClr val="FCC035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мех, Мелкие и средние кошки, Кошачьи, домашняя ко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3FDCC3-72F3-1008-49C5-93B500EA8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17" y="987691"/>
            <a:ext cx="4648782" cy="58109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621C47-F089-A851-942F-5B9947894DCB}"/>
              </a:ext>
            </a:extLst>
          </p:cNvPr>
          <p:cNvSpPr txBox="1"/>
          <p:nvPr/>
        </p:nvSpPr>
        <p:spPr>
          <a:xfrm>
            <a:off x="2787408" y="125643"/>
            <a:ext cx="649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Gnocchi" panose="02000500000000000000" pitchFamily="2" charset="0"/>
              </a:rPr>
              <a:t>Накорми кота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Gnocchi" panose="02000500000000000000" pitchFamily="2" charset="0"/>
              </a:rPr>
              <a:t>Рыжебока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Gnocchi" panose="02000500000000000000" pitchFamily="2" charset="0"/>
            </a:endParaRPr>
          </a:p>
        </p:txBody>
      </p:sp>
      <p:pic>
        <p:nvPicPr>
          <p:cNvPr id="8" name="Рисунок 7" descr="Изображение выглядит как колбаса, братвурст, Сервелат, Кнаквур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70E0302-C5D2-BA59-CD5C-C6E65E5B8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06" y="4613881"/>
            <a:ext cx="2244119" cy="2244119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A11FC3F-8749-3F99-897E-EE8324D4B566}"/>
              </a:ext>
            </a:extLst>
          </p:cNvPr>
          <p:cNvGrpSpPr/>
          <p:nvPr/>
        </p:nvGrpSpPr>
        <p:grpSpPr>
          <a:xfrm>
            <a:off x="736518" y="718956"/>
            <a:ext cx="4456828" cy="4299774"/>
            <a:chOff x="6096000" y="1279113"/>
            <a:chExt cx="4456828" cy="4299774"/>
          </a:xfrm>
        </p:grpSpPr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17FAF724-447B-DB81-A491-5FF0130485E3}"/>
                </a:ext>
              </a:extLst>
            </p:cNvPr>
            <p:cNvSpPr/>
            <p:nvPr/>
          </p:nvSpPr>
          <p:spPr>
            <a:xfrm>
              <a:off x="6096000" y="1279113"/>
              <a:ext cx="4456828" cy="4299774"/>
            </a:xfrm>
            <a:prstGeom prst="flowChartConnector">
              <a:avLst/>
            </a:prstGeom>
            <a:solidFill>
              <a:srgbClr val="FCC035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 descr="Изображение выглядит как мультфильм, игрушка, Фигурка животног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61C90FA-DC6B-71FA-E231-D41A36F5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6297" y="2244119"/>
              <a:ext cx="2265060" cy="2265060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лягушка, мультфильм, Фигурка животног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914239E-EB68-A311-05BF-A45462294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1454" y="2277275"/>
              <a:ext cx="2331374" cy="233137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9857A7-8DBF-92F2-7D8B-422F6F969229}"/>
                </a:ext>
              </a:extLst>
            </p:cNvPr>
            <p:cNvSpPr txBox="1"/>
            <p:nvPr/>
          </p:nvSpPr>
          <p:spPr>
            <a:xfrm>
              <a:off x="6899299" y="4204971"/>
              <a:ext cx="26629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effectLst>
                    <a:glow rad="127000">
                      <a:schemeClr val="bg2"/>
                    </a:glow>
                  </a:effectLst>
                  <a:latin typeface="Gnocchi" panose="02000500000000000000" pitchFamily="2" charset="0"/>
                </a:rPr>
                <a:t>Упражнение:</a:t>
              </a:r>
            </a:p>
            <a:p>
              <a:pPr algn="ctr"/>
              <a:r>
                <a:rPr lang="ru-RU" sz="2000" dirty="0">
                  <a:effectLst>
                    <a:glow rad="127000">
                      <a:schemeClr val="bg2"/>
                    </a:glow>
                  </a:effectLst>
                  <a:latin typeface="Gnocchi" panose="02000500000000000000" pitchFamily="2" charset="0"/>
                </a:rPr>
                <a:t> «Хоботок-лягушка»</a:t>
              </a:r>
              <a:endParaRPr lang="ru-RU" dirty="0">
                <a:effectLst>
                  <a:glow rad="127000">
                    <a:schemeClr val="bg2"/>
                  </a:glow>
                </a:effectLst>
                <a:latin typeface="Gnocchi" panose="02000500000000000000" pitchFamily="2" charset="0"/>
              </a:endParaRPr>
            </a:p>
          </p:txBody>
        </p:sp>
      </p:grpSp>
      <p:pic>
        <p:nvPicPr>
          <p:cNvPr id="16" name="Рисунок 15" descr="Изображение выглядит как колбаса, братвурст, Сервелат, Кнаквур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8EA8222-A47F-4D0A-3D88-14FEB5FAE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658" y="4746504"/>
            <a:ext cx="2244119" cy="2244119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5AACB07-ED29-5A52-2827-66C0DF4BD908}"/>
              </a:ext>
            </a:extLst>
          </p:cNvPr>
          <p:cNvGrpSpPr/>
          <p:nvPr/>
        </p:nvGrpSpPr>
        <p:grpSpPr>
          <a:xfrm>
            <a:off x="736518" y="718956"/>
            <a:ext cx="4456828" cy="4299774"/>
            <a:chOff x="736518" y="704999"/>
            <a:chExt cx="4456828" cy="4299774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1E970C05-09EB-71B6-6424-90A31987CEC4}"/>
                </a:ext>
              </a:extLst>
            </p:cNvPr>
            <p:cNvGrpSpPr/>
            <p:nvPr/>
          </p:nvGrpSpPr>
          <p:grpSpPr>
            <a:xfrm>
              <a:off x="736518" y="704999"/>
              <a:ext cx="4456828" cy="4299774"/>
              <a:chOff x="6096000" y="1279113"/>
              <a:chExt cx="4456828" cy="4299774"/>
            </a:xfrm>
          </p:grpSpPr>
          <p:sp>
            <p:nvSpPr>
              <p:cNvPr id="18" name="Блок-схема: узел 17">
                <a:extLst>
                  <a:ext uri="{FF2B5EF4-FFF2-40B4-BE49-F238E27FC236}">
                    <a16:creationId xmlns:a16="http://schemas.microsoft.com/office/drawing/2014/main" id="{0DDDDB1D-625A-EAA2-F09A-F7ABE3CD8E5C}"/>
                  </a:ext>
                </a:extLst>
              </p:cNvPr>
              <p:cNvSpPr/>
              <p:nvPr/>
            </p:nvSpPr>
            <p:spPr>
              <a:xfrm>
                <a:off x="6096000" y="1279113"/>
                <a:ext cx="4456828" cy="4299774"/>
              </a:xfrm>
              <a:prstGeom prst="flowChartConnector">
                <a:avLst/>
              </a:prstGeom>
              <a:solidFill>
                <a:srgbClr val="FCC035"/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5A8CCC9-CDC9-B8D0-CABF-B5DEB721B43B}"/>
                  </a:ext>
                </a:extLst>
              </p:cNvPr>
              <p:cNvSpPr txBox="1"/>
              <p:nvPr/>
            </p:nvSpPr>
            <p:spPr>
              <a:xfrm>
                <a:off x="6899299" y="4204971"/>
                <a:ext cx="26629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Упражнение:</a:t>
                </a:r>
              </a:p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 «Качели»</a:t>
                </a:r>
                <a:endParaRPr lang="ru-RU" dirty="0">
                  <a:effectLst>
                    <a:glow rad="127000">
                      <a:schemeClr val="bg2"/>
                    </a:glow>
                  </a:effectLst>
                  <a:latin typeface="Gnocchi" panose="02000500000000000000" pitchFamily="2" charset="0"/>
                </a:endParaRPr>
              </a:p>
            </p:txBody>
          </p:sp>
        </p:grpSp>
        <p:pic>
          <p:nvPicPr>
            <p:cNvPr id="23" name="Рисунок 22" descr="Изображение выглядит как детская площадка, Уличная игровая площадка, качел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7DBC6BC-5145-4BCD-D46A-2D4871119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7807" y="1188372"/>
              <a:ext cx="2760650" cy="2760650"/>
            </a:xfrm>
            <a:prstGeom prst="rect">
              <a:avLst/>
            </a:prstGeom>
          </p:spPr>
        </p:pic>
      </p:grpSp>
      <p:pic>
        <p:nvPicPr>
          <p:cNvPr id="25" name="Рисунок 24" descr="Изображение выглядит как колбаса, братвурст, Сервелат, Кнаквур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1815C95-E6AA-7713-4D50-3700879F3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910" y="2568697"/>
            <a:ext cx="2244119" cy="2244119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942818C-88B6-D5B7-7638-5BFC330C66E6}"/>
              </a:ext>
            </a:extLst>
          </p:cNvPr>
          <p:cNvGrpSpPr/>
          <p:nvPr/>
        </p:nvGrpSpPr>
        <p:grpSpPr>
          <a:xfrm>
            <a:off x="736518" y="732918"/>
            <a:ext cx="4456828" cy="4299774"/>
            <a:chOff x="736518" y="732918"/>
            <a:chExt cx="4456828" cy="4299774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12C48B24-52C4-89BD-982A-809C8599A36D}"/>
                </a:ext>
              </a:extLst>
            </p:cNvPr>
            <p:cNvGrpSpPr/>
            <p:nvPr/>
          </p:nvGrpSpPr>
          <p:grpSpPr>
            <a:xfrm>
              <a:off x="736518" y="732918"/>
              <a:ext cx="4456828" cy="4299774"/>
              <a:chOff x="6096000" y="1279113"/>
              <a:chExt cx="4456828" cy="4299774"/>
            </a:xfrm>
          </p:grpSpPr>
          <p:sp>
            <p:nvSpPr>
              <p:cNvPr id="29" name="Блок-схема: узел 28">
                <a:extLst>
                  <a:ext uri="{FF2B5EF4-FFF2-40B4-BE49-F238E27FC236}">
                    <a16:creationId xmlns:a16="http://schemas.microsoft.com/office/drawing/2014/main" id="{14489346-59BF-A05D-A7FD-19832616D802}"/>
                  </a:ext>
                </a:extLst>
              </p:cNvPr>
              <p:cNvSpPr/>
              <p:nvPr/>
            </p:nvSpPr>
            <p:spPr>
              <a:xfrm>
                <a:off x="6096000" y="1279113"/>
                <a:ext cx="4456828" cy="4299774"/>
              </a:xfrm>
              <a:prstGeom prst="flowChartConnector">
                <a:avLst/>
              </a:prstGeom>
              <a:solidFill>
                <a:srgbClr val="FCC035"/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76E7C1E-4027-61FB-9259-F720BAC9B272}"/>
                  </a:ext>
                </a:extLst>
              </p:cNvPr>
              <p:cNvSpPr txBox="1"/>
              <p:nvPr/>
            </p:nvSpPr>
            <p:spPr>
              <a:xfrm>
                <a:off x="6899299" y="4204971"/>
                <a:ext cx="26629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Упражнение:</a:t>
                </a:r>
              </a:p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 «Часы»</a:t>
                </a:r>
                <a:endParaRPr lang="ru-RU" dirty="0">
                  <a:effectLst>
                    <a:glow rad="127000">
                      <a:schemeClr val="bg2"/>
                    </a:glow>
                  </a:effectLst>
                  <a:latin typeface="Gnocchi" panose="02000500000000000000" pitchFamily="2" charset="0"/>
                </a:endParaRPr>
              </a:p>
            </p:txBody>
          </p:sp>
        </p:grpSp>
        <p:pic>
          <p:nvPicPr>
            <p:cNvPr id="32" name="Рисунок 31" descr="Изображение выглядит как часы, Кварцевые часы, настенные часы, будиль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D2819F4-5FD0-8F3E-92C0-B5954F11A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770" y="842081"/>
              <a:ext cx="3343024" cy="3343024"/>
            </a:xfrm>
            <a:prstGeom prst="rect">
              <a:avLst/>
            </a:prstGeom>
          </p:spPr>
        </p:pic>
      </p:grpSp>
      <p:pic>
        <p:nvPicPr>
          <p:cNvPr id="34" name="Рисунок 33" descr="Изображение выглядит как колбаса, братвурст, Сервелат, Кнаквур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CD9620-89CB-5C88-BBDC-0AD51685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074" y="2582654"/>
            <a:ext cx="2244119" cy="2244119"/>
          </a:xfrm>
          <a:prstGeom prst="rect">
            <a:avLst/>
          </a:prstGeom>
        </p:spPr>
      </p:pic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774BF3CD-15F3-B9B6-927B-2C44F0A648BD}"/>
              </a:ext>
            </a:extLst>
          </p:cNvPr>
          <p:cNvGrpSpPr/>
          <p:nvPr/>
        </p:nvGrpSpPr>
        <p:grpSpPr>
          <a:xfrm>
            <a:off x="745422" y="750193"/>
            <a:ext cx="4456828" cy="4299774"/>
            <a:chOff x="745422" y="750193"/>
            <a:chExt cx="4456828" cy="4299774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717ADFF9-3CA8-ED91-3EF6-C283C169E165}"/>
                </a:ext>
              </a:extLst>
            </p:cNvPr>
            <p:cNvGrpSpPr/>
            <p:nvPr/>
          </p:nvGrpSpPr>
          <p:grpSpPr>
            <a:xfrm>
              <a:off x="745422" y="750193"/>
              <a:ext cx="4456828" cy="4299774"/>
              <a:chOff x="6096000" y="1279113"/>
              <a:chExt cx="4456828" cy="4299774"/>
            </a:xfrm>
          </p:grpSpPr>
          <p:sp>
            <p:nvSpPr>
              <p:cNvPr id="38" name="Блок-схема: узел 37">
                <a:extLst>
                  <a:ext uri="{FF2B5EF4-FFF2-40B4-BE49-F238E27FC236}">
                    <a16:creationId xmlns:a16="http://schemas.microsoft.com/office/drawing/2014/main" id="{1AC3C71E-327C-635F-F021-EF89DA4BAA38}"/>
                  </a:ext>
                </a:extLst>
              </p:cNvPr>
              <p:cNvSpPr/>
              <p:nvPr/>
            </p:nvSpPr>
            <p:spPr>
              <a:xfrm>
                <a:off x="6096000" y="1279113"/>
                <a:ext cx="4456828" cy="4299774"/>
              </a:xfrm>
              <a:prstGeom prst="flowChartConnector">
                <a:avLst/>
              </a:prstGeom>
              <a:solidFill>
                <a:srgbClr val="FCC035"/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A42253A-69B4-1A0B-7DD8-1ABBA4E19DB1}"/>
                  </a:ext>
                </a:extLst>
              </p:cNvPr>
              <p:cNvSpPr txBox="1"/>
              <p:nvPr/>
            </p:nvSpPr>
            <p:spPr>
              <a:xfrm>
                <a:off x="6899299" y="4204971"/>
                <a:ext cx="26629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Упражнение:</a:t>
                </a:r>
              </a:p>
              <a:p>
                <a:pPr algn="ctr"/>
                <a:r>
                  <a:rPr lang="ru-RU" sz="2000" dirty="0">
                    <a:effectLst>
                      <a:glow rad="127000">
                        <a:schemeClr val="bg2"/>
                      </a:glow>
                    </a:effectLst>
                    <a:latin typeface="Gnocchi" panose="02000500000000000000" pitchFamily="2" charset="0"/>
                  </a:rPr>
                  <a:t> «Иголка»</a:t>
                </a:r>
                <a:endParaRPr lang="ru-RU" dirty="0">
                  <a:effectLst>
                    <a:glow rad="127000">
                      <a:schemeClr val="bg2"/>
                    </a:glow>
                  </a:effectLst>
                  <a:latin typeface="Gnocchi" panose="02000500000000000000" pitchFamily="2" charset="0"/>
                </a:endParaRPr>
              </a:p>
            </p:txBody>
          </p:sp>
        </p:grpSp>
        <p:pic>
          <p:nvPicPr>
            <p:cNvPr id="41" name="Рисунок 40" descr="Изображение выглядит как инстру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305E57D-B286-B77A-26A5-16F8C565A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4412" y="1327696"/>
              <a:ext cx="2474650" cy="2474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390721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59259E-6 L -0.33763 -0.441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88" y="-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55586 -0.4710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99" y="-2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34935 -0.1543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74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0.57161 -0.1247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26E647-AC1A-371F-A548-480A290F7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136" y="-48861"/>
            <a:ext cx="1102864" cy="1102864"/>
          </a:xfrm>
          <a:prstGeom prst="rect">
            <a:avLst/>
          </a:prstGeom>
        </p:spPr>
      </p:pic>
      <p:pic>
        <p:nvPicPr>
          <p:cNvPr id="4" name="Рисунок 3" descr="Изображение выглядит как мех, Мелкие и средние кошки, Кошачьи, домашняя ко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A0D8F7-FDD9-3411-328E-E375155A6F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890" y="875250"/>
            <a:ext cx="1470631" cy="1838289"/>
          </a:xfrm>
          <a:prstGeom prst="rect">
            <a:avLst/>
          </a:prstGeom>
        </p:spPr>
      </p:pic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D2D5B367-ABE5-D325-1B36-D572C2F29079}"/>
              </a:ext>
            </a:extLst>
          </p:cNvPr>
          <p:cNvSpPr/>
          <p:nvPr/>
        </p:nvSpPr>
        <p:spPr>
          <a:xfrm>
            <a:off x="789921" y="1389050"/>
            <a:ext cx="893459" cy="907420"/>
          </a:xfrm>
          <a:prstGeom prst="flowChartConnector">
            <a:avLst/>
          </a:prstGeom>
          <a:solidFill>
            <a:srgbClr val="FCC03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Gnocchi" panose="02000500000000000000" pitchFamily="2" charset="0"/>
              </a:rPr>
              <a:t>1</a:t>
            </a:r>
          </a:p>
        </p:txBody>
      </p:sp>
      <p:pic>
        <p:nvPicPr>
          <p:cNvPr id="7" name="Рисунок 6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DDEE22-614F-A954-1D9A-08ED20E40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76" y="704996"/>
            <a:ext cx="2828415" cy="18856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16447D-0EBC-A2FE-408D-1270E6F747D0}"/>
              </a:ext>
            </a:extLst>
          </p:cNvPr>
          <p:cNvSpPr txBox="1"/>
          <p:nvPr/>
        </p:nvSpPr>
        <p:spPr>
          <a:xfrm>
            <a:off x="3671560" y="76782"/>
            <a:ext cx="454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Gnocchi" panose="02000500000000000000" pitchFamily="2" charset="0"/>
              </a:rPr>
              <a:t>Составь предложение</a:t>
            </a:r>
          </a:p>
        </p:txBody>
      </p:sp>
      <p:pic>
        <p:nvPicPr>
          <p:cNvPr id="10" name="Рисунок 9" descr="Изображение выглядит как колбаса, братвурст, Сервелат, Кнаквур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6B0F12-1EA5-70EB-0B45-2E36EB248F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157" y="762586"/>
            <a:ext cx="1950953" cy="1950953"/>
          </a:xfrm>
          <a:prstGeom prst="rect">
            <a:avLst/>
          </a:prstGeom>
        </p:spPr>
      </p:pic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51179E95-FA5D-1BF1-A31D-55940195C77C}"/>
              </a:ext>
            </a:extLst>
          </p:cNvPr>
          <p:cNvSpPr/>
          <p:nvPr/>
        </p:nvSpPr>
        <p:spPr>
          <a:xfrm>
            <a:off x="816095" y="3244321"/>
            <a:ext cx="893459" cy="907420"/>
          </a:xfrm>
          <a:prstGeom prst="flowChartConnector">
            <a:avLst/>
          </a:prstGeom>
          <a:solidFill>
            <a:srgbClr val="FCC03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Gnocchi" panose="02000500000000000000" pitchFamily="2" charset="0"/>
              </a:rPr>
              <a:t>2</a:t>
            </a:r>
          </a:p>
        </p:txBody>
      </p:sp>
      <p:pic>
        <p:nvPicPr>
          <p:cNvPr id="13" name="Рисунок 12" descr="Изображение выглядит как мех, Мелкие и средние кошки, Кошачьи, домашняя ко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B2A838-07FB-39FF-F6DD-1432F3C18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890" y="2713539"/>
            <a:ext cx="1575188" cy="196898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3FEC64-24DE-F958-0A43-F0D006383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345" y="2507048"/>
            <a:ext cx="2175476" cy="217547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яч, футбол, футбольный мяч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A262C4-5D5E-60D5-F423-6EB5FD54D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513" y="2766828"/>
            <a:ext cx="1571920" cy="1571920"/>
          </a:xfrm>
          <a:prstGeom prst="rect">
            <a:avLst/>
          </a:prstGeom>
        </p:spPr>
      </p:pic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E2A8E0F5-4B9D-AA67-4FE1-C38D859D0DCA}"/>
              </a:ext>
            </a:extLst>
          </p:cNvPr>
          <p:cNvSpPr/>
          <p:nvPr/>
        </p:nvSpPr>
        <p:spPr>
          <a:xfrm>
            <a:off x="816095" y="5015240"/>
            <a:ext cx="893459" cy="907420"/>
          </a:xfrm>
          <a:prstGeom prst="flowChartConnector">
            <a:avLst/>
          </a:prstGeom>
          <a:solidFill>
            <a:srgbClr val="FCC03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Gnocchi" panose="02000500000000000000" pitchFamily="2" charset="0"/>
              </a:rPr>
              <a:t>3</a:t>
            </a:r>
          </a:p>
        </p:txBody>
      </p:sp>
      <p:pic>
        <p:nvPicPr>
          <p:cNvPr id="20" name="Рисунок 19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EC6245-DA51-8617-C3E2-6B777D25BF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261" y="4417089"/>
            <a:ext cx="2175477" cy="217547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мех, Мелкие и средние кошки, Кошачьи, домашняя ко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8CF83F-255F-2ABE-9544-960F89C19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05" y="4551828"/>
            <a:ext cx="1575188" cy="1968985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мебель, диван, Диван-кровать, Подлокот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21D4DC-EB17-4F44-2920-A598A5D888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11" y="4948928"/>
            <a:ext cx="2338924" cy="139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45183"/>
      </p:ext>
    </p:extLst>
  </p:cSld>
  <p:clrMapOvr>
    <a:masterClrMapping/>
  </p:clrMapOvr>
  <p:transition spd="slow" advClick="0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32</Words>
  <Application>Microsoft Office PowerPoint</Application>
  <PresentationFormat>Широкоэкранный</PresentationFormat>
  <Paragraphs>13</Paragraphs>
  <Slides>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2026-09-29T12:55:54Z</dcterms:created>
  <dcterms:modified xsi:type="dcterms:W3CDTF">2026-09-29T13:30:21Z</dcterms:modified>
</cp:coreProperties>
</file>