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DD20A2-5FBB-83E2-712F-C3167C39D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82EC6FD-5E1A-61ED-AEF4-7AC332F3C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F67F0E-FAA6-DAD6-4C4E-3B6D994D7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7AAF57-F9F1-01E5-0C26-0E76FCA09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C6172C-4693-A79B-4ABF-CBBC39837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805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9E9983-EB69-6B6B-AEFE-34967E37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B43618-EA91-76A1-9D88-081458C45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8114E0-E681-92E3-DB47-AB843ADFF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23C514-50B9-2BCF-4D73-2A488101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B11C88-AF6E-FCC2-25E8-84872A7BD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227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C7A407-0A79-EB9E-BCCD-6EBE475C8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ECB806-FBF6-2962-13C5-A01DE477A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90A4EB-ED29-5B1A-D029-C69E318B7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74FD7F-5690-68EE-8CFA-DEF80FD73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5E1CF1-F872-01CE-115E-795B8D32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9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3F5B75-AB82-6C8B-E3AB-1F59CC5F9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6E7557-63BD-7A51-1458-414BDA43A8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78CFA1-1D5A-B4FC-41AB-5369CF7F89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2E1046E-D149-BA13-56FA-5A0CF70F8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65D2D6-625B-4732-FEE8-8869BBB30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5E905C-3E70-27B7-AC90-EA615A6E6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955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147476-6E76-8E5F-C5CA-70DC65B44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EAFD83-9F57-C077-8CB2-7AC3DF5D94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61BA2D-A527-99E4-6C65-4B6F556DD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915A53E-5BD1-7177-836D-9A308F515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F85EBB3-D3F6-5077-7DE5-CFCC6BC13E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27BF806-1E51-938D-342B-31557C0EB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8FA9348-3910-614C-0857-C2A6653C4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23D3D3-D706-4BC9-EC07-FC18C3700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088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26DD13-7184-1F99-B9FE-18DC57125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B4649FC-C128-AAD2-D3A0-BD5A9C0D4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887A411-5521-52C0-100C-441005499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71B1EC1-70BE-921D-C153-552D2341B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886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A65F5E-5BB6-59EC-3663-9A667364D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2C31C4D-B90A-CF66-BA49-E2AB01C3D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741BD1-A6FA-C894-F54B-14C11824C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518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30777F-ED09-AF21-9879-CEF3E2595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FEE970-9161-E3AC-F5F3-B38D9552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508645E-5290-67BD-8490-3B91DE4D5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C11BD9-6315-256B-3A97-9385B7847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AC8A1A-E853-F261-F575-A6E5C3B8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DB7BC39-3E2C-6C8A-202A-9A19AE800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784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817245-04B3-0C2F-2956-B0AC38551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529AF78-9E90-F164-9CDE-AC8044760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8D2350F-6B47-CB81-FF53-58A1B1F9BE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DC30909-97F9-29DD-C999-1FF66118C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B459E8A-7302-C919-608F-91DEB11E7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3EAF37-3EAF-1174-AFCB-ADDB660C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6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40DA2E-8571-D19D-C8BD-0EDA2A85C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BE0322D-C3A4-9500-2018-5DD45ED35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2CDB50-8604-7E71-695F-159DD4A65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FD3ADA-F06F-30E5-F98C-2EE044D59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995AF7-7C70-CABE-9007-73A3A5BFF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175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D477C93-2550-7C75-0C88-CEB4B6749F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BC3D59-C6CE-A78D-FBD2-47999D248B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089B7F-A824-CF13-C67C-7950A69D5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7F86DB-B88A-0C6D-7961-ABBA4F992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56C9E7-5397-7896-F787-EA68BFC1E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214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B18E38-8FCC-18F1-8D61-6D736A3B5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36773C-802F-A4FA-3822-B3770AD60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667DCE-92E9-4244-0EB1-B9DF288EB1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D15665-D9C2-43E2-9870-9F1DDE7BCBBE}" type="datetimeFigureOut">
              <a:rPr lang="ru-RU" smtClean="0"/>
              <a:t>20.12.2025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51E752-4703-5C84-9FAD-C24C2DF05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97E1EB-7047-77E1-FB97-419EB9447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D69764-D248-49E4-BBF1-9A429D9D2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724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2CEAAAD-0D32-47FE-4A6B-E312E8708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24" y="0"/>
            <a:ext cx="1148576" cy="1148576"/>
          </a:xfrm>
          <a:prstGeom prst="rect">
            <a:avLst/>
          </a:prstGeom>
          <a:effectLst>
            <a:glow rad="228600">
              <a:schemeClr val="bg1">
                <a:lumMod val="95000"/>
                <a:alpha val="40000"/>
              </a:schemeClr>
            </a:glow>
          </a:effec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7814309-B1C3-C521-8886-F4A0E603BA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>
            <a:softEdge rad="6350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9CFDFB9-8A31-B989-AF7A-2B7726410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60" y="0"/>
            <a:ext cx="6700365" cy="670036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A5C6B73-0D5F-5519-CE0B-E7DB2AD9E83A}"/>
              </a:ext>
            </a:extLst>
          </p:cNvPr>
          <p:cNvSpPr/>
          <p:nvPr/>
        </p:nvSpPr>
        <p:spPr>
          <a:xfrm>
            <a:off x="6554362" y="1696176"/>
            <a:ext cx="4313734" cy="2212708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266700">
              <a:schemeClr val="accent1">
                <a:lumMod val="40000"/>
                <a:lumOff val="60000"/>
                <a:alpha val="92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2060"/>
                </a:solidFill>
                <a:latin typeface="Gabriola" panose="04040605051002020D02" pitchFamily="82" charset="0"/>
              </a:rPr>
              <a:t>УРОК 5. ПО ЧТЕНИЮ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Gabriola" panose="04040605051002020D02" pitchFamily="82" charset="0"/>
              </a:rPr>
              <a:t>Снежный Лисёнок </a:t>
            </a:r>
            <a:r>
              <a:rPr lang="ru-RU" sz="3600" b="1" dirty="0" err="1">
                <a:solidFill>
                  <a:srgbClr val="002060"/>
                </a:solidFill>
                <a:latin typeface="Gabriola" panose="04040605051002020D02" pitchFamily="82" charset="0"/>
              </a:rPr>
              <a:t>Луми</a:t>
            </a:r>
            <a:endParaRPr lang="ru-RU" sz="3600" b="1" dirty="0">
              <a:solidFill>
                <a:srgbClr val="002060"/>
              </a:solidFill>
              <a:latin typeface="Gabriola" panose="04040605051002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633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5CD72D-8130-0074-A30A-582EC392B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24" y="0"/>
            <a:ext cx="1148576" cy="1148576"/>
          </a:xfrm>
          <a:prstGeom prst="rect">
            <a:avLst/>
          </a:prstGeom>
          <a:effectLst>
            <a:glow rad="228600">
              <a:schemeClr val="bg1">
                <a:lumMod val="95000"/>
                <a:alpha val="40000"/>
              </a:schemeClr>
            </a:glow>
          </a:effectLst>
        </p:spPr>
      </p:pic>
      <p:pic>
        <p:nvPicPr>
          <p:cNvPr id="3" name="Рисунок 2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68CA7C-C544-60A2-2FC2-52B9D1528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60" y="0"/>
            <a:ext cx="6700365" cy="6700365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0D2586E3-0A8E-6FAB-4D41-9DE23DBD9A16}"/>
              </a:ext>
            </a:extLst>
          </p:cNvPr>
          <p:cNvGrpSpPr/>
          <p:nvPr/>
        </p:nvGrpSpPr>
        <p:grpSpPr>
          <a:xfrm>
            <a:off x="5088532" y="157635"/>
            <a:ext cx="5228134" cy="3737289"/>
            <a:chOff x="4421471" y="154844"/>
            <a:chExt cx="5617369" cy="3922726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36AC93E6-749A-7654-4FC4-188AA9703770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293BEDC7-B9ED-0141-83DA-259EE66C6644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FE1EE361-B320-A25D-A4D5-64790AE215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4E7091B1-C185-21E3-3BE6-59DC907F01DB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75B0212-C7B8-BDF4-EA84-51F4FE636600}"/>
                  </a:ext>
                </a:extLst>
              </p:cNvPr>
              <p:cNvSpPr txBox="1"/>
              <p:nvPr/>
            </p:nvSpPr>
            <p:spPr>
              <a:xfrm>
                <a:off x="4058494" y="3228231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DD7FF1-8A84-5265-7D8D-9672DD7E4434}"/>
                </a:ext>
              </a:extLst>
            </p:cNvPr>
            <p:cNvSpPr txBox="1"/>
            <p:nvPr/>
          </p:nvSpPr>
          <p:spPr>
            <a:xfrm>
              <a:off x="5389768" y="1225576"/>
              <a:ext cx="4229083" cy="20352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Сегодня мы отправимся в гости к Деду Морозу!</a:t>
              </a:r>
              <a:br>
                <a:rPr lang="ru-RU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</a:br>
              <a:r>
                <a:rPr lang="ru-RU" sz="2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Но он пускает к себе только тех, кто умеет читать</a:t>
              </a:r>
              <a:endPara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sp>
        <p:nvSpPr>
          <p:cNvPr id="11" name="Управляющая кнопка: &quot;Вперед&quot; или &quot;Следующий&quot; 1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6B283B9-4C7F-5297-8F68-86AF0CDA842A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764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40ECAF5-D659-4EE0-2A11-9C767EB22D31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DB0FAB-9B41-03C3-72BB-0386CB877F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24" y="0"/>
            <a:ext cx="1148576" cy="1148576"/>
          </a:xfrm>
          <a:prstGeom prst="rect">
            <a:avLst/>
          </a:prstGeom>
          <a:effectLst>
            <a:glow rad="228600">
              <a:schemeClr val="bg1">
                <a:lumMod val="9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3BAE93-2812-1953-84FB-A6DC9605C6DA}"/>
              </a:ext>
            </a:extLst>
          </p:cNvPr>
          <p:cNvSpPr txBox="1"/>
          <p:nvPr/>
        </p:nvSpPr>
        <p:spPr>
          <a:xfrm>
            <a:off x="4837245" y="48861"/>
            <a:ext cx="300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Чтение слогов</a:t>
            </a: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522C42D-3E1C-6350-B623-3C9C3251E74F}"/>
              </a:ext>
            </a:extLst>
          </p:cNvPr>
          <p:cNvGrpSpPr/>
          <p:nvPr/>
        </p:nvGrpSpPr>
        <p:grpSpPr>
          <a:xfrm>
            <a:off x="-679328" y="-3165532"/>
            <a:ext cx="3394027" cy="3394027"/>
            <a:chOff x="123893" y="339118"/>
            <a:chExt cx="3394027" cy="3394027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3DD51AD-246D-E22A-E21F-B69EFFF06B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2EB34B-A2B0-3A15-CB75-04FF466EB1CE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МА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BDAEB67-E4EE-03FE-D7AA-AD7284B3EA48}"/>
              </a:ext>
            </a:extLst>
          </p:cNvPr>
          <p:cNvGrpSpPr/>
          <p:nvPr/>
        </p:nvGrpSpPr>
        <p:grpSpPr>
          <a:xfrm>
            <a:off x="1788021" y="-3236496"/>
            <a:ext cx="3394027" cy="3394027"/>
            <a:chOff x="123893" y="339118"/>
            <a:chExt cx="3394027" cy="3394027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40FFB29B-6F90-896C-3FED-D7B1F1922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749AC4-97C5-5F30-6E0C-7F1B933B4AB7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МО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78C97C3-D137-B838-BB7B-BF272251823A}"/>
              </a:ext>
            </a:extLst>
          </p:cNvPr>
          <p:cNvGrpSpPr/>
          <p:nvPr/>
        </p:nvGrpSpPr>
        <p:grpSpPr>
          <a:xfrm>
            <a:off x="3783182" y="-3165532"/>
            <a:ext cx="3394027" cy="3394027"/>
            <a:chOff x="123893" y="339118"/>
            <a:chExt cx="3394027" cy="3394027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D3415E98-EA7D-D15D-96A5-7009F2E6B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29D2899-6F58-0A2F-0BB4-89899CBB272F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МУ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31D796F8-ABF1-486B-910F-4DBB076492AB}"/>
              </a:ext>
            </a:extLst>
          </p:cNvPr>
          <p:cNvGrpSpPr/>
          <p:nvPr/>
        </p:nvGrpSpPr>
        <p:grpSpPr>
          <a:xfrm>
            <a:off x="6236111" y="-3236496"/>
            <a:ext cx="3394027" cy="3394027"/>
            <a:chOff x="123893" y="339118"/>
            <a:chExt cx="3394027" cy="3394027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747B48A8-1D03-4228-B8D2-56E3B245B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556C71-B48C-8EB7-8BEA-99381C6C9ECB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ЛО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733B9EEA-6030-EA0C-CBE2-6CDE1A71B8EC}"/>
              </a:ext>
            </a:extLst>
          </p:cNvPr>
          <p:cNvGrpSpPr/>
          <p:nvPr/>
        </p:nvGrpSpPr>
        <p:grpSpPr>
          <a:xfrm>
            <a:off x="8706965" y="-3201014"/>
            <a:ext cx="3394027" cy="3394027"/>
            <a:chOff x="123893" y="339118"/>
            <a:chExt cx="3394027" cy="3394027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32221256-CFEB-E35E-5FDB-7692F24EB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B517DBB-8EF6-E996-9C6E-FEBBF2D94C72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ЛУ</a:t>
              </a: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F98D2A35-CDE9-0B0C-1556-FA6A3850601E}"/>
              </a:ext>
            </a:extLst>
          </p:cNvPr>
          <p:cNvGrpSpPr/>
          <p:nvPr/>
        </p:nvGrpSpPr>
        <p:grpSpPr>
          <a:xfrm>
            <a:off x="7329895" y="-3165533"/>
            <a:ext cx="3394027" cy="3394027"/>
            <a:chOff x="123893" y="339118"/>
            <a:chExt cx="3394027" cy="3394027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6740306-3753-5488-464D-19872AA85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6E34D90-43C1-34F4-FBDA-C4A29B02AB8F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ЧУ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6EF8F2E2-CA84-63FD-4A15-15B553F97D8E}"/>
              </a:ext>
            </a:extLst>
          </p:cNvPr>
          <p:cNvGrpSpPr/>
          <p:nvPr/>
        </p:nvGrpSpPr>
        <p:grpSpPr>
          <a:xfrm>
            <a:off x="556099" y="-3307460"/>
            <a:ext cx="3394027" cy="3394027"/>
            <a:chOff x="135526" y="211821"/>
            <a:chExt cx="3394027" cy="3394027"/>
          </a:xfrm>
        </p:grpSpPr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9008F534-D32C-9920-A02E-E76C51DAF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526" y="211821"/>
              <a:ext cx="3394027" cy="339402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F1D63E3-9872-1973-C7CB-1DD5733B0405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ЧА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2E9DD7F-00BB-1310-CAFE-50876FFD7154}"/>
              </a:ext>
            </a:extLst>
          </p:cNvPr>
          <p:cNvGrpSpPr/>
          <p:nvPr/>
        </p:nvGrpSpPr>
        <p:grpSpPr>
          <a:xfrm>
            <a:off x="2851047" y="-3166445"/>
            <a:ext cx="3394027" cy="3394027"/>
            <a:chOff x="123893" y="339118"/>
            <a:chExt cx="3394027" cy="3394027"/>
          </a:xfrm>
        </p:grpSpPr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0A51EFB5-DDF8-2CF0-1524-EE9380FF7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77A0D5-F22E-DE94-271C-0B416FBA9473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ША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B3881BDD-EE66-AB96-FD9B-0D6B76F776DE}"/>
              </a:ext>
            </a:extLst>
          </p:cNvPr>
          <p:cNvGrpSpPr/>
          <p:nvPr/>
        </p:nvGrpSpPr>
        <p:grpSpPr>
          <a:xfrm>
            <a:off x="4882261" y="-3130964"/>
            <a:ext cx="3394027" cy="3394027"/>
            <a:chOff x="123893" y="339118"/>
            <a:chExt cx="3394027" cy="3394027"/>
          </a:xfrm>
        </p:grpSpPr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0B87371-BA7F-DC5B-FE85-D35E50A9A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FC4B0E-C628-250F-1E63-C47D4C84D4AF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ХО</a:t>
              </a:r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9545EA7-1623-390E-BF04-C8330A8EFF31}"/>
              </a:ext>
            </a:extLst>
          </p:cNvPr>
          <p:cNvGrpSpPr/>
          <p:nvPr/>
        </p:nvGrpSpPr>
        <p:grpSpPr>
          <a:xfrm>
            <a:off x="1310073" y="-3149161"/>
            <a:ext cx="3394027" cy="3394027"/>
            <a:chOff x="123893" y="339118"/>
            <a:chExt cx="3394027" cy="3394027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9396660C-91D9-9FF0-7819-BAC72BB55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893" y="339118"/>
              <a:ext cx="3394027" cy="339402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8630B4F-C861-22B1-118E-4698D68B5473}"/>
                </a:ext>
              </a:extLst>
            </p:cNvPr>
            <p:cNvSpPr txBox="1"/>
            <p:nvPr/>
          </p:nvSpPr>
          <p:spPr>
            <a:xfrm>
              <a:off x="187260" y="771887"/>
              <a:ext cx="3267292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3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КИ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9466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3.7037E-7 L -0.00351 1.46273 " pathEditMode="relative" rAng="0" ptsTypes="AA">
                                      <p:cBhvr>
                                        <p:cTn id="6" dur="5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2.96296E-6 L -0.00352 1.46273 " pathEditMode="relative" rAng="0" ptsTypes="AA">
                                      <p:cBhvr>
                                        <p:cTn id="10" dur="5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7 L -0.00352 1.46273 " pathEditMode="relative" rAng="0" ptsTypes="AA">
                                      <p:cBhvr>
                                        <p:cTn id="14" dur="5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0.00351 1.46273 " pathEditMode="relative" rAng="0" ptsTypes="AA">
                                      <p:cBhvr>
                                        <p:cTn id="18" dur="5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-0.00352 1.46273 " pathEditMode="relative" rAng="0" ptsTypes="AA">
                                      <p:cBhvr>
                                        <p:cTn id="22" dur="5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-0.00351 1.46273 " pathEditMode="relative" rAng="0" ptsTypes="AA">
                                      <p:cBhvr>
                                        <p:cTn id="26" dur="5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00352 1.46273 " pathEditMode="relative" rAng="0" ptsTypes="AA">
                                      <p:cBhvr>
                                        <p:cTn id="30" dur="5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0352 1.46273 " pathEditMode="relative" rAng="0" ptsTypes="AA">
                                      <p:cBhvr>
                                        <p:cTn id="34" dur="5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00351 1.46273 " pathEditMode="relative" rAng="0" ptsTypes="AA">
                                      <p:cBhvr>
                                        <p:cTn id="38" dur="5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44444E-6 L -0.00351 1.46274 " pathEditMode="relative" rAng="0" ptsTypes="AA">
                                      <p:cBhvr>
                                        <p:cTn id="42" dur="5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" y="7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40ECAF5-D659-4EE0-2A11-9C767EB22D31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DB0FAB-9B41-03C3-72BB-0386CB877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24" y="0"/>
            <a:ext cx="1148576" cy="1148576"/>
          </a:xfrm>
          <a:prstGeom prst="rect">
            <a:avLst/>
          </a:prstGeom>
          <a:effectLst>
            <a:glow rad="228600">
              <a:schemeClr val="bg1">
                <a:lumMod val="95000"/>
                <a:alpha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E6C8F8-78C4-6D07-EE00-70B5EDE71EF7}"/>
              </a:ext>
            </a:extLst>
          </p:cNvPr>
          <p:cNvSpPr txBox="1"/>
          <p:nvPr/>
        </p:nvSpPr>
        <p:spPr>
          <a:xfrm>
            <a:off x="4599921" y="83762"/>
            <a:ext cx="2924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Чтение слов 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342F9FB-777D-E701-9948-0143E0B8394C}"/>
              </a:ext>
            </a:extLst>
          </p:cNvPr>
          <p:cNvGrpSpPr/>
          <p:nvPr/>
        </p:nvGrpSpPr>
        <p:grpSpPr>
          <a:xfrm>
            <a:off x="8132460" y="3978687"/>
            <a:ext cx="3067777" cy="3067777"/>
            <a:chOff x="8132460" y="3978687"/>
            <a:chExt cx="3067777" cy="3067777"/>
          </a:xfrm>
        </p:grpSpPr>
        <p:pic>
          <p:nvPicPr>
            <p:cNvPr id="8" name="Рисунок 7" descr="Изображение выглядит как луна, природа, небо, Астрономический объек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1A56DC0-83EA-0486-5D8F-2D4641EEB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460" y="3978687"/>
              <a:ext cx="3067777" cy="306777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FCA94D-3430-80E0-122F-CF4EC1A4E352}"/>
                </a:ext>
              </a:extLst>
            </p:cNvPr>
            <p:cNvSpPr txBox="1"/>
            <p:nvPr/>
          </p:nvSpPr>
          <p:spPr>
            <a:xfrm>
              <a:off x="8566974" y="4912410"/>
              <a:ext cx="21987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ЛЕС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F5D5182-BA0E-C281-B4FE-AF4903C80782}"/>
              </a:ext>
            </a:extLst>
          </p:cNvPr>
          <p:cNvGrpSpPr/>
          <p:nvPr/>
        </p:nvGrpSpPr>
        <p:grpSpPr>
          <a:xfrm>
            <a:off x="3314991" y="1639172"/>
            <a:ext cx="3067777" cy="3067777"/>
            <a:chOff x="8132460" y="3978687"/>
            <a:chExt cx="3067777" cy="3067777"/>
          </a:xfrm>
        </p:grpSpPr>
        <p:pic>
          <p:nvPicPr>
            <p:cNvPr id="12" name="Рисунок 11" descr="Изображение выглядит как луна, природа, небо, Астрономический объек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36FFD92-68A8-AC51-4AC0-03856A940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460" y="3978687"/>
              <a:ext cx="3067777" cy="30677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8E991B-A007-0B25-7548-DBD60DC402E8}"/>
                </a:ext>
              </a:extLst>
            </p:cNvPr>
            <p:cNvSpPr txBox="1"/>
            <p:nvPr/>
          </p:nvSpPr>
          <p:spPr>
            <a:xfrm>
              <a:off x="8429697" y="4912410"/>
              <a:ext cx="255357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ДОМ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13F8FFC-927E-169F-C5A6-AF12BC9837A8}"/>
              </a:ext>
            </a:extLst>
          </p:cNvPr>
          <p:cNvGrpSpPr/>
          <p:nvPr/>
        </p:nvGrpSpPr>
        <p:grpSpPr>
          <a:xfrm>
            <a:off x="7433281" y="-43756"/>
            <a:ext cx="3067777" cy="3067777"/>
            <a:chOff x="8132460" y="3978687"/>
            <a:chExt cx="3067777" cy="3067777"/>
          </a:xfrm>
        </p:grpSpPr>
        <p:pic>
          <p:nvPicPr>
            <p:cNvPr id="15" name="Рисунок 14" descr="Изображение выглядит как луна, природа, небо, Астрономический объек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6B0D5B3-8A7B-7ED0-9AAE-3FC0BFC50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460" y="3978687"/>
              <a:ext cx="3067777" cy="306777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701DE1-51DD-41E7-9A1E-0F0F40DAECD5}"/>
                </a:ext>
              </a:extLst>
            </p:cNvPr>
            <p:cNvSpPr txBox="1"/>
            <p:nvPr/>
          </p:nvSpPr>
          <p:spPr>
            <a:xfrm>
              <a:off x="8566974" y="4912410"/>
              <a:ext cx="21987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ВОЙ</a:t>
              </a:r>
            </a:p>
          </p:txBody>
        </p:sp>
      </p:grpSp>
      <p:pic>
        <p:nvPicPr>
          <p:cNvPr id="5" name="Рисунок 4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6EAC36D-87D5-6558-1E4D-DE4C78F2C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6" y="2296470"/>
            <a:ext cx="4010098" cy="401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81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0.11135 L -0.00938 0.11135 C -0.00716 0.10811 -0.00495 0.1044 -0.00261 0.10116 C -0.00182 0.10024 -0.00091 0.10024 -0.00026 0.09931 C 0.00026 0.09815 0.00039 0.0963 0.00091 0.09514 C 0.00312 0.08959 0.0026 0.09213 0.00547 0.08913 C 0.01107 0.08264 0.01588 0.07408 0.022 0.06968 C 0.03047 0.06366 0.0345 0.06065 0.04492 0.05556 C 0.05429 0.05093 0.06367 0.047 0.07304 0.04329 C 0.08932 0.03681 0.1056 0.02894 0.12226 0.025 C 0.14818 0.01875 0.19857 0.01783 0.22539 0.0169 C 0.23945 0.01366 0.25351 0.0095 0.26771 0.00764 C 0.28411 0.00556 0.30052 0.00417 0.31693 0.00463 C 0.36302 0.00556 0.40898 0.0095 0.45495 0.01181 L 0.47903 0.01274 C 0.49232 0.0169 0.50586 0.01968 0.51914 0.025 C 0.53112 0.02963 0.55456 0.04213 0.55456 0.04213 C 0.55976 0.04931 0.56445 0.05764 0.57005 0.06366 C 0.58685 0.08195 0.57435 0.0669 0.58724 0.08496 C 0.58932 0.08774 0.59153 0.09005 0.59349 0.09306 C 0.59831 0.1007 0.6026 0.1088 0.60729 0.11644 C 0.6151 0.12963 0.61094 0.12061 0.6164 0.1338 C 0.61679 0.13658 0.61693 0.13936 0.61758 0.1419 C 0.6181 0.14422 0.61927 0.14584 0.61992 0.14815 C 0.62057 0.1507 0.62096 0.15348 0.62161 0.15625 L 0.62265 0.16852 L 0.62265 0.16852 " pathEditMode="relative" ptsTypes="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278 0.15926 L 0.62278 0.15926 C 0.61693 0.13889 0.61497 0.13033 0.60729 0.11042 C 0.5987 0.08889 0.58945 0.06806 0.58086 0.0463 C 0.56693 0.01135 0.56002 -0.00995 0.54375 -0.03912 C 0.54023 -0.04513 0.53724 -0.05231 0.53333 -0.0574 C 0.50638 -0.09421 0.51823 -0.06828 0.50013 -0.10324 C 0.49765 -0.1081 0.49583 -0.11365 0.49336 -0.11851 C 0.48971 -0.12569 0.48528 -0.13148 0.4819 -0.13888 C 0.47513 -0.153 0.46992 -0.16898 0.46302 -0.18263 C 0.45299 -0.20208 0.44622 -0.21643 0.43437 -0.23356 C 0.40078 -0.28171 0.42864 -0.22893 0.38568 -0.29884 C 0.37903 -0.30949 0.37318 -0.32245 0.36562 -0.33125 C 0.35065 -0.34861 0.34284 -0.35995 0.32721 -0.37106 C 0.32526 -0.37245 0.32304 -0.37199 0.32096 -0.37314 C 0.31159 -0.378 0.30247 -0.38564 0.29284 -0.38935 C 0.27864 -0.39467 0.2875 -0.39143 0.26601 -0.39837 C 0.24961 -0.39722 0.23307 -0.39814 0.21666 -0.39444 C 0.21445 -0.39398 0.21328 -0.38888 0.21159 -0.38634 C 0.20273 -0.37314 0.20911 -0.38564 0.20013 -0.36388 C 0.19922 -0.35787 0.19818 -0.35162 0.19726 -0.3456 C 0.19661 -0.34143 0.19557 -0.3375 0.19557 -0.33333 C 0.19544 -0.31527 0.1957 -0.29722 0.19674 -0.27939 C 0.19687 -0.275 0.19831 -0.27129 0.19896 -0.26712 C 0.19948 -0.26412 0.19961 -0.26111 0.20013 -0.2581 C 0.20078 -0.25347 0.20234 -0.2493 0.20247 -0.24467 C 0.20312 -0.21805 0.20247 -0.1912 0.20247 -0.16435 L 0.20247 -0.16435 " pathEditMode="relative" ptsTypes="AAAAAAAAAAAAAAAAAAAAAAAAA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3 -0.18148 L 0.2013 -0.18148 C 0.20234 -0.19421 0.20325 -0.20671 0.20469 -0.21921 C 0.20716 -0.2405 0.21328 -0.2787 0.21784 -0.29652 C 0.21953 -0.30347 0.22278 -0.30879 0.22526 -0.31481 C 0.22656 -0.32361 0.22656 -0.33356 0.22929 -0.34143 C 0.23294 -0.35185 0.23828 -0.36018 0.24362 -0.36782 C 0.2526 -0.38055 0.26263 -0.39097 0.27226 -0.40231 C 0.27448 -0.40509 0.27643 -0.40902 0.27903 -0.41064 C 0.28411 -0.41365 0.28893 -0.41689 0.29401 -0.41967 C 0.29857 -0.42222 0.30299 -0.42546 0.30768 -0.42685 C 0.32239 -0.43078 0.35508 -0.43055 0.36732 -0.43078 C 0.41458 -0.42916 0.46198 -0.42986 0.50924 -0.42592 C 0.51302 -0.42546 0.51627 -0.42083 0.51953 -0.41759 C 0.53945 -0.39907 0.52148 -0.41458 0.53672 -0.39629 C 0.54127 -0.39074 0.54622 -0.38611 0.55104 -0.38101 C 0.5526 -0.37939 0.55416 -0.37777 0.5556 -0.37592 L 0.56484 -0.36481 L 0.56484 -0.36481 " pathEditMode="relative" ptsTypes="AAAAAAAAAAAAAAAA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40ECAF5-D659-4EE0-2A11-9C767EB22D31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DB0FAB-9B41-03C3-72BB-0386CB877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24" y="0"/>
            <a:ext cx="1148576" cy="1148576"/>
          </a:xfrm>
          <a:prstGeom prst="rect">
            <a:avLst/>
          </a:prstGeom>
          <a:effectLst>
            <a:glow rad="228600">
              <a:schemeClr val="bg1">
                <a:lumMod val="95000"/>
                <a:alpha val="40000"/>
              </a:schemeClr>
            </a:glo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E6C8F8-78C4-6D07-EE00-70B5EDE71EF7}"/>
              </a:ext>
            </a:extLst>
          </p:cNvPr>
          <p:cNvSpPr txBox="1"/>
          <p:nvPr/>
        </p:nvSpPr>
        <p:spPr>
          <a:xfrm>
            <a:off x="4599921" y="83762"/>
            <a:ext cx="2924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Чтение слов 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342F9FB-777D-E701-9948-0143E0B8394C}"/>
              </a:ext>
            </a:extLst>
          </p:cNvPr>
          <p:cNvGrpSpPr/>
          <p:nvPr/>
        </p:nvGrpSpPr>
        <p:grpSpPr>
          <a:xfrm>
            <a:off x="8132460" y="3978687"/>
            <a:ext cx="3067777" cy="3067777"/>
            <a:chOff x="8132460" y="3978687"/>
            <a:chExt cx="3067777" cy="3067777"/>
          </a:xfrm>
        </p:grpSpPr>
        <p:pic>
          <p:nvPicPr>
            <p:cNvPr id="8" name="Рисунок 7" descr="Изображение выглядит как луна, природа, небо, Астрономический объек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1A56DC0-83EA-0486-5D8F-2D4641EEB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460" y="3978687"/>
              <a:ext cx="3067777" cy="306777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FCA94D-3430-80E0-122F-CF4EC1A4E352}"/>
                </a:ext>
              </a:extLst>
            </p:cNvPr>
            <p:cNvSpPr txBox="1"/>
            <p:nvPr/>
          </p:nvSpPr>
          <p:spPr>
            <a:xfrm>
              <a:off x="8205169" y="4842608"/>
              <a:ext cx="292235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САНИ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FF5D5182-BA0E-C281-B4FE-AF4903C80782}"/>
              </a:ext>
            </a:extLst>
          </p:cNvPr>
          <p:cNvGrpSpPr/>
          <p:nvPr/>
        </p:nvGrpSpPr>
        <p:grpSpPr>
          <a:xfrm>
            <a:off x="3314991" y="1639172"/>
            <a:ext cx="3067777" cy="3067777"/>
            <a:chOff x="8132460" y="3978687"/>
            <a:chExt cx="3067777" cy="3067777"/>
          </a:xfrm>
        </p:grpSpPr>
        <p:pic>
          <p:nvPicPr>
            <p:cNvPr id="12" name="Рисунок 11" descr="Изображение выглядит как луна, природа, небо, Астрономический объек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36FFD92-68A8-AC51-4AC0-03856A9404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460" y="3978687"/>
              <a:ext cx="3067777" cy="30677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8E991B-A007-0B25-7548-DBD60DC402E8}"/>
                </a:ext>
              </a:extLst>
            </p:cNvPr>
            <p:cNvSpPr txBox="1"/>
            <p:nvPr/>
          </p:nvSpPr>
          <p:spPr>
            <a:xfrm>
              <a:off x="8429697" y="4912410"/>
              <a:ext cx="255357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0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ЗИМА</a:t>
              </a: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13F8FFC-927E-169F-C5A6-AF12BC9837A8}"/>
              </a:ext>
            </a:extLst>
          </p:cNvPr>
          <p:cNvGrpSpPr/>
          <p:nvPr/>
        </p:nvGrpSpPr>
        <p:grpSpPr>
          <a:xfrm>
            <a:off x="7433281" y="-43756"/>
            <a:ext cx="3067777" cy="3067777"/>
            <a:chOff x="8132460" y="3978687"/>
            <a:chExt cx="3067777" cy="3067777"/>
          </a:xfrm>
        </p:grpSpPr>
        <p:pic>
          <p:nvPicPr>
            <p:cNvPr id="15" name="Рисунок 14" descr="Изображение выглядит как луна, природа, небо, Астрономический объек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6B0D5B3-8A7B-7ED0-9AAE-3FC0BFC50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Marker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460" y="3978687"/>
              <a:ext cx="3067777" cy="3067777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F701DE1-51DD-41E7-9A1E-0F0F40DAECD5}"/>
                </a:ext>
              </a:extLst>
            </p:cNvPr>
            <p:cNvSpPr txBox="1"/>
            <p:nvPr/>
          </p:nvSpPr>
          <p:spPr>
            <a:xfrm>
              <a:off x="8220875" y="4883837"/>
              <a:ext cx="297936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54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</a:rPr>
                <a:t>МОРОЗ</a:t>
              </a:r>
            </a:p>
          </p:txBody>
        </p:sp>
      </p:grpSp>
      <p:pic>
        <p:nvPicPr>
          <p:cNvPr id="5" name="Рисунок 4" descr="Изображение выглядит как кот, игрушка, мультфильм, пушис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6EAC36D-87D5-6558-1E4D-DE4C78F2C3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6" y="2296470"/>
            <a:ext cx="4010098" cy="401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15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0.11135 L -0.00938 0.11135 C -0.00716 0.10811 -0.00495 0.1044 -0.00261 0.10116 C -0.00182 0.10024 -0.00091 0.10024 -0.00026 0.09931 C 0.00026 0.09815 0.00039 0.0963 0.00091 0.09514 C 0.00312 0.08959 0.0026 0.09213 0.00547 0.08913 C 0.01107 0.08264 0.01588 0.07408 0.022 0.06968 C 0.03047 0.06366 0.0345 0.06065 0.04492 0.05556 C 0.05429 0.05093 0.06367 0.047 0.07304 0.04329 C 0.08932 0.03681 0.1056 0.02894 0.12226 0.025 C 0.14818 0.01875 0.19857 0.01783 0.22539 0.0169 C 0.23945 0.01366 0.25351 0.0095 0.26771 0.00764 C 0.28411 0.00556 0.30052 0.00417 0.31693 0.00463 C 0.36302 0.00556 0.40898 0.0095 0.45495 0.01181 L 0.47903 0.01274 C 0.49232 0.0169 0.50586 0.01968 0.51914 0.025 C 0.53112 0.02963 0.55456 0.04213 0.55456 0.04213 C 0.55976 0.04931 0.56445 0.05764 0.57005 0.06366 C 0.58685 0.08195 0.57435 0.0669 0.58724 0.08496 C 0.58932 0.08774 0.59153 0.09005 0.59349 0.09306 C 0.59831 0.1007 0.6026 0.1088 0.60729 0.11644 C 0.6151 0.12963 0.61094 0.12061 0.6164 0.1338 C 0.61679 0.13658 0.61693 0.13936 0.61758 0.1419 C 0.6181 0.14422 0.61927 0.14584 0.61992 0.14815 C 0.62057 0.1507 0.62096 0.15348 0.62161 0.15625 L 0.62265 0.16852 L 0.62265 0.16852 " pathEditMode="relative" ptsTypes="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2278 0.15926 L 0.62278 0.15926 C 0.61693 0.13889 0.61497 0.13033 0.60729 0.11042 C 0.5987 0.08889 0.58945 0.06806 0.58086 0.0463 C 0.56693 0.01135 0.56002 -0.00995 0.54375 -0.03912 C 0.54023 -0.04513 0.53724 -0.05231 0.53333 -0.0574 C 0.50638 -0.09421 0.51823 -0.06828 0.50013 -0.10324 C 0.49765 -0.1081 0.49583 -0.11365 0.49336 -0.11851 C 0.48971 -0.12569 0.48528 -0.13148 0.4819 -0.13888 C 0.47513 -0.153 0.46992 -0.16898 0.46302 -0.18263 C 0.45299 -0.20208 0.44622 -0.21643 0.43437 -0.23356 C 0.40078 -0.28171 0.42864 -0.22893 0.38568 -0.29884 C 0.37903 -0.30949 0.37318 -0.32245 0.36562 -0.33125 C 0.35065 -0.34861 0.34284 -0.35995 0.32721 -0.37106 C 0.32526 -0.37245 0.32304 -0.37199 0.32096 -0.37314 C 0.31159 -0.378 0.30247 -0.38564 0.29284 -0.38935 C 0.27864 -0.39467 0.2875 -0.39143 0.26601 -0.39837 C 0.24961 -0.39722 0.23307 -0.39814 0.21666 -0.39444 C 0.21445 -0.39398 0.21328 -0.38888 0.21159 -0.38634 C 0.20273 -0.37314 0.20911 -0.38564 0.20013 -0.36388 C 0.19922 -0.35787 0.19818 -0.35162 0.19726 -0.3456 C 0.19661 -0.34143 0.19557 -0.3375 0.19557 -0.33333 C 0.19544 -0.31527 0.1957 -0.29722 0.19674 -0.27939 C 0.19687 -0.275 0.19831 -0.27129 0.19896 -0.26712 C 0.19948 -0.26412 0.19961 -0.26111 0.20013 -0.2581 C 0.20078 -0.25347 0.20234 -0.2493 0.20247 -0.24467 C 0.20312 -0.21805 0.20247 -0.1912 0.20247 -0.16435 L 0.20247 -0.16435 " pathEditMode="relative" ptsTypes="AAAAAAAAAAAAAAAAAAAAAAAAA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13 -0.18148 L 0.2013 -0.18148 C 0.20234 -0.19421 0.20325 -0.20671 0.20469 -0.21921 C 0.20716 -0.2405 0.21328 -0.2787 0.21784 -0.29652 C 0.21953 -0.30347 0.22278 -0.30879 0.22526 -0.31481 C 0.22656 -0.32361 0.22656 -0.33356 0.22929 -0.34143 C 0.23294 -0.35185 0.23828 -0.36018 0.24362 -0.36782 C 0.2526 -0.38055 0.26263 -0.39097 0.27226 -0.40231 C 0.27448 -0.40509 0.27643 -0.40902 0.27903 -0.41064 C 0.28411 -0.41365 0.28893 -0.41689 0.29401 -0.41967 C 0.29857 -0.42222 0.30299 -0.42546 0.30768 -0.42685 C 0.32239 -0.43078 0.35508 -0.43055 0.36732 -0.43078 C 0.41458 -0.42916 0.46198 -0.42986 0.50924 -0.42592 C 0.51302 -0.42546 0.51627 -0.42083 0.51953 -0.41759 C 0.53945 -0.39907 0.52148 -0.41458 0.53672 -0.39629 C 0.54127 -0.39074 0.54622 -0.38611 0.55104 -0.38101 C 0.5526 -0.37939 0.55416 -0.37777 0.5556 -0.37592 L 0.56484 -0.36481 L 0.56484 -0.36481 " pathEditMode="relative" ptsTypes="AAAAAAAAAAAAAAAA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40ECAF5-D659-4EE0-2A11-9C767EB22D31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EDB0FAB-9B41-03C3-72BB-0386CB877F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24" y="0"/>
            <a:ext cx="1148576" cy="1148576"/>
          </a:xfrm>
          <a:prstGeom prst="rect">
            <a:avLst/>
          </a:prstGeom>
          <a:effectLst>
            <a:glow rad="228600">
              <a:schemeClr val="bg1">
                <a:lumMod val="9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D1AB52-9B88-8240-F0CE-9CE6BD42EFAD}"/>
              </a:ext>
            </a:extLst>
          </p:cNvPr>
          <p:cNvSpPr txBox="1"/>
          <p:nvPr/>
        </p:nvSpPr>
        <p:spPr>
          <a:xfrm>
            <a:off x="3769282" y="62821"/>
            <a:ext cx="4921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Чтение коротких предложений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F509A29-75AD-9418-940A-96F18B245719}"/>
              </a:ext>
            </a:extLst>
          </p:cNvPr>
          <p:cNvGrpSpPr/>
          <p:nvPr/>
        </p:nvGrpSpPr>
        <p:grpSpPr>
          <a:xfrm>
            <a:off x="537472" y="928360"/>
            <a:ext cx="5558528" cy="4948929"/>
            <a:chOff x="537472" y="928360"/>
            <a:chExt cx="5558528" cy="4948929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id="{C7A5F154-B1D5-885C-48F1-4D3359D48408}"/>
                </a:ext>
              </a:extLst>
            </p:cNvPr>
            <p:cNvSpPr/>
            <p:nvPr/>
          </p:nvSpPr>
          <p:spPr>
            <a:xfrm>
              <a:off x="537472" y="928360"/>
              <a:ext cx="5558528" cy="49489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softEdge rad="31750"/>
            </a:effectLst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7" name="Рисунок 6" descr="Изображение выглядит как игрушка, на открытом воздухе, зима, млекопитающе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79C846D-1EBA-6579-490A-367590834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3282" y="980711"/>
              <a:ext cx="3212034" cy="4818052"/>
            </a:xfrm>
            <a:prstGeom prst="rect">
              <a:avLst/>
            </a:prstGeom>
          </p:spPr>
        </p:pic>
      </p:grp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14AC062-247F-3C79-81D1-FFEAAE629428}"/>
              </a:ext>
            </a:extLst>
          </p:cNvPr>
          <p:cNvSpPr/>
          <p:nvPr/>
        </p:nvSpPr>
        <p:spPr>
          <a:xfrm>
            <a:off x="6931292" y="2721284"/>
            <a:ext cx="3929826" cy="11307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Луми</a:t>
            </a:r>
            <a:r>
              <a:rPr lang="ru-RU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 идёт по лесу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4D81D5A-400A-3A1C-9FBA-2A3626B018D4}"/>
              </a:ext>
            </a:extLst>
          </p:cNvPr>
          <p:cNvGrpSpPr/>
          <p:nvPr/>
        </p:nvGrpSpPr>
        <p:grpSpPr>
          <a:xfrm>
            <a:off x="537472" y="928360"/>
            <a:ext cx="5558528" cy="4948929"/>
            <a:chOff x="537472" y="928360"/>
            <a:chExt cx="5558528" cy="4948929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id="{BA3826DA-9426-F6D9-4BB2-69ABB92189C8}"/>
                </a:ext>
              </a:extLst>
            </p:cNvPr>
            <p:cNvSpPr/>
            <p:nvPr/>
          </p:nvSpPr>
          <p:spPr>
            <a:xfrm>
              <a:off x="537472" y="928360"/>
              <a:ext cx="5558528" cy="49489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softEdge rad="31750"/>
            </a:effectLst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8EC451FA-15EB-A002-95BE-6F589DCCF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33282" y="980711"/>
              <a:ext cx="3212034" cy="4818051"/>
            </a:xfrm>
            <a:prstGeom prst="rect">
              <a:avLst/>
            </a:prstGeom>
          </p:spPr>
        </p:pic>
      </p:grp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61E6519-9E83-CC34-C61A-476475FCA18E}"/>
              </a:ext>
            </a:extLst>
          </p:cNvPr>
          <p:cNvSpPr/>
          <p:nvPr/>
        </p:nvSpPr>
        <p:spPr>
          <a:xfrm>
            <a:off x="6931292" y="2721283"/>
            <a:ext cx="3929826" cy="11307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Снег идёт тихо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2900C0E-2DF7-8B34-7621-D9804C11FE1F}"/>
              </a:ext>
            </a:extLst>
          </p:cNvPr>
          <p:cNvGrpSpPr/>
          <p:nvPr/>
        </p:nvGrpSpPr>
        <p:grpSpPr>
          <a:xfrm>
            <a:off x="537472" y="954535"/>
            <a:ext cx="5558528" cy="4948929"/>
            <a:chOff x="537472" y="928360"/>
            <a:chExt cx="5558528" cy="4948929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5C092A88-24FD-210A-6ACB-829C7B7FA65D}"/>
                </a:ext>
              </a:extLst>
            </p:cNvPr>
            <p:cNvSpPr/>
            <p:nvPr/>
          </p:nvSpPr>
          <p:spPr>
            <a:xfrm>
              <a:off x="537472" y="928360"/>
              <a:ext cx="5558528" cy="4948929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228600">
                <a:schemeClr val="accent1">
                  <a:satMod val="175000"/>
                  <a:alpha val="40000"/>
                </a:schemeClr>
              </a:glow>
              <a:softEdge rad="31750"/>
            </a:effectLst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00714C42-16A5-D616-FA93-86A75D7F1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33282" y="980711"/>
              <a:ext cx="3212034" cy="4818051"/>
            </a:xfrm>
            <a:prstGeom prst="rect">
              <a:avLst/>
            </a:prstGeom>
          </p:spPr>
        </p:pic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896AA21B-288A-A112-211B-07A6ED2ABBB4}"/>
              </a:ext>
            </a:extLst>
          </p:cNvPr>
          <p:cNvSpPr/>
          <p:nvPr/>
        </p:nvSpPr>
        <p:spPr>
          <a:xfrm>
            <a:off x="6931292" y="2721283"/>
            <a:ext cx="3929826" cy="11307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softEdge rad="3175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Дед мороз ждёт</a:t>
            </a:r>
          </a:p>
        </p:txBody>
      </p:sp>
    </p:spTree>
    <p:extLst>
      <p:ext uri="{BB962C8B-B14F-4D97-AF65-F5344CB8AC3E}">
        <p14:creationId xmlns:p14="http://schemas.microsoft.com/office/powerpoint/2010/main" val="3259324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3" grpId="0" animBg="1"/>
      <p:bldP spid="13" grpId="1" animBg="1"/>
      <p:bldP spid="17" grpId="0" animBg="1"/>
      <p:bldP spid="1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Вперед&quot; или &quot;Следующий&quot; 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72FE8B2-71FC-D10C-5A78-0488C343A68B}"/>
              </a:ext>
            </a:extLst>
          </p:cNvPr>
          <p:cNvSpPr/>
          <p:nvPr/>
        </p:nvSpPr>
        <p:spPr>
          <a:xfrm>
            <a:off x="11573093" y="6456641"/>
            <a:ext cx="618907" cy="401359"/>
          </a:xfrm>
          <a:prstGeom prst="actionButtonForwardNext">
            <a:avLst/>
          </a:prstGeom>
          <a:solidFill>
            <a:srgbClr val="00B0F0"/>
          </a:solidFill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A319081-A36B-FAB6-DC05-5BAC8FCAF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24" y="0"/>
            <a:ext cx="1148576" cy="1148576"/>
          </a:xfrm>
          <a:prstGeom prst="rect">
            <a:avLst/>
          </a:prstGeom>
          <a:effectLst>
            <a:glow rad="228600">
              <a:schemeClr val="bg1">
                <a:lumMod val="9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727C85-2C2B-233D-CE79-8B3D5DF4E32C}"/>
              </a:ext>
            </a:extLst>
          </p:cNvPr>
          <p:cNvSpPr txBox="1"/>
          <p:nvPr/>
        </p:nvSpPr>
        <p:spPr>
          <a:xfrm>
            <a:off x="4565021" y="76781"/>
            <a:ext cx="3455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Чтение мини-текста </a:t>
            </a:r>
          </a:p>
        </p:txBody>
      </p:sp>
      <p:pic>
        <p:nvPicPr>
          <p:cNvPr id="6" name="Рисунок 5" descr="Изображение выглядит как рождественская елка, игрушка, Сочельник, ко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E16807D-8041-40AE-AC43-DC89920AEF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2" y="1351001"/>
            <a:ext cx="6509283" cy="4339522"/>
          </a:xfrm>
          <a:prstGeom prst="rect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6EB5008A-C64E-B055-F80D-1BDAF94C1AE1}"/>
              </a:ext>
            </a:extLst>
          </p:cNvPr>
          <p:cNvGrpSpPr/>
          <p:nvPr/>
        </p:nvGrpSpPr>
        <p:grpSpPr>
          <a:xfrm>
            <a:off x="6910351" y="704208"/>
            <a:ext cx="4465781" cy="5449584"/>
            <a:chOff x="6910351" y="704208"/>
            <a:chExt cx="4465781" cy="5449584"/>
          </a:xfrm>
        </p:grpSpPr>
        <p:pic>
          <p:nvPicPr>
            <p:cNvPr id="8" name="Рисунок 7" descr="Изображение выглядит как книга, коричневый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AC238D6-516A-05DC-4BFF-2F1625492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779" b="89872" l="3929" r="95833">
                          <a14:foregroundMark x1="7619" y1="27008" x2="3929" y2="71711"/>
                          <a14:foregroundMark x1="92976" y1="27125" x2="95833" y2="68568"/>
                          <a14:foregroundMark x1="95833" y1="68568" x2="94643" y2="7380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3" t="21811" r="49461" b="23283"/>
            <a:stretch/>
          </p:blipFill>
          <p:spPr>
            <a:xfrm>
              <a:off x="6910351" y="704208"/>
              <a:ext cx="4437038" cy="5449584"/>
            </a:xfrm>
            <a:prstGeom prst="rect">
              <a:avLst/>
            </a:prstGeom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9AE76F-6977-3C42-9CB9-FFF7C1F4A2C9}"/>
                </a:ext>
              </a:extLst>
            </p:cNvPr>
            <p:cNvSpPr txBox="1"/>
            <p:nvPr/>
          </p:nvSpPr>
          <p:spPr>
            <a:xfrm>
              <a:off x="7160120" y="1644167"/>
              <a:ext cx="4216012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dirty="0" err="1">
                  <a:latin typeface="Comic Sans MS" panose="030F0702030302020204" pitchFamily="66" charset="0"/>
                </a:rPr>
                <a:t>Луми</a:t>
              </a:r>
              <a:r>
                <a:rPr lang="ru-RU" sz="3200" dirty="0">
                  <a:latin typeface="Comic Sans MS" panose="030F0702030302020204" pitchFamily="66" charset="0"/>
                </a:rPr>
                <a:t> пришёл к Деду Морозу.</a:t>
              </a:r>
              <a:br>
                <a:rPr lang="ru-RU" sz="3200" dirty="0">
                  <a:latin typeface="Comic Sans MS" panose="030F0702030302020204" pitchFamily="66" charset="0"/>
                </a:rPr>
              </a:br>
              <a:r>
                <a:rPr lang="ru-RU" sz="3200" dirty="0">
                  <a:latin typeface="Comic Sans MS" panose="030F0702030302020204" pitchFamily="66" charset="0"/>
                </a:rPr>
                <a:t>В комнате тепло и светло.</a:t>
              </a:r>
              <a:br>
                <a:rPr lang="ru-RU" sz="3200" dirty="0">
                  <a:latin typeface="Comic Sans MS" panose="030F0702030302020204" pitchFamily="66" charset="0"/>
                </a:rPr>
              </a:br>
              <a:r>
                <a:rPr lang="ru-RU" sz="3200" dirty="0">
                  <a:latin typeface="Comic Sans MS" panose="030F0702030302020204" pitchFamily="66" charset="0"/>
                </a:rPr>
                <a:t>Дед Мороз подарил </a:t>
              </a:r>
              <a:r>
                <a:rPr lang="ru-RU" sz="3200" dirty="0" err="1">
                  <a:latin typeface="Comic Sans MS" panose="030F0702030302020204" pitchFamily="66" charset="0"/>
                </a:rPr>
                <a:t>Луми</a:t>
              </a:r>
              <a:r>
                <a:rPr lang="ru-RU" sz="3200" dirty="0">
                  <a:latin typeface="Comic Sans MS" panose="030F0702030302020204" pitchFamily="66" charset="0"/>
                </a:rPr>
                <a:t> подарок.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0750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Изображение выглядит как ночь, зв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0B80B40-D54B-26B4-E1C3-B0DA02E4D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94" y="914400"/>
            <a:ext cx="3910953" cy="3910953"/>
          </a:xfrm>
          <a:prstGeom prst="rect">
            <a:avLst/>
          </a:prstGeom>
        </p:spPr>
      </p:pic>
      <p:pic>
        <p:nvPicPr>
          <p:cNvPr id="4" name="Рисунок 3" descr="Изображение выглядит как рождество, санта-клаус, игрушка, оде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8A9504-0CB6-D67B-8B9B-107EBE484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182" y="-87543"/>
            <a:ext cx="4688724" cy="7033086"/>
          </a:xfrm>
          <a:prstGeom prst="rect">
            <a:avLst/>
          </a:prstGeom>
        </p:spPr>
      </p:pic>
      <p:pic>
        <p:nvPicPr>
          <p:cNvPr id="2" name="Рисунок 1" descr="Изображение выглядит как кот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5E6323-2E40-5274-1F51-7330A0C07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57355" y="1570534"/>
            <a:ext cx="5464879" cy="5464879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C8BF4122-A239-8519-3F94-3D8014FA8BB5}"/>
              </a:ext>
            </a:extLst>
          </p:cNvPr>
          <p:cNvGrpSpPr/>
          <p:nvPr/>
        </p:nvGrpSpPr>
        <p:grpSpPr>
          <a:xfrm>
            <a:off x="255745" y="379073"/>
            <a:ext cx="9446861" cy="4295857"/>
            <a:chOff x="416094" y="316252"/>
            <a:chExt cx="9446861" cy="4295857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DF7E6095-B1AB-A1D8-2674-933A53846387}"/>
                </a:ext>
              </a:extLst>
            </p:cNvPr>
            <p:cNvGrpSpPr/>
            <p:nvPr/>
          </p:nvGrpSpPr>
          <p:grpSpPr>
            <a:xfrm>
              <a:off x="416094" y="316252"/>
              <a:ext cx="9446861" cy="4295857"/>
              <a:chOff x="-1867847" y="2678314"/>
              <a:chExt cx="8838575" cy="3950382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30B0CDE7-D86D-4DA2-A0FD-5AF5D2595E68}"/>
                  </a:ext>
                </a:extLst>
              </p:cNvPr>
              <p:cNvGrpSpPr/>
              <p:nvPr/>
            </p:nvGrpSpPr>
            <p:grpSpPr>
              <a:xfrm>
                <a:off x="-1867847" y="2678314"/>
                <a:ext cx="7486383" cy="3950382"/>
                <a:chOff x="-744756" y="798989"/>
                <a:chExt cx="7553927" cy="4317038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C449E321-22E0-A167-55DB-5A0F92CF94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-744756" y="1870886"/>
                  <a:ext cx="4264646" cy="3245141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F99DBA9-0940-1D3E-1FAD-BCBF1BE11214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7A9531A-61C1-AC32-513F-610059B2CDAF}"/>
                  </a:ext>
                </a:extLst>
              </p:cNvPr>
              <p:cNvSpPr txBox="1"/>
              <p:nvPr/>
            </p:nvSpPr>
            <p:spPr>
              <a:xfrm>
                <a:off x="4058494" y="3228231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5D27B73-BCA1-CB0F-D2C8-EB0DBB9B71E0}"/>
                </a:ext>
              </a:extLst>
            </p:cNvPr>
            <p:cNvSpPr txBox="1"/>
            <p:nvPr/>
          </p:nvSpPr>
          <p:spPr>
            <a:xfrm>
              <a:off x="767817" y="2052164"/>
              <a:ext cx="3462155" cy="1871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latin typeface="Comic Sans MS" panose="030F0702030302020204" pitchFamily="66" charset="0"/>
                </a:rPr>
                <a:t>Ты прошёл все занятия по чтению! Я горжусь тобой!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366649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97</Words>
  <Application>Microsoft Office PowerPoint</Application>
  <PresentationFormat>Широкоэкранный</PresentationFormat>
  <Paragraphs>29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1</cp:revision>
  <dcterms:created xsi:type="dcterms:W3CDTF">2025-12-20T10:12:44Z</dcterms:created>
  <dcterms:modified xsi:type="dcterms:W3CDTF">2025-12-20T13:34:11Z</dcterms:modified>
</cp:coreProperties>
</file>