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7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AF286D-6AC6-423C-A0A4-A9B7B5F4E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D5D936C-8DEB-451F-A6C6-488C47CE1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A6B141-90B0-44D2-B61E-241A51CC4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66B059-2C68-4077-B342-478A7502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EA4C1-6C2D-4993-B335-2D4CCC81A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78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A0D19-A8DB-4DBA-8EB6-BD5EA23A4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1F6473-B787-454B-B06F-FC2B1014B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033873-64B8-4AB3-8830-8793D52E5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46B9C-8217-48E1-B46A-F85D074E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E26306-9AA5-4685-9743-62490C0C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8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1B604-8B0E-4778-90C2-ED05E0887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2DA15F-5F3E-4F24-8C9F-58D0C466B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883814-AAA9-479A-9A91-BBD161320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630C78-0B53-42B0-A68E-F39E9C680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1810F-4030-43D9-8E6B-C81EF0086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12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C61003-DDCD-4755-A328-0F9CAE25C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1D4F84-6147-48F8-9B43-94BEDA9578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8A2C0E5-9E75-4496-91D2-6382F0FD5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B786F3-3599-4F91-A8BE-86F80B02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FD6F88-FF2B-4FC6-8D81-8F4D5E5DC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87FD56-7316-4AAE-8660-CCE4F7B28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254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A98F4-753D-43DC-8D23-FE6F8CCC6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5D9415-BC30-4757-8F50-6322A12B7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97DB15-767C-473E-960A-B6C7795F3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BA0F62-51FC-48FC-8976-B60B161F6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EFD6B0D-E65F-4CB6-9A12-9902B18225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B73731-8248-421C-A183-D91859794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5C19BB-0CD2-493B-86AE-3AABF3F9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9DE7D2-66B1-4F78-BBA8-6300DC81E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3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C5E5FB-ED8C-48EB-BAB8-078C3137D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C24702-5F5F-460C-881D-532C60AEC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02AF7C-681A-4BB1-9F6A-3541C2BD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8B305B0-19CE-49AA-A8E0-6DBA5FA1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19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1BBD0B6-0332-4497-8992-E86BA6987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C522C2-011C-42D7-8CF2-56211E6C4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3F2DC3-7B08-42C9-BE36-092C5B0CB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318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EE9E0-8240-4DED-BE47-BE3C4D101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C332A1-A486-4E32-9B00-F428FC0A0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4E31CC-610C-461C-97E2-DFEC6DBDC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105E82-B5DB-45B6-ADA6-3D531B802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FBF423-BB65-4375-BFB8-BF6289C61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9BA9DD-66B1-48AD-8DD7-30DC0F4FB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445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81A47F-786A-4C76-B139-9D9062BEB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52C650-7F9E-4E5F-8B50-BFF50BDA22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9790B4-4471-4304-BCDE-C018FDA651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0D7CE1-F971-45DB-9589-261ACE560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D2B4CA-A95C-4B15-8E8C-76987061D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470E6D-B118-4A03-9CB4-5512C1586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36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FB35F6-E081-4E50-AD50-0DEEFBC9C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EB99E0-5FC2-4B53-A5C9-CD9872D85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EFE21D-E3B4-45E6-A7CF-089B1EB8D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16D468-200E-4CDE-9C66-27F198454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2F3015-686A-4372-8A00-6FE34EE1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327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44D94C6-93E5-42A0-962D-C0C2ADD1BE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AD94F8-20F4-4F2B-97E1-639690929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725389-4437-4663-9026-40FFA9C9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66C9F0-8D8D-4EE9-9F9E-C0B9AF50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2F45C-669A-4602-A4E3-DA42C3EA4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3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EF20E0-DE49-49B2-B982-20B6C1F7A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18C5C9-B5B0-4A49-9DB4-AD27FA883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4B6423-C4B1-4A2A-B1CE-203A0C7EB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F462-C5D5-4CDD-B956-FC4BF67BBD74}" type="datetimeFigureOut">
              <a:rPr lang="ru-RU" smtClean="0"/>
              <a:t>27.09.2025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33DC59-33B8-4381-B2CD-5DDA31E90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2B2F84-75F7-496F-B02D-319102576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B3EDF-F9DA-4F2B-A66D-579EC6030A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099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gi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2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12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7.png"/><Relationship Id="rId10" Type="http://schemas.openxmlformats.org/officeDocument/2006/relationships/image" Target="../media/image2.gif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1.pn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12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image" Target="../media/image18.png"/><Relationship Id="rId15" Type="http://schemas.microsoft.com/office/2007/relationships/hdphoto" Target="../media/hdphoto3.wdp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C797C4-6292-42F8-AE8A-3C56022736FE}"/>
              </a:ext>
            </a:extLst>
          </p:cNvPr>
          <p:cNvSpPr/>
          <p:nvPr/>
        </p:nvSpPr>
        <p:spPr>
          <a:xfrm>
            <a:off x="1876926" y="1230657"/>
            <a:ext cx="8419813" cy="355447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«В гости к грибам!»</a:t>
            </a:r>
          </a:p>
          <a:p>
            <a:pPr algn="ctr"/>
            <a:endParaRPr lang="ru-RU" sz="72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493D784-18BF-4CAE-B72D-8B9C4FF03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401" y="2883569"/>
            <a:ext cx="2307198" cy="230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57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3677409E-B214-4E12-ADE3-C0C3C0AED5DF}"/>
              </a:ext>
            </a:extLst>
          </p:cNvPr>
          <p:cNvSpPr/>
          <p:nvPr/>
        </p:nvSpPr>
        <p:spPr>
          <a:xfrm>
            <a:off x="5012012" y="199382"/>
            <a:ext cx="4833257" cy="3472726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«Сегодня мы отправимся в лес и познакомимся с грибами — съедобными и несъедобными. Будьте внимательны, ведь в лесу есть грибы-друзья и грибы-обманщики!»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29B93B-5156-4092-B011-5331BDAF3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620" y="2151934"/>
            <a:ext cx="4981076" cy="4981076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E83B8B-A651-44AC-90B8-340DD73A7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узырек для мыслей: облако 39">
            <a:extLst>
              <a:ext uri="{FF2B5EF4-FFF2-40B4-BE49-F238E27FC236}">
                <a16:creationId xmlns:a16="http://schemas.microsoft.com/office/drawing/2014/main" id="{432A4832-45C1-46A2-A76C-B87504287E88}"/>
              </a:ext>
            </a:extLst>
          </p:cNvPr>
          <p:cNvSpPr/>
          <p:nvPr/>
        </p:nvSpPr>
        <p:spPr>
          <a:xfrm>
            <a:off x="7970635" y="874110"/>
            <a:ext cx="3767603" cy="2480447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«Запоминай: у каждого гриба есть своя форма, цвет и место, где он растёт.»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1BAE89-76DC-4EDE-87A6-73AB1D036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87" y="2207041"/>
            <a:ext cx="4733569" cy="4733569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20A9D3-3E7D-4A33-95E8-E301E5FEB3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3C3F9A-ABAC-4866-9BD6-B4D153AD8D54}"/>
              </a:ext>
            </a:extLst>
          </p:cNvPr>
          <p:cNvSpPr txBox="1"/>
          <p:nvPr/>
        </p:nvSpPr>
        <p:spPr>
          <a:xfrm>
            <a:off x="3788229" y="175122"/>
            <a:ext cx="4461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Знакомство с грибами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24FED4D4-5B75-4512-93A0-F16DA658C7DF}"/>
              </a:ext>
            </a:extLst>
          </p:cNvPr>
          <p:cNvSpPr/>
          <p:nvPr/>
        </p:nvSpPr>
        <p:spPr>
          <a:xfrm>
            <a:off x="6345798" y="5507026"/>
            <a:ext cx="1148157" cy="1079404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ЖМИ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57512F6-E340-4001-B7EF-E479E7D57E2A}"/>
              </a:ext>
            </a:extLst>
          </p:cNvPr>
          <p:cNvGrpSpPr/>
          <p:nvPr/>
        </p:nvGrpSpPr>
        <p:grpSpPr>
          <a:xfrm>
            <a:off x="0" y="694394"/>
            <a:ext cx="6606747" cy="5658280"/>
            <a:chOff x="0" y="694394"/>
            <a:chExt cx="6606747" cy="565828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5387CB6-6D5B-462A-BB28-535D444EE182}"/>
                </a:ext>
              </a:extLst>
            </p:cNvPr>
            <p:cNvSpPr/>
            <p:nvPr/>
          </p:nvSpPr>
          <p:spPr>
            <a:xfrm>
              <a:off x="453762" y="694394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931FC52-C9BB-4B30-889C-544A79AA6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10652"/>
              <a:ext cx="6606747" cy="456727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F47574-AE7B-4005-AF57-F7F3FA5BE307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Белый гриб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B7DC008-0C81-4193-87F4-EEC95E79FCBC}"/>
              </a:ext>
            </a:extLst>
          </p:cNvPr>
          <p:cNvGrpSpPr/>
          <p:nvPr/>
        </p:nvGrpSpPr>
        <p:grpSpPr>
          <a:xfrm>
            <a:off x="453761" y="694394"/>
            <a:ext cx="5465775" cy="5658280"/>
            <a:chOff x="453761" y="711003"/>
            <a:chExt cx="5465775" cy="565828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D56440F-0535-4C78-9E0C-EE020E8D75FF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3AD235D-2A83-46B9-92F8-7FA7700CE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6604" y="1027261"/>
              <a:ext cx="4773537" cy="456727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4E6CBD-0717-4955-9107-D8C66994A417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Подберёзовик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0EF7AE5-C783-4A1B-AE96-DBA3B3510C43}"/>
              </a:ext>
            </a:extLst>
          </p:cNvPr>
          <p:cNvGrpSpPr/>
          <p:nvPr/>
        </p:nvGrpSpPr>
        <p:grpSpPr>
          <a:xfrm>
            <a:off x="-122082" y="694394"/>
            <a:ext cx="6719648" cy="5658280"/>
            <a:chOff x="-122082" y="711003"/>
            <a:chExt cx="6719648" cy="565828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87BD255A-87C1-4F5B-9771-9DB34C0AD08B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0262DDC8-FE54-412D-85BD-41DA17C0F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22082" y="1027261"/>
              <a:ext cx="6719648" cy="447976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D9462B-2541-4221-B69E-493C4FFDD8C9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Подосиновик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09E308E-BA81-41AA-80E6-31E8A09EDBDD}"/>
              </a:ext>
            </a:extLst>
          </p:cNvPr>
          <p:cNvGrpSpPr/>
          <p:nvPr/>
        </p:nvGrpSpPr>
        <p:grpSpPr>
          <a:xfrm>
            <a:off x="263065" y="694394"/>
            <a:ext cx="5967715" cy="5658280"/>
            <a:chOff x="253884" y="711003"/>
            <a:chExt cx="5967715" cy="565828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AFBA8DE4-78B7-4B8B-8D3D-5F0288D8AEDB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F693C487-5B0D-4598-A809-00FE74F70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3884" y="1027261"/>
              <a:ext cx="5967715" cy="447976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DB6AFC7-BE5B-4ECC-AC1C-C6B6434C11F7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Лисичка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37DDB03-DCF6-48B2-8F4F-7AE517205DCB}"/>
              </a:ext>
            </a:extLst>
          </p:cNvPr>
          <p:cNvGrpSpPr/>
          <p:nvPr/>
        </p:nvGrpSpPr>
        <p:grpSpPr>
          <a:xfrm>
            <a:off x="452647" y="694394"/>
            <a:ext cx="5466332" cy="5658280"/>
            <a:chOff x="453204" y="711003"/>
            <a:chExt cx="5466332" cy="565828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974221B7-4882-4A15-A4D1-A316EDAB1FE5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9E46743-FFCF-400E-855B-3E9679700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3204" y="1295778"/>
              <a:ext cx="5301849" cy="378621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DBA57F-1D2C-462B-81D3-AB0DF5BB9B03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Опята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53B023C-DB47-4F4B-9FBD-8129C7F168F0}"/>
              </a:ext>
            </a:extLst>
          </p:cNvPr>
          <p:cNvGrpSpPr/>
          <p:nvPr/>
        </p:nvGrpSpPr>
        <p:grpSpPr>
          <a:xfrm>
            <a:off x="462384" y="694394"/>
            <a:ext cx="5465775" cy="5658280"/>
            <a:chOff x="453761" y="711003"/>
            <a:chExt cx="5465775" cy="565828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BF45FE4E-857F-4C7C-BBB9-AFD0DC515395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EDC79D4C-80DA-42A8-B889-15531D563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094" y="984094"/>
              <a:ext cx="4790423" cy="4097895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17B5644-9168-4071-B55C-E68A6A342A03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Шампиньон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22BD17EB-D585-4C5A-A0AF-F856421E5B38}"/>
              </a:ext>
            </a:extLst>
          </p:cNvPr>
          <p:cNvGrpSpPr/>
          <p:nvPr/>
        </p:nvGrpSpPr>
        <p:grpSpPr>
          <a:xfrm>
            <a:off x="228651" y="705851"/>
            <a:ext cx="6195398" cy="5658280"/>
            <a:chOff x="211406" y="711003"/>
            <a:chExt cx="6195398" cy="565828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609AF48D-9BC4-4D8A-AFC7-2BFD5779230E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14A792A1-39EF-475B-992C-7FE57A34D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406" y="928297"/>
              <a:ext cx="6195398" cy="439767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CBFFF8-3DEA-4664-8A6C-51D19606C56E}"/>
                </a:ext>
              </a:extLst>
            </p:cNvPr>
            <p:cNvSpPr txBox="1"/>
            <p:nvPr/>
          </p:nvSpPr>
          <p:spPr>
            <a:xfrm>
              <a:off x="1326911" y="5452024"/>
              <a:ext cx="399448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Мухамор</a:t>
              </a:r>
              <a:endParaRPr lang="ru-RU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endParaRP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31AD8A3A-0279-4F60-B77A-CF209CA966A3}"/>
              </a:ext>
            </a:extLst>
          </p:cNvPr>
          <p:cNvGrpSpPr/>
          <p:nvPr/>
        </p:nvGrpSpPr>
        <p:grpSpPr>
          <a:xfrm>
            <a:off x="238058" y="705851"/>
            <a:ext cx="6195398" cy="5658280"/>
            <a:chOff x="211406" y="711003"/>
            <a:chExt cx="6195398" cy="565828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27AC6C67-D6DD-4825-9BA7-BFF63A543ACC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CC1C86AB-AC26-45A3-A059-63B9888D7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1406" y="1295778"/>
              <a:ext cx="6195398" cy="381792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E2299C4-E82B-4DAB-9140-5A11A2DE4A46}"/>
                </a:ext>
              </a:extLst>
            </p:cNvPr>
            <p:cNvSpPr txBox="1"/>
            <p:nvPr/>
          </p:nvSpPr>
          <p:spPr>
            <a:xfrm>
              <a:off x="1006911" y="5058999"/>
              <a:ext cx="45126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Бледная поганка</a:t>
              </a: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ED745A71-165B-4D1C-A3F3-21CAB553EDDB}"/>
              </a:ext>
            </a:extLst>
          </p:cNvPr>
          <p:cNvGrpSpPr/>
          <p:nvPr/>
        </p:nvGrpSpPr>
        <p:grpSpPr>
          <a:xfrm>
            <a:off x="475597" y="717308"/>
            <a:ext cx="5465775" cy="5658280"/>
            <a:chOff x="453761" y="711003"/>
            <a:chExt cx="5465775" cy="565828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023E7D5-6EAE-473B-B5B1-78C2A1C6D0B1}"/>
                </a:ext>
              </a:extLst>
            </p:cNvPr>
            <p:cNvSpPr/>
            <p:nvPr/>
          </p:nvSpPr>
          <p:spPr>
            <a:xfrm>
              <a:off x="453761" y="711003"/>
              <a:ext cx="5465775" cy="565828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AEE4D724-F8EF-4B12-BF29-EB8BC8612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6251" y="1295778"/>
              <a:ext cx="4905708" cy="3817921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59E8E4-CC14-4A29-AE0A-333549312725}"/>
                </a:ext>
              </a:extLst>
            </p:cNvPr>
            <p:cNvSpPr txBox="1"/>
            <p:nvPr/>
          </p:nvSpPr>
          <p:spPr>
            <a:xfrm>
              <a:off x="1006911" y="5058999"/>
              <a:ext cx="451268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nstantia" panose="02030602050306030303" pitchFamily="18" charset="0"/>
                </a:rPr>
                <a:t>Груздь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23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612091-E028-4423-9084-20ABD5E0833A}"/>
              </a:ext>
            </a:extLst>
          </p:cNvPr>
          <p:cNvSpPr txBox="1"/>
          <p:nvPr/>
        </p:nvSpPr>
        <p:spPr>
          <a:xfrm>
            <a:off x="4214489" y="350633"/>
            <a:ext cx="4248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Строение гриба</a:t>
            </a:r>
          </a:p>
        </p:txBody>
      </p:sp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B43DFD1-309B-484D-8CA5-36295A4EF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887D1E-3E2A-4917-8CD3-E3E23224BE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73" r="-261"/>
          <a:stretch/>
        </p:blipFill>
        <p:spPr>
          <a:xfrm>
            <a:off x="1773799" y="2218251"/>
            <a:ext cx="8518407" cy="408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2CEA80F-7955-48F2-B9A3-699C99323EE2}"/>
              </a:ext>
            </a:extLst>
          </p:cNvPr>
          <p:cNvSpPr/>
          <p:nvPr/>
        </p:nvSpPr>
        <p:spPr>
          <a:xfrm rot="18430935">
            <a:off x="4579457" y="1230620"/>
            <a:ext cx="320287" cy="1358587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B4CD37-1E7F-48B2-AA1F-BE19423673A1}"/>
              </a:ext>
            </a:extLst>
          </p:cNvPr>
          <p:cNvSpPr txBox="1"/>
          <p:nvPr/>
        </p:nvSpPr>
        <p:spPr>
          <a:xfrm>
            <a:off x="2567041" y="992054"/>
            <a:ext cx="217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Constantia" panose="02030602050306030303" pitchFamily="18" charset="0"/>
              </a:rPr>
              <a:t>Шляпка</a:t>
            </a:r>
          </a:p>
        </p:txBody>
      </p:sp>
      <p:sp>
        <p:nvSpPr>
          <p:cNvPr id="11" name="Стрелка: вниз 10">
            <a:extLst>
              <a:ext uri="{FF2B5EF4-FFF2-40B4-BE49-F238E27FC236}">
                <a16:creationId xmlns:a16="http://schemas.microsoft.com/office/drawing/2014/main" id="{5728CEAA-B61A-4936-B9D7-E670AC539A4B}"/>
              </a:ext>
            </a:extLst>
          </p:cNvPr>
          <p:cNvSpPr/>
          <p:nvPr/>
        </p:nvSpPr>
        <p:spPr>
          <a:xfrm rot="2761178">
            <a:off x="7279992" y="2355688"/>
            <a:ext cx="320287" cy="1358587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BEE999-0BF5-42B1-93A5-03185EEFDCE1}"/>
              </a:ext>
            </a:extLst>
          </p:cNvPr>
          <p:cNvSpPr txBox="1"/>
          <p:nvPr/>
        </p:nvSpPr>
        <p:spPr>
          <a:xfrm>
            <a:off x="6686424" y="1781868"/>
            <a:ext cx="217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Constantia" panose="02030602050306030303" pitchFamily="18" charset="0"/>
              </a:rPr>
              <a:t>Ножка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49C53868-99A8-4686-8F64-1CEA8226BAD4}"/>
              </a:ext>
            </a:extLst>
          </p:cNvPr>
          <p:cNvSpPr/>
          <p:nvPr/>
        </p:nvSpPr>
        <p:spPr>
          <a:xfrm rot="18430935">
            <a:off x="2930557" y="2749706"/>
            <a:ext cx="320287" cy="1358587"/>
          </a:xfrm>
          <a:prstGeom prst="downArrow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295B24-CB21-4F62-92D4-8C99E64EFDCB}"/>
              </a:ext>
            </a:extLst>
          </p:cNvPr>
          <p:cNvSpPr txBox="1"/>
          <p:nvPr/>
        </p:nvSpPr>
        <p:spPr>
          <a:xfrm>
            <a:off x="813514" y="2423289"/>
            <a:ext cx="2172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Constantia" panose="02030602050306030303" pitchFamily="18" charset="0"/>
              </a:rPr>
              <a:t>Грибница</a:t>
            </a:r>
          </a:p>
        </p:txBody>
      </p:sp>
    </p:spTree>
    <p:extLst>
      <p:ext uri="{BB962C8B-B14F-4D97-AF65-F5344CB8AC3E}">
        <p14:creationId xmlns:p14="http://schemas.microsoft.com/office/powerpoint/2010/main" val="2352021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0BE725F7-AFC3-48B5-8B9D-BC1C4EE9E7E6}"/>
              </a:ext>
            </a:extLst>
          </p:cNvPr>
          <p:cNvSpPr/>
          <p:nvPr/>
        </p:nvSpPr>
        <p:spPr>
          <a:xfrm>
            <a:off x="7956886" y="921981"/>
            <a:ext cx="3669058" cy="233702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Я тебе буду показывать часть гриба, а ты называй что это.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D752B3-2A73-49CB-B650-39A6992D2FA2}"/>
              </a:ext>
            </a:extLst>
          </p:cNvPr>
          <p:cNvSpPr txBox="1"/>
          <p:nvPr/>
        </p:nvSpPr>
        <p:spPr>
          <a:xfrm>
            <a:off x="3815729" y="398761"/>
            <a:ext cx="4695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Игра «Угадай часть гриба»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93B3DF-E4D9-4594-A4C5-B87398672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323" y="2179435"/>
            <a:ext cx="4939824" cy="4939824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DC6B6CC-F75F-496D-8011-FCECB1602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A60A8846-27CF-410E-96CA-57499A89387E}"/>
              </a:ext>
            </a:extLst>
          </p:cNvPr>
          <p:cNvSpPr/>
          <p:nvPr/>
        </p:nvSpPr>
        <p:spPr>
          <a:xfrm>
            <a:off x="6026678" y="5651405"/>
            <a:ext cx="1148157" cy="1079404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ЖМИ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4F9A980-335C-4849-BF81-67355F86A2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2" b="61422"/>
          <a:stretch/>
        </p:blipFill>
        <p:spPr>
          <a:xfrm>
            <a:off x="-643693" y="660371"/>
            <a:ext cx="5552574" cy="17211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3094EE-5FAE-48A2-BB9C-A8FB1E17DF8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1" t="42171" r="24882" b="-2495"/>
          <a:stretch/>
        </p:blipFill>
        <p:spPr>
          <a:xfrm>
            <a:off x="98545" y="2499131"/>
            <a:ext cx="4558250" cy="343759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0228354-0BA8-4759-AEAE-19A5ACE845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1153" b="50000"/>
          <a:stretch/>
        </p:blipFill>
        <p:spPr>
          <a:xfrm>
            <a:off x="240762" y="5699101"/>
            <a:ext cx="4554677" cy="111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DD3851F-90BF-4EBA-AC12-08D4C9FF7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37289" flipV="1">
            <a:off x="4133894" y="3837394"/>
            <a:ext cx="3431597" cy="228773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7F900AF-437E-4BEF-A2EB-AE3635BC8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539" y="2889808"/>
            <a:ext cx="1778552" cy="127011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C01F147-0EB6-43E0-868C-66A9490F7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45" y="3429000"/>
            <a:ext cx="3033677" cy="15926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90C7AF8-CC3C-43B6-9A15-1C52EF9A6D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127" y="2282180"/>
            <a:ext cx="1282258" cy="9625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5170AD-27BD-4C6D-86CE-49CA63636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83" y="1820631"/>
            <a:ext cx="1775413" cy="12152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429CC9-88B5-46DB-B2E2-445AB39112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462" y="1240014"/>
            <a:ext cx="1389053" cy="1188245"/>
          </a:xfrm>
          <a:prstGeom prst="rect">
            <a:avLst/>
          </a:prstGeom>
        </p:spPr>
      </p:pic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632B77EF-B71A-41AD-9095-5D54D7F1B6AA}"/>
              </a:ext>
            </a:extLst>
          </p:cNvPr>
          <p:cNvSpPr/>
          <p:nvPr/>
        </p:nvSpPr>
        <p:spPr>
          <a:xfrm>
            <a:off x="114586" y="1493234"/>
            <a:ext cx="3080084" cy="2150614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В мою корзинку клади только съедобные грибы</a:t>
            </a:r>
          </a:p>
        </p:txBody>
      </p:sp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92691369-E431-47AC-9642-6081E0B0E190}"/>
              </a:ext>
            </a:extLst>
          </p:cNvPr>
          <p:cNvSpPr/>
          <p:nvPr/>
        </p:nvSpPr>
        <p:spPr>
          <a:xfrm>
            <a:off x="8662736" y="1637613"/>
            <a:ext cx="3414678" cy="2460171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В мою корзинку клади только несъедобные грибы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6C6C60-DCAC-4AC2-9AED-F7539D46D816}"/>
              </a:ext>
            </a:extLst>
          </p:cNvPr>
          <p:cNvSpPr txBox="1"/>
          <p:nvPr/>
        </p:nvSpPr>
        <p:spPr>
          <a:xfrm>
            <a:off x="3414677" y="419386"/>
            <a:ext cx="5362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Съедобные и несъедобные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463024-A33B-4564-AF51-0C3DBAB773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347" y="3056284"/>
            <a:ext cx="3849950" cy="3849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D96BF5-F8BC-4DA8-BB9C-60D6666BD1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513" y="3111130"/>
            <a:ext cx="3795104" cy="3795104"/>
          </a:xfrm>
          <a:prstGeom prst="rect">
            <a:avLst/>
          </a:prstGeom>
        </p:spPr>
      </p:pic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FD706D-C98F-4328-A850-BA20F28C78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99079E-0B10-4BCE-85C3-470C98DE0A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3" y="3997349"/>
            <a:ext cx="3225036" cy="322503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F192BB-4A3F-4F22-AC4F-1CA8155C65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573" y="4030553"/>
            <a:ext cx="3225036" cy="322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0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49 0.00741 L -0.01549 0.00741 C -0.02148 0.02037 -0.03073 0.04144 -0.0375 0.05046 C -0.0513 0.06852 -0.06653 0.0831 -0.08099 0.09954 C -0.08919 0.1088 -0.09765 0.11783 -0.10573 0.12755 C -0.11914 0.14352 -0.13112 0.16296 -0.14531 0.17662 C -0.1789 0.20926 -0.19557 0.22245 -0.22591 0.26389 C -0.23724 0.2794 -0.24817 0.2956 -0.25807 0.31389 C -0.27461 0.34468 -0.27812 0.3625 -0.29075 0.39421 C -0.29935 0.41574 -0.30846 0.43681 -0.31718 0.45833 C -0.33633 0.50486 -0.32044 0.4662 -0.33528 0.50741 C -0.35716 0.56852 -0.32669 0.47708 -0.35612 0.56759 L -0.36237 0.58658 C -0.36367 0.59051 -0.36549 0.59421 -0.36627 0.59861 C -0.36692 0.60162 -0.36744 0.60463 -0.36797 0.60764 C -0.36888 0.61204 -0.37018 0.6162 -0.37083 0.6206 C -0.37148 0.62593 -0.37161 0.63125 -0.37187 0.63681 L -0.37187 0.63681 " pathEditMode="relative" ptsTypes="AAAAAAAAAAAAA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8 0.01504 L -0.00338 0.01504 C 0.01303 0.0618 0.02357 0.09375 0.04558 0.14027 C 0.06993 0.19143 0.09532 0.24097 0.12175 0.28865 C 0.13399 0.31064 0.18112 0.39097 0.20691 0.41388 C 0.21602 0.42199 0.22631 0.42569 0.2362 0.43101 C 0.25209 0.43935 0.26797 0.44768 0.28412 0.45509 C 0.29792 0.46134 0.31198 0.4662 0.32579 0.47199 C 0.32852 0.47314 0.33112 0.47453 0.33373 0.47592 C 0.34128 0.48055 0.34441 0.4831 0.35118 0.48796 C 0.35821 0.5037 0.35404 0.49259 0.35743 0.53425 C 0.35873 0.55115 0.35847 0.55462 0.35847 0.57037 L 0.35847 0.57037 " pathEditMode="relative" ptsTypes="AAAAAAAAAAA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7 0.02801 L -0.00977 0.02801 C -0.01042 0.0338 -0.00977 0.04074 -0.01146 0.04583 C -0.01367 0.05231 -0.01784 0.05625 -0.02109 0.06088 C -0.02812 0.07106 -0.03516 0.08102 -0.04258 0.09005 C -0.09609 0.15625 -0.11276 0.16273 -0.15026 0.23449 C -0.15716 0.24768 -0.16289 0.26296 -0.16888 0.27755 C -0.18112 0.3081 -0.19401 0.33773 -0.20495 0.36991 C -0.2082 0.37917 -0.21094 0.38912 -0.21458 0.39792 C -0.21823 0.40694 -0.22305 0.41435 -0.22695 0.42292 C -0.22969 0.42917 -0.23464 0.44722 -0.2388 0.45116 C -0.24232 0.4544 -0.24674 0.45301 -0.25065 0.45417 C -0.25208 0.45741 -0.25378 0.46065 -0.25521 0.46412 C -0.25677 0.46852 -0.25872 0.47292 -0.25964 0.47824 C -0.26003 0.48009 -0.26029 0.48218 -0.26081 0.48426 C -0.26172 0.48727 -0.26315 0.49005 -0.26419 0.49329 C -0.26823 0.50532 -0.26536 0.50231 -0.26862 0.50532 L -0.26862 0.50532 " pathEditMode="relative" ptsTypes="AAAAAAAAAAAAAAAA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4 0.0206 L 0.00534 0.0206 C 0.08477 0.03959 0.03334 0.02269 0.10391 0.05556 C 0.13112 0.06829 0.21485 0.09931 0.24883 0.13079 L 0.29232 0.17084 C 0.30052 0.17847 0.30977 0.1838 0.31706 0.19398 C 0.31966 0.19769 0.32266 0.2007 0.325 0.20509 C 0.34766 0.24815 0.33503 0.22477 0.34414 0.24908 C 0.34545 0.25255 0.35287 0.26898 0.35482 0.27824 C 0.35716 0.28912 0.35703 0.28634 0.35703 0.29236 L 0.35703 0.29236 " pathEditMode="relative" ptsTypes="AAAAAAAAA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1 0.00347 L 0.00131 0.00347 C -0.02851 0.01412 -0.05846 0.02222 -0.08789 0.03542 C -0.15455 0.06574 -0.19101 0.07454 -0.24856 0.1206 C -0.2664 0.13495 -0.28346 0.15162 -0.30052 0.16875 C -0.32565 0.19421 -0.33945 0.20671 -0.35625 0.24398 C -0.36028 0.25278 -0.36367 0.26273 -0.3664 0.27292 C -0.37083 0.28889 -0.37265 0.31134 -0.37552 0.32824 C -0.37656 0.33495 -0.37825 0.34143 -0.37942 0.34815 C -0.38033 0.3537 -0.38099 0.35949 -0.38164 0.36528 C -0.38229 0.37014 -0.38255 0.37546 -0.38333 0.38032 C -0.38385 0.3831 -0.38489 0.38565 -0.38554 0.38842 L -0.38554 0.38842 " pathEditMode="relative" ptsTypes="AAAAAAAAAAA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41 0.06481 L -0.01341 0.06481 C -0.02253 0.07037 -0.03099 0.08032 -0.0405 0.08171 C -0.09076 0.08889 -0.1918 0.08981 -0.1918 0.08981 L -0.24427 0.11273 C -0.2612 0.12037 -0.25508 0.11597 -0.26628 0.12592 C -0.26836 0.13009 -0.27331 0.13935 -0.27461 0.1449 C -0.27604 0.15069 -0.27656 0.15694 -0.27748 0.16296 C -0.27995 0.19398 -0.27969 0.18217 -0.27969 0.19815 L -0.27969 0.19815 " pathEditMode="relative" ptsTypes="AAAAAAAAAA">
                                      <p:cBhvr>
                                        <p:cTn id="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99F613-233C-4303-B8BF-C8DECEFE2B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F62CE76E-0CA5-4CF0-B17C-D10006C76AFE}"/>
              </a:ext>
            </a:extLst>
          </p:cNvPr>
          <p:cNvSpPr/>
          <p:nvPr/>
        </p:nvSpPr>
        <p:spPr>
          <a:xfrm>
            <a:off x="8092096" y="1148155"/>
            <a:ext cx="3586557" cy="2653995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«Слушай внимательно! Я расскажу про грибы.»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B07202-6DD6-4082-9C82-261D647EE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379" y="2227561"/>
            <a:ext cx="4805756" cy="480575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A1AF8DA-2AF7-41BB-8A1F-E15085A7E340}"/>
              </a:ext>
            </a:extLst>
          </p:cNvPr>
          <p:cNvGrpSpPr/>
          <p:nvPr/>
        </p:nvGrpSpPr>
        <p:grpSpPr>
          <a:xfrm>
            <a:off x="224020" y="224733"/>
            <a:ext cx="5802658" cy="6228920"/>
            <a:chOff x="391886" y="288758"/>
            <a:chExt cx="5802658" cy="6228920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2BF450CA-3F7A-497C-BAA0-BA96B39BAB43}"/>
                </a:ext>
              </a:extLst>
            </p:cNvPr>
            <p:cNvSpPr/>
            <p:nvPr/>
          </p:nvSpPr>
          <p:spPr>
            <a:xfrm>
              <a:off x="391886" y="288758"/>
              <a:ext cx="5802658" cy="6228920"/>
            </a:xfrm>
            <a:prstGeom prst="roundRect">
              <a:avLst/>
            </a:prstGeom>
            <a:solidFill>
              <a:srgbClr val="877C5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56DC7D7-EAC6-4A90-BB08-DF07C5B74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584" y="866273"/>
              <a:ext cx="4955837" cy="342599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1AB9E-E1DC-4582-8DBF-A8779DE86D3F}"/>
                </a:ext>
              </a:extLst>
            </p:cNvPr>
            <p:cNvSpPr txBox="1"/>
            <p:nvPr/>
          </p:nvSpPr>
          <p:spPr>
            <a:xfrm>
              <a:off x="715020" y="4186989"/>
              <a:ext cx="525264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Constantia" panose="02030602050306030303" pitchFamily="18" charset="0"/>
                </a:rPr>
                <a:t>Белый гриб — «Король леса, вкусный и полезный».</a:t>
              </a:r>
              <a:r>
                <a:rPr lang="ru-RU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 Боровика</a:t>
              </a:r>
              <a:r>
                <a:rPr lang="ru-RU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так назвали от слова «бор»,  потому что он растет в сосновом и еловом бору. А </a:t>
              </a:r>
              <a:r>
                <a:rPr lang="ru-RU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белыми эти грибы называют,</a:t>
              </a:r>
              <a:r>
                <a:rPr lang="ru-RU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потому что мякоть  их белая и не темнеет при варке и сушке, остается всегда белой. </a:t>
              </a:r>
              <a:endParaRPr lang="ru-RU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27F6B976-E8C4-4745-8A29-C912CCD92352}"/>
              </a:ext>
            </a:extLst>
          </p:cNvPr>
          <p:cNvSpPr/>
          <p:nvPr/>
        </p:nvSpPr>
        <p:spPr>
          <a:xfrm>
            <a:off x="5911234" y="5720156"/>
            <a:ext cx="1149584" cy="1023329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ЖМИ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6E3F972-A1CE-4928-B207-17B3646A3788}"/>
              </a:ext>
            </a:extLst>
          </p:cNvPr>
          <p:cNvGrpSpPr/>
          <p:nvPr/>
        </p:nvGrpSpPr>
        <p:grpSpPr>
          <a:xfrm>
            <a:off x="224020" y="224733"/>
            <a:ext cx="5802658" cy="6228920"/>
            <a:chOff x="214307" y="224733"/>
            <a:chExt cx="5802658" cy="6228920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F989BC29-5F65-429A-8F75-BE3DE847A3B8}"/>
                </a:ext>
              </a:extLst>
            </p:cNvPr>
            <p:cNvGrpSpPr/>
            <p:nvPr/>
          </p:nvGrpSpPr>
          <p:grpSpPr>
            <a:xfrm>
              <a:off x="214307" y="224733"/>
              <a:ext cx="5802658" cy="6228920"/>
              <a:chOff x="391886" y="293484"/>
              <a:chExt cx="5802658" cy="6228920"/>
            </a:xfrm>
          </p:grpSpPr>
          <p:sp>
            <p:nvSpPr>
              <p:cNvPr id="18" name="Прямоугольник: скругленные углы 17">
                <a:extLst>
                  <a:ext uri="{FF2B5EF4-FFF2-40B4-BE49-F238E27FC236}">
                    <a16:creationId xmlns:a16="http://schemas.microsoft.com/office/drawing/2014/main" id="{941FD31E-D1C4-494E-B184-CCBA950EFE53}"/>
                  </a:ext>
                </a:extLst>
              </p:cNvPr>
              <p:cNvSpPr/>
              <p:nvPr/>
            </p:nvSpPr>
            <p:spPr>
              <a:xfrm>
                <a:off x="391886" y="293484"/>
                <a:ext cx="5802658" cy="6228920"/>
              </a:xfrm>
              <a:prstGeom prst="roundRect">
                <a:avLst/>
              </a:prstGeom>
              <a:solidFill>
                <a:srgbClr val="877C5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F7C8AAD2-9000-4C14-964D-9115164F1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290729" y="602218"/>
                <a:ext cx="4004971" cy="3425992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2ED988-D6E3-4D68-8749-EC127C6F5455}"/>
                  </a:ext>
                </a:extLst>
              </p:cNvPr>
              <p:cNvSpPr txBox="1"/>
              <p:nvPr/>
            </p:nvSpPr>
            <p:spPr>
              <a:xfrm>
                <a:off x="715020" y="4186989"/>
                <a:ext cx="5252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solidFill>
                    <a:schemeClr val="bg1"/>
                  </a:solidFill>
                  <a:latin typeface="Constantia" panose="02030602050306030303" pitchFamily="18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3A6C65-077A-4230-A758-3496C0AB2E13}"/>
                </a:ext>
              </a:extLst>
            </p:cNvPr>
            <p:cNvSpPr txBox="1"/>
            <p:nvPr/>
          </p:nvSpPr>
          <p:spPr>
            <a:xfrm>
              <a:off x="393324" y="3959459"/>
              <a:ext cx="556030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Шампиньоны</a:t>
              </a:r>
              <a:r>
                <a:rPr lang="ru-RU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растут и в лесу, и в городе, и даже на свалках и в подвалах с лета по осень. Пока гриб молодой, его шляпка имеет форму половины шара белого или сероватого цвета, обратная сторона шляпки затянута белой пеленой. Когда шляпка раскрывается, пелена превращается в юбочку на ножке, обнажая серые пластинки со спорами.</a:t>
              </a:r>
              <a:endParaRPr lang="ru-RU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853AEFC-7500-40A5-BC7A-AB9F1B900E19}"/>
              </a:ext>
            </a:extLst>
          </p:cNvPr>
          <p:cNvGrpSpPr/>
          <p:nvPr/>
        </p:nvGrpSpPr>
        <p:grpSpPr>
          <a:xfrm>
            <a:off x="214307" y="224733"/>
            <a:ext cx="5802658" cy="6228920"/>
            <a:chOff x="224020" y="224733"/>
            <a:chExt cx="5802658" cy="6228920"/>
          </a:xfrm>
        </p:grpSpPr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DAD6C1EC-CBE8-49F9-9E10-CE9C382A002A}"/>
                </a:ext>
              </a:extLst>
            </p:cNvPr>
            <p:cNvGrpSpPr/>
            <p:nvPr/>
          </p:nvGrpSpPr>
          <p:grpSpPr>
            <a:xfrm>
              <a:off x="224020" y="224733"/>
              <a:ext cx="5802658" cy="6228920"/>
              <a:chOff x="391886" y="288758"/>
              <a:chExt cx="5802658" cy="6228920"/>
            </a:xfrm>
          </p:grpSpPr>
          <p:sp>
            <p:nvSpPr>
              <p:cNvPr id="27" name="Прямоугольник: скругленные углы 26">
                <a:extLst>
                  <a:ext uri="{FF2B5EF4-FFF2-40B4-BE49-F238E27FC236}">
                    <a16:creationId xmlns:a16="http://schemas.microsoft.com/office/drawing/2014/main" id="{D8A3FD4A-AA80-46E8-BC6D-AF32C545EC7A}"/>
                  </a:ext>
                </a:extLst>
              </p:cNvPr>
              <p:cNvSpPr/>
              <p:nvPr/>
            </p:nvSpPr>
            <p:spPr>
              <a:xfrm>
                <a:off x="391886" y="288758"/>
                <a:ext cx="5802658" cy="6228920"/>
              </a:xfrm>
              <a:prstGeom prst="roundRect">
                <a:avLst/>
              </a:prstGeom>
              <a:solidFill>
                <a:srgbClr val="877C5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F246F54F-8E23-4FC9-8266-FE73EBD01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01536" y="866273"/>
                <a:ext cx="4563932" cy="3425992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D883610-79F8-480D-827E-D77AD8A70F48}"/>
                  </a:ext>
                </a:extLst>
              </p:cNvPr>
              <p:cNvSpPr txBox="1"/>
              <p:nvPr/>
            </p:nvSpPr>
            <p:spPr>
              <a:xfrm>
                <a:off x="715020" y="4186989"/>
                <a:ext cx="52526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solidFill>
                    <a:schemeClr val="bg1"/>
                  </a:solidFill>
                  <a:latin typeface="Constantia" panose="02030602050306030303" pitchFamily="18" charset="0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EA6B875-16ED-4094-9875-E7966A95F138}"/>
                </a:ext>
              </a:extLst>
            </p:cNvPr>
            <p:cNvSpPr txBox="1"/>
            <p:nvPr/>
          </p:nvSpPr>
          <p:spPr>
            <a:xfrm>
              <a:off x="417956" y="4492295"/>
              <a:ext cx="549327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Лисички</a:t>
              </a:r>
              <a:r>
                <a:rPr lang="ru-RU" sz="2000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свои ярко — оранжевым цветом напоминают лису, поэтому так и называются. И шляпка, и ножка у них ярко — рыжая. А растут они всегда дружными семейками.</a:t>
              </a:r>
              <a:endParaRPr lang="ru-RU" sz="2000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84594AF-60CF-4397-A926-9CCF03DB5655}"/>
              </a:ext>
            </a:extLst>
          </p:cNvPr>
          <p:cNvGrpSpPr/>
          <p:nvPr/>
        </p:nvGrpSpPr>
        <p:grpSpPr>
          <a:xfrm>
            <a:off x="118288" y="224733"/>
            <a:ext cx="5965888" cy="6228920"/>
            <a:chOff x="118288" y="224733"/>
            <a:chExt cx="5965888" cy="6228920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08ECB1A1-0021-4FE6-8FE1-2AAB37D9EF94}"/>
                </a:ext>
              </a:extLst>
            </p:cNvPr>
            <p:cNvGrpSpPr/>
            <p:nvPr/>
          </p:nvGrpSpPr>
          <p:grpSpPr>
            <a:xfrm>
              <a:off x="224019" y="224733"/>
              <a:ext cx="5860157" cy="6228920"/>
              <a:chOff x="224020" y="224733"/>
              <a:chExt cx="5860157" cy="6228920"/>
            </a:xfrm>
          </p:grpSpPr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64E87491-EA09-4825-A5DE-E46CE71409D7}"/>
                  </a:ext>
                </a:extLst>
              </p:cNvPr>
              <p:cNvGrpSpPr/>
              <p:nvPr/>
            </p:nvGrpSpPr>
            <p:grpSpPr>
              <a:xfrm>
                <a:off x="224020" y="224733"/>
                <a:ext cx="5860157" cy="6228920"/>
                <a:chOff x="391886" y="288758"/>
                <a:chExt cx="5860157" cy="6228920"/>
              </a:xfrm>
            </p:grpSpPr>
            <p:sp>
              <p:nvSpPr>
                <p:cNvPr id="34" name="Прямоугольник: скругленные углы 33">
                  <a:extLst>
                    <a:ext uri="{FF2B5EF4-FFF2-40B4-BE49-F238E27FC236}">
                      <a16:creationId xmlns:a16="http://schemas.microsoft.com/office/drawing/2014/main" id="{92D3596C-D593-4716-874E-139726C9871C}"/>
                    </a:ext>
                  </a:extLst>
                </p:cNvPr>
                <p:cNvSpPr/>
                <p:nvPr/>
              </p:nvSpPr>
              <p:spPr>
                <a:xfrm>
                  <a:off x="391886" y="288758"/>
                  <a:ext cx="5802658" cy="6228920"/>
                </a:xfrm>
                <a:prstGeom prst="roundRect">
                  <a:avLst/>
                </a:prstGeom>
                <a:solidFill>
                  <a:srgbClr val="877C5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0EAD0348-97F7-4044-B407-1C216F8179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570904" y="453204"/>
                  <a:ext cx="5681139" cy="3888693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707D3258-88FA-401B-A540-E47255191259}"/>
                    </a:ext>
                  </a:extLst>
                </p:cNvPr>
                <p:cNvSpPr txBox="1"/>
                <p:nvPr/>
              </p:nvSpPr>
              <p:spPr>
                <a:xfrm>
                  <a:off x="715020" y="4186989"/>
                  <a:ext cx="525264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dirty="0">
                    <a:solidFill>
                      <a:schemeClr val="bg1"/>
                    </a:solidFill>
                    <a:latin typeface="Constantia" panose="02030602050306030303" pitchFamily="18" charset="0"/>
                  </a:endParaRP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0055259-BAF7-4EE7-9A62-253428341784}"/>
                  </a:ext>
                </a:extLst>
              </p:cNvPr>
              <p:cNvSpPr txBox="1"/>
              <p:nvPr/>
            </p:nvSpPr>
            <p:spPr>
              <a:xfrm>
                <a:off x="417956" y="4492295"/>
                <a:ext cx="549327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dirty="0">
                  <a:solidFill>
                    <a:schemeClr val="bg1"/>
                  </a:solidFill>
                  <a:latin typeface="Constantia" panose="02030602050306030303" pitchFamily="18" charset="0"/>
                </a:endParaRP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B812748-FEFD-4735-A887-DCA6F0DBA61A}"/>
                </a:ext>
              </a:extLst>
            </p:cNvPr>
            <p:cNvSpPr txBox="1"/>
            <p:nvPr/>
          </p:nvSpPr>
          <p:spPr>
            <a:xfrm>
              <a:off x="118288" y="3540722"/>
              <a:ext cx="5802657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Arial" panose="020B0604020202020204" pitchFamily="34" charset="0"/>
                <a:buChar char="•"/>
              </a:pPr>
              <a:endParaRPr lang="ru-RU" dirty="0"/>
            </a:p>
            <a:p>
              <a:pPr lvl="1" algn="ctr"/>
              <a:r>
                <a:rPr lang="ru-RU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Мухомор</a:t>
              </a:r>
              <a:r>
                <a:rPr lang="ru-RU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— очень заметный в лесу гриб. Его красная шляпка с белыми крапинками видна леснику издалека. Однако, в зависимости от вида, шляпки могут быть еще и других цветов: зеленого, коричневого, белого, оранжевого. Шляпка по форме напоминает зонтик. Этот гриб довольно крупных размеров.  Ножка обычно расширяется книзу. На ней расположена «юбочка». </a:t>
              </a:r>
              <a:endParaRPr lang="ru-RU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54662E6-5D45-47DA-B29D-47231F3AFD43}"/>
              </a:ext>
            </a:extLst>
          </p:cNvPr>
          <p:cNvGrpSpPr/>
          <p:nvPr/>
        </p:nvGrpSpPr>
        <p:grpSpPr>
          <a:xfrm>
            <a:off x="98545" y="239901"/>
            <a:ext cx="6033241" cy="6228920"/>
            <a:chOff x="98545" y="239901"/>
            <a:chExt cx="6033241" cy="6228920"/>
          </a:xfrm>
        </p:grpSpPr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068AB20E-198E-4B9F-8B69-FCC7C97B2B0D}"/>
                </a:ext>
              </a:extLst>
            </p:cNvPr>
            <p:cNvGrpSpPr/>
            <p:nvPr/>
          </p:nvGrpSpPr>
          <p:grpSpPr>
            <a:xfrm>
              <a:off x="98545" y="239901"/>
              <a:ext cx="6033241" cy="6228920"/>
              <a:chOff x="118288" y="224733"/>
              <a:chExt cx="6033241" cy="6228920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6C0AF961-031A-4A8F-8E3D-A33B089F9705}"/>
                  </a:ext>
                </a:extLst>
              </p:cNvPr>
              <p:cNvGrpSpPr/>
              <p:nvPr/>
            </p:nvGrpSpPr>
            <p:grpSpPr>
              <a:xfrm>
                <a:off x="177658" y="224733"/>
                <a:ext cx="5973871" cy="6228920"/>
                <a:chOff x="177659" y="224733"/>
                <a:chExt cx="5973871" cy="6228920"/>
              </a:xfrm>
            </p:grpSpPr>
            <p:grpSp>
              <p:nvGrpSpPr>
                <p:cNvPr id="43" name="Группа 42">
                  <a:extLst>
                    <a:ext uri="{FF2B5EF4-FFF2-40B4-BE49-F238E27FC236}">
                      <a16:creationId xmlns:a16="http://schemas.microsoft.com/office/drawing/2014/main" id="{95991376-B8C6-40E2-A7E5-DEBF04FC6D25}"/>
                    </a:ext>
                  </a:extLst>
                </p:cNvPr>
                <p:cNvGrpSpPr/>
                <p:nvPr/>
              </p:nvGrpSpPr>
              <p:grpSpPr>
                <a:xfrm>
                  <a:off x="177659" y="224733"/>
                  <a:ext cx="5973871" cy="6228920"/>
                  <a:chOff x="345525" y="288758"/>
                  <a:chExt cx="5973871" cy="6228920"/>
                </a:xfrm>
              </p:grpSpPr>
              <p:sp>
                <p:nvSpPr>
                  <p:cNvPr id="45" name="Прямоугольник: скругленные углы 44">
                    <a:extLst>
                      <a:ext uri="{FF2B5EF4-FFF2-40B4-BE49-F238E27FC236}">
                        <a16:creationId xmlns:a16="http://schemas.microsoft.com/office/drawing/2014/main" id="{532DE18A-FD8B-4490-8E61-3C98E44BA4CF}"/>
                      </a:ext>
                    </a:extLst>
                  </p:cNvPr>
                  <p:cNvSpPr/>
                  <p:nvPr/>
                </p:nvSpPr>
                <p:spPr>
                  <a:xfrm>
                    <a:off x="391886" y="288758"/>
                    <a:ext cx="5802658" cy="6228920"/>
                  </a:xfrm>
                  <a:prstGeom prst="roundRect">
                    <a:avLst/>
                  </a:prstGeom>
                  <a:solidFill>
                    <a:srgbClr val="877C5C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pic>
                <p:nvPicPr>
                  <p:cNvPr id="46" name="Рисунок 45">
                    <a:extLst>
                      <a:ext uri="{FF2B5EF4-FFF2-40B4-BE49-F238E27FC236}">
                        <a16:creationId xmlns:a16="http://schemas.microsoft.com/office/drawing/2014/main" id="{91391824-54D4-42B8-BCCE-2A950EEBD3F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/>
                </p:blipFill>
                <p:spPr>
                  <a:xfrm>
                    <a:off x="345525" y="696985"/>
                    <a:ext cx="5973871" cy="3136281"/>
                  </a:xfrm>
                  <a:prstGeom prst="rect">
                    <a:avLst/>
                  </a:prstGeom>
                </p:spPr>
              </p:pic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DA1F3A44-76D5-45DC-91E5-9DEBF1ED6415}"/>
                      </a:ext>
                    </a:extLst>
                  </p:cNvPr>
                  <p:cNvSpPr txBox="1"/>
                  <p:nvPr/>
                </p:nvSpPr>
                <p:spPr>
                  <a:xfrm>
                    <a:off x="715020" y="4186989"/>
                    <a:ext cx="52526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ru-RU" dirty="0">
                      <a:solidFill>
                        <a:schemeClr val="bg1"/>
                      </a:solidFill>
                      <a:latin typeface="Constantia" panose="02030602050306030303" pitchFamily="18" charset="0"/>
                    </a:endParaRPr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F8E2D99A-2A65-4D07-86EC-22FA2D44DC77}"/>
                    </a:ext>
                  </a:extLst>
                </p:cNvPr>
                <p:cNvSpPr txBox="1"/>
                <p:nvPr/>
              </p:nvSpPr>
              <p:spPr>
                <a:xfrm>
                  <a:off x="417956" y="4492295"/>
                  <a:ext cx="5493278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ru-RU" sz="2000" dirty="0">
                    <a:solidFill>
                      <a:schemeClr val="bg1"/>
                    </a:solidFill>
                    <a:latin typeface="Constantia" panose="02030602050306030303" pitchFamily="18" charset="0"/>
                  </a:endParaRP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FA8DE2E-2E50-42BD-BA0F-59484CD29440}"/>
                  </a:ext>
                </a:extLst>
              </p:cNvPr>
              <p:cNvSpPr txBox="1"/>
              <p:nvPr/>
            </p:nvSpPr>
            <p:spPr>
              <a:xfrm>
                <a:off x="118288" y="3540722"/>
                <a:ext cx="580265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ru-RU" dirty="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DD80643-361C-41E1-A3BE-1302FA6E7CC7}"/>
                </a:ext>
              </a:extLst>
            </p:cNvPr>
            <p:cNvSpPr txBox="1"/>
            <p:nvPr/>
          </p:nvSpPr>
          <p:spPr>
            <a:xfrm>
              <a:off x="605620" y="4027326"/>
              <a:ext cx="4825149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b="1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Бледная поганка (мухомор зеленый)</a:t>
              </a:r>
              <a:r>
                <a:rPr lang="ru-RU" b="0" i="0" dirty="0">
                  <a:solidFill>
                    <a:schemeClr val="bg1"/>
                  </a:solidFill>
                  <a:effectLst/>
                  <a:latin typeface="Constantia" panose="02030602050306030303" pitchFamily="18" charset="0"/>
                </a:rPr>
                <a:t> даже в небольшом количестве может нанести большой вред здоровью человека. Шляпка ее может быть белого, зеленого, серого или желтоватого цвета. А вот форма зависит от возраста гриба. </a:t>
              </a:r>
              <a:endParaRPr lang="ru-RU" dirty="0">
                <a:solidFill>
                  <a:schemeClr val="bg1"/>
                </a:solidFill>
                <a:latin typeface="Constantia" panose="0203060205030603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408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1E027E8-6913-445F-B0E3-2CB04D0DA5E4}"/>
              </a:ext>
            </a:extLst>
          </p:cNvPr>
          <p:cNvSpPr/>
          <p:nvPr/>
        </p:nvSpPr>
        <p:spPr>
          <a:xfrm>
            <a:off x="1322175" y="1171129"/>
            <a:ext cx="4044483" cy="4921775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FDF1BE4-98EE-4CD7-9B00-DBDE5850B0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61E888-F1B4-46A4-91A7-0A1C7DF79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0066" y="2875501"/>
            <a:ext cx="4044483" cy="40444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EB620E-4A22-48B8-B356-CC6F7A2AA930}"/>
              </a:ext>
            </a:extLst>
          </p:cNvPr>
          <p:cNvSpPr txBox="1"/>
          <p:nvPr/>
        </p:nvSpPr>
        <p:spPr>
          <a:xfrm>
            <a:off x="2853202" y="185631"/>
            <a:ext cx="5788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Лесовики решили сыграть в игру: «Один-много»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F8972E9-D6A5-4073-A651-B8F81E5811EF}"/>
              </a:ext>
            </a:extLst>
          </p:cNvPr>
          <p:cNvSpPr/>
          <p:nvPr/>
        </p:nvSpPr>
        <p:spPr>
          <a:xfrm>
            <a:off x="5749871" y="1216989"/>
            <a:ext cx="4044483" cy="4921775"/>
          </a:xfrm>
          <a:prstGeom prst="round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57FB13-10B1-4F23-AF4C-AE27EFBBD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94" y="2134744"/>
            <a:ext cx="4981076" cy="4981076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831C9AC-E997-4CE3-BAD3-2D0155CB35BC}"/>
              </a:ext>
            </a:extLst>
          </p:cNvPr>
          <p:cNvSpPr/>
          <p:nvPr/>
        </p:nvSpPr>
        <p:spPr>
          <a:xfrm>
            <a:off x="4744882" y="1818485"/>
            <a:ext cx="1434338" cy="728770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Клик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C75428-EA01-41D6-8BB5-17738E93B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62" y="1442449"/>
            <a:ext cx="4244422" cy="42444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43B83EB-E569-4A57-9243-72345F38D0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30" y="1645356"/>
            <a:ext cx="4244422" cy="318614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0E1DDD7-6491-4069-AF4F-8012C1191F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77" y="1796139"/>
            <a:ext cx="3197609" cy="2735346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C28758F7-9653-481C-943F-7828B747F4F6}"/>
              </a:ext>
            </a:extLst>
          </p:cNvPr>
          <p:cNvGrpSpPr/>
          <p:nvPr/>
        </p:nvGrpSpPr>
        <p:grpSpPr>
          <a:xfrm>
            <a:off x="5954266" y="1796139"/>
            <a:ext cx="3660188" cy="2797048"/>
            <a:chOff x="5954266" y="1796139"/>
            <a:chExt cx="3660188" cy="2797048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B799CA55-6462-4826-B3F1-FBADD4F2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266" y="1796139"/>
              <a:ext cx="3197609" cy="2735346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3B0EB384-5FBF-4ADB-979C-C5BDAFFFD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1842">
              <a:off x="7536453" y="2815593"/>
              <a:ext cx="2078001" cy="1777594"/>
            </a:xfrm>
            <a:prstGeom prst="rect">
              <a:avLst/>
            </a:prstGeom>
          </p:spPr>
        </p:pic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3D47F1C7-ADD5-4859-BCF1-F5AFE640D8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189" y="1796323"/>
            <a:ext cx="3337555" cy="318518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BA86AC7-648C-41CE-B36A-52F6E9033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188" y="1759273"/>
            <a:ext cx="5280429" cy="361441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3D573C7-DADA-447D-9DD6-75ADF5E75F0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31" y="2151852"/>
            <a:ext cx="3346751" cy="2604646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1DCCDA0-F16A-4D43-B085-F2375395A1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91" y="2283678"/>
            <a:ext cx="3653562" cy="274423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8C4DA6-E7D1-4013-B783-1AE6729251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616" y="2096156"/>
            <a:ext cx="3956790" cy="273534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ECE53AB-43B1-4AB3-8035-D73FE7C065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99" y="1659119"/>
            <a:ext cx="5576237" cy="371603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A2DE4118-0DB0-4591-AE38-8A5078BDFE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926"/>
            <a:ext cx="982156" cy="54659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18A7573-F1B8-432A-9B1C-A32C68F012D7}"/>
              </a:ext>
            </a:extLst>
          </p:cNvPr>
          <p:cNvSpPr/>
          <p:nvPr/>
        </p:nvSpPr>
        <p:spPr>
          <a:xfrm>
            <a:off x="694394" y="0"/>
            <a:ext cx="2523193" cy="1077218"/>
          </a:xfrm>
          <a:prstGeom prst="rect">
            <a:avLst/>
          </a:prstGeom>
          <a:solidFill>
            <a:schemeClr val="accent2">
              <a:lumMod val="75000"/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nstantia" panose="02030602050306030303" pitchFamily="18" charset="0"/>
              </a:rPr>
              <a:t>Лисичка, шампиньон, мухомор, груздь, боровик.</a:t>
            </a:r>
          </a:p>
        </p:txBody>
      </p:sp>
    </p:spTree>
    <p:extLst>
      <p:ext uri="{BB962C8B-B14F-4D97-AF65-F5344CB8AC3E}">
        <p14:creationId xmlns:p14="http://schemas.microsoft.com/office/powerpoint/2010/main" val="311398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D659AF-7F1A-496E-9EBA-4C506723D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" y="-75627"/>
            <a:ext cx="5458899" cy="6823624"/>
          </a:xfrm>
          <a:prstGeom prst="rect">
            <a:avLst/>
          </a:prstGeom>
        </p:spPr>
      </p:pic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95BA2E2D-0B4A-4FDB-BF1F-C0D57D763528}"/>
              </a:ext>
            </a:extLst>
          </p:cNvPr>
          <p:cNvSpPr/>
          <p:nvPr/>
        </p:nvSpPr>
        <p:spPr>
          <a:xfrm>
            <a:off x="6695573" y="355620"/>
            <a:ext cx="4394105" cy="2683214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«Скажи мне про гриб красивое предложение! Например: “Я нашёл белый гриб под берёзкой”. А теперь твой вариант!»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B5124E-B4BB-4B60-8F75-E909D63A3CB7}"/>
              </a:ext>
            </a:extLst>
          </p:cNvPr>
          <p:cNvSpPr txBox="1"/>
          <p:nvPr/>
        </p:nvSpPr>
        <p:spPr>
          <a:xfrm>
            <a:off x="3234202" y="0"/>
            <a:ext cx="5204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«Придумай предложение» </a:t>
            </a:r>
          </a:p>
        </p:txBody>
      </p:sp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04A16C-EC69-4170-AB65-A04C18F7B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ABE06A-C493-4FC7-9F0D-123BA74A2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854" y="2206937"/>
            <a:ext cx="4939824" cy="49398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39ED49-87D5-4D23-9897-9314D00CC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26" y="4714663"/>
            <a:ext cx="1745891" cy="16704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7E00F1-7D37-4634-AB18-9B861920B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16" y="5190488"/>
            <a:ext cx="1235488" cy="118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03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0CA87966-0E9D-45F7-839A-C5E3BC661C9F}"/>
              </a:ext>
            </a:extLst>
          </p:cNvPr>
          <p:cNvSpPr/>
          <p:nvPr/>
        </p:nvSpPr>
        <p:spPr>
          <a:xfrm>
            <a:off x="8723755" y="1684421"/>
            <a:ext cx="2606556" cy="147734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Послушай сказку про «Опят».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A3D7C5-4A03-499C-83F7-3EC8D5DCA16B}"/>
              </a:ext>
            </a:extLst>
          </p:cNvPr>
          <p:cNvSpPr txBox="1"/>
          <p:nvPr/>
        </p:nvSpPr>
        <p:spPr>
          <a:xfrm>
            <a:off x="3808855" y="171879"/>
            <a:ext cx="43932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Связная речь. </a:t>
            </a:r>
          </a:p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</a:rPr>
              <a:t>Игра «Сказка о грибах»</a:t>
            </a:r>
            <a:endParaRPr lang="ru-RU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688D3C-7C15-47DC-98A6-86820122C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56" y="2447567"/>
            <a:ext cx="4527313" cy="4527313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7BC0D7D-DDFA-4FB3-80E5-40F7F66841F9}"/>
              </a:ext>
            </a:extLst>
          </p:cNvPr>
          <p:cNvGrpSpPr/>
          <p:nvPr/>
        </p:nvGrpSpPr>
        <p:grpSpPr>
          <a:xfrm>
            <a:off x="75626" y="998128"/>
            <a:ext cx="7927093" cy="5582607"/>
            <a:chOff x="75626" y="998128"/>
            <a:chExt cx="7927093" cy="5582607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2A94BA1-5448-4E46-85F6-7B745FF77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26" y="998128"/>
              <a:ext cx="7927093" cy="55826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C15334-3505-423D-8BE6-26547ED684CF}"/>
                </a:ext>
              </a:extLst>
            </p:cNvPr>
            <p:cNvSpPr txBox="1"/>
            <p:nvPr/>
          </p:nvSpPr>
          <p:spPr>
            <a:xfrm>
              <a:off x="554455" y="1270515"/>
              <a:ext cx="3336899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002060"/>
                  </a:solidFill>
                </a:rPr>
                <a:t>В. Зотов. Опенок Осенний</a:t>
              </a:r>
            </a:p>
            <a:p>
              <a:r>
                <a:rPr lang="ru-RU" dirty="0"/>
                <a:t>- Мамочка, смотри, грибам земли не хватает, — удивился Лисенок. — Они даже на деревья залезли!</a:t>
              </a:r>
            </a:p>
            <a:p>
              <a:r>
                <a:rPr lang="ru-RU" dirty="0"/>
                <a:t>- Ты еще многого не знаешь, — Улыбнулась Лисица. </a:t>
              </a:r>
            </a:p>
            <a:p>
              <a:r>
                <a:rPr lang="ru-RU" dirty="0"/>
                <a:t>— Осенний опенок часто растет на стволах деревьев. Иногда осенью желто-коричневые шляпки, которые бывают размером с маленькое блюдце, кучками висят так высоко, что до них не дотянуться.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3A9A1B-65B8-428D-894D-EAC144CD9C34}"/>
                </a:ext>
              </a:extLst>
            </p:cNvPr>
            <p:cNvSpPr txBox="1"/>
            <p:nvPr/>
          </p:nvSpPr>
          <p:spPr>
            <a:xfrm>
              <a:off x="4138861" y="1301910"/>
              <a:ext cx="3554473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- А вон та семейка устроилась прямо на гнилом пеньке. — Малыш показал на пеньке около дерева. — Мама, а все эти грибы съедобные?</a:t>
              </a:r>
            </a:p>
            <a:p>
              <a:r>
                <a:rPr lang="ru-RU" dirty="0"/>
                <a:t>- Конечно, Осенний Опенок очень вкусный. Мимо него никто не проходит. Все кладут его в корзину, всем хочется попробовать этот гриб. А чтобы отличить его от ядовитого </a:t>
              </a:r>
              <a:r>
                <a:rPr lang="ru-RU" dirty="0" err="1"/>
                <a:t>лжеопенка</a:t>
              </a:r>
              <a:r>
                <a:rPr lang="ru-RU" dirty="0"/>
                <a:t>, надо посмотреть снизу на пластинки. У съедобных опят они всегда светлые — белые, кремовые или желтоватые.</a:t>
              </a:r>
            </a:p>
          </p:txBody>
        </p:sp>
      </p:grpSp>
      <p:pic>
        <p:nvPicPr>
          <p:cNvPr id="9" name="Рисунок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7883A4-E6E9-4E37-8FF7-60724CD5B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07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16399202-876C-4858-A40A-380363D27659}"/>
              </a:ext>
            </a:extLst>
          </p:cNvPr>
          <p:cNvSpPr/>
          <p:nvPr/>
        </p:nvSpPr>
        <p:spPr>
          <a:xfrm>
            <a:off x="8668753" y="1385764"/>
            <a:ext cx="2744059" cy="167672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Давай составим свой рассказ!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54CC58-E9EB-45E3-B853-C998BECBE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18" y="2224129"/>
            <a:ext cx="4750752" cy="4750752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D58CFA-5E23-42A0-B1DD-0C0523BA9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563" y="5822425"/>
            <a:ext cx="1210892" cy="121089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115030-29A4-4FE1-AFA3-2D133D314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7" y="250666"/>
            <a:ext cx="3161151" cy="3161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0F7921-CA5D-431A-897F-16DF427AA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258" y="643552"/>
            <a:ext cx="3161152" cy="3161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2E94D2B-5836-4E6A-83A1-2027838C38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202" y="3617781"/>
            <a:ext cx="3109175" cy="3109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680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26AA2EAF-A7A4-4F14-AD3C-2EE36C3FA964}"/>
              </a:ext>
            </a:extLst>
          </p:cNvPr>
          <p:cNvSpPr/>
          <p:nvPr/>
        </p:nvSpPr>
        <p:spPr>
          <a:xfrm>
            <a:off x="4791147" y="61877"/>
            <a:ext cx="3995344" cy="270194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nstantia" panose="02030602050306030303" pitchFamily="18" charset="0"/>
              </a:rPr>
              <a:t>«Молодцы, ребята! Теперь вы настоящие знатоки грибов! До новых встреч в лесу!»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09230A-1A3A-4FB1-908C-6ED01C63F1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218" y="1252574"/>
            <a:ext cx="5867112" cy="586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838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599</Words>
  <Application>Microsoft Office PowerPoint</Application>
  <PresentationFormat>Широкоэкранный</PresentationFormat>
  <Paragraphs>48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Constantia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18</cp:revision>
  <dcterms:created xsi:type="dcterms:W3CDTF">2025-09-22T09:23:36Z</dcterms:created>
  <dcterms:modified xsi:type="dcterms:W3CDTF">2025-09-27T12:43:01Z</dcterms:modified>
</cp:coreProperties>
</file>