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12" y="-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722F30-2F9F-47C9-92FA-CF7E3BEB84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4FFD483-A445-436E-B936-E4093BF77C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B94990-1A30-4F53-A49E-466AAEED4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8B80-1B92-4B08-8C13-1EB4952C509C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C57719-CBF6-4CA4-B499-3626BDF14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345565-9FF4-4C87-B621-97678450C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5929-077D-4575-AB95-17BE59C7C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670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A2E4C2-3E3F-4039-A575-4BFB0A45F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BA9C60-36B6-4D10-9811-C72EB65F3F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663E6B-630D-4661-8363-D8B119EA2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8B80-1B92-4B08-8C13-1EB4952C509C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9ACD1A-6985-4F62-99AD-60F24AEDC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645BBE-D70D-4FA6-889C-BA510EC7D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5929-077D-4575-AB95-17BE59C7C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316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81A89E-E882-4FE2-918D-A46FBEB89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1D8FFDF-2B8D-47CB-B6E8-FC4C0120C6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81AD827-E102-4DC2-B1C7-3FC2472E0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8B80-1B92-4B08-8C13-1EB4952C509C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A70018B-93C8-42C4-B718-F98554873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7998EF2-8202-433D-A647-BB51974FE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5929-077D-4575-AB95-17BE59C7C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549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E22AB4-DF77-4A28-ACE6-15B2ED719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DEF1672-440A-4B7B-BE9F-050250E244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87E2711-360A-48E0-8C60-B2235BC3C3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B8590FA-22D6-4F67-A442-B7DDFAA15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8B80-1B92-4B08-8C13-1EB4952C509C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88FE1EC-497C-4259-A1CD-625244439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39FE571-28D7-4EAB-947B-F585309EF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5929-077D-4575-AB95-17BE59C7C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8851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629FB3-A553-483A-ADAA-98ED0B594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4892FE1-C849-4537-8526-3CFBC0C73D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223C59D-137E-4D25-B6CA-1C615145D9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E0352FE-7DAB-4F60-A04D-42DBC6E9F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5D50ABB-091E-40CC-8A32-48565F5574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A14DC3F-E6B4-49A8-9D15-65BBFAB29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8B80-1B92-4B08-8C13-1EB4952C509C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C15C518-96E3-4460-AFC9-6087BFFEA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83F91B7-813E-4C70-85DF-32BB67A94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5929-077D-4575-AB95-17BE59C7C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84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73F4AE-29FF-42AA-A8C9-DB4DD5204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AB0E23F-D678-4AB9-B58A-CA4B68C03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8B80-1B92-4B08-8C13-1EB4952C509C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5AA132F-A577-4A9E-A0AB-610608EB4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1CF2951-87FE-4192-A5DF-2F037A574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5929-077D-4575-AB95-17BE59C7C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818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ED88CAE-A2ED-40A1-85F7-5C7BA4DC0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8B80-1B92-4B08-8C13-1EB4952C509C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532C221-D323-4FC4-972E-16E56E631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421F923-1EC7-40EF-B38A-8CC5D777F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5929-077D-4575-AB95-17BE59C7C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172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1A4416-A129-474F-BF94-F441FF5CD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F23D4C-5EE4-4203-A48C-DCD3CA358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9CC9F69-7D7B-49FD-84A1-C7BAECBE0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055D26-DC08-47B2-AD5A-7E2A4A4EA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8B80-1B92-4B08-8C13-1EB4952C509C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6636FF5-B9D3-4CD5-8E87-E0BAF163D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4617A7-B515-46B0-89DD-908AEA484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5929-077D-4575-AB95-17BE59C7C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0124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B84943-55CA-4CD2-AE18-A3F11EB17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5DF3DEE-441C-47C7-BF10-2A1A01F199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EA4C51D-5727-4306-8425-175233B7C8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6A0260D-3F7E-4ED4-B0C8-CA3699EDF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8B80-1B92-4B08-8C13-1EB4952C509C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EDE341D-8B87-4C87-A5B9-0AD8A8701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F05E45D-44D2-44BF-B7B9-86A02C69C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5929-077D-4575-AB95-17BE59C7C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5226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B33C50-31C6-432E-8B61-57D69977E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D264DA-B070-427D-B7EE-1E75EE37C8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B3582C4-FFD8-4CD6-ACDA-7A036A2B2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8B80-1B92-4B08-8C13-1EB4952C509C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39CCC0-6300-4879-8311-2984CF533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968F466-111B-4664-A76D-4C2CFC045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5929-077D-4575-AB95-17BE59C7C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828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AB54F9A-E14E-41C2-BC7D-3AB6620B56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3C33A9C-25EC-408E-AAA4-5D0991D7D1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340012-4671-4B6E-88EE-6B22B2412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8B80-1B92-4B08-8C13-1EB4952C509C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5B6298-8EE1-412E-8EB8-CCBA13F14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BD02DB-8F10-4AB8-BEB7-032C32B17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5929-077D-4575-AB95-17BE59C7C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184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2FF777-C768-4BA4-854C-073E0CFA2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199662-C4E0-44C1-AF0E-E12D7AB1C9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922344C-CA1C-4931-852E-47CC259B0D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CB8B80-1B92-4B08-8C13-1EB4952C509C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F862F28-B370-4F59-8D58-63B6C87C30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44681A3-C9E5-4FA8-888F-4EAD20E22C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F5929-077D-4575-AB95-17BE59C7C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346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microsoft.com/office/2007/relationships/hdphoto" Target="../media/hdphoto1.wdp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7.png"/><Relationship Id="rId7" Type="http://schemas.openxmlformats.org/officeDocument/2006/relationships/image" Target="../media/image16.png"/><Relationship Id="rId12" Type="http://schemas.openxmlformats.org/officeDocument/2006/relationships/image" Target="../media/image8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microsoft.com/office/2007/relationships/hdphoto" Target="../media/hdphoto3.wdp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3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7.png"/><Relationship Id="rId7" Type="http://schemas.openxmlformats.org/officeDocument/2006/relationships/image" Target="../media/image2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4.png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7.png"/><Relationship Id="rId7" Type="http://schemas.openxmlformats.org/officeDocument/2006/relationships/image" Target="../media/image2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openxmlformats.org/officeDocument/2006/relationships/image" Target="../media/image3.png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3.png"/><Relationship Id="rId9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28.png"/><Relationship Id="rId4" Type="http://schemas.openxmlformats.org/officeDocument/2006/relationships/image" Target="../media/image3.png"/><Relationship Id="rId9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1367FF67-6A71-46D6-92FF-BA7DECFC22EF}"/>
              </a:ext>
            </a:extLst>
          </p:cNvPr>
          <p:cNvSpPr/>
          <p:nvPr/>
        </p:nvSpPr>
        <p:spPr>
          <a:xfrm>
            <a:off x="3077736" y="1709853"/>
            <a:ext cx="5508702" cy="3040566"/>
          </a:xfrm>
          <a:prstGeom prst="roundRect">
            <a:avLst/>
          </a:prstGeom>
          <a:solidFill>
            <a:srgbClr val="FFFF00">
              <a:alpha val="50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>
                <a:solidFill>
                  <a:srgbClr val="C00000"/>
                </a:solidFill>
                <a:latin typeface="Penguin Attack Cyrillic" panose="02000500000000020004" pitchFamily="2" charset="0"/>
              </a:rPr>
              <a:t>“Ударение.</a:t>
            </a:r>
          </a:p>
          <a:p>
            <a:pPr algn="ctr"/>
            <a:r>
              <a:rPr lang="ru-RU" sz="4800" dirty="0">
                <a:solidFill>
                  <a:srgbClr val="C00000"/>
                </a:solidFill>
                <a:latin typeface="Penguin Attack Cyrillic" panose="02000500000000020004" pitchFamily="2" charset="0"/>
              </a:rPr>
              <a:t> Где живёт голос?”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7DC2BC-D2D3-4D64-A907-D334BE2B1F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01" y="1605776"/>
            <a:ext cx="1347670" cy="1347670"/>
          </a:xfrm>
          <a:prstGeom prst="rect">
            <a:avLst/>
          </a:prstGeom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8" name="Рисунок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C0E8CD1-E8E1-4B5B-B9F1-0B4093857C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95158">
            <a:off x="10742185" y="6067254"/>
            <a:ext cx="1686227" cy="93835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4379E75-48F6-42FC-AB64-3FB4BF96042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04" r="23611" b="-1"/>
          <a:stretch/>
        </p:blipFill>
        <p:spPr>
          <a:xfrm>
            <a:off x="7491171" y="171880"/>
            <a:ext cx="3492503" cy="6981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065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27F710A-1F88-4381-8545-CCEF03FA4F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7041" y="141249"/>
            <a:ext cx="1129990" cy="1129990"/>
          </a:xfrm>
          <a:prstGeom prst="rect">
            <a:avLst/>
          </a:prstGeom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EBEDABD-E589-4696-BE7F-EE5E550227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95158">
            <a:off x="10742185" y="6067254"/>
            <a:ext cx="1686227" cy="93835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69A1791-EC05-4A83-BC86-B0EA4A4761C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04" r="23611" b="-1"/>
          <a:stretch/>
        </p:blipFill>
        <p:spPr>
          <a:xfrm>
            <a:off x="4417962" y="-19358"/>
            <a:ext cx="3646633" cy="7289869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5623AE6-3C3D-4F89-ACA6-45810A2B1BC3}"/>
              </a:ext>
            </a:extLst>
          </p:cNvPr>
          <p:cNvSpPr/>
          <p:nvPr/>
        </p:nvSpPr>
        <p:spPr>
          <a:xfrm>
            <a:off x="310531" y="1362433"/>
            <a:ext cx="5293895" cy="1760048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solidFill>
              <a:schemeClr val="bg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Penguin Attack Cyrillic" panose="02000500000000020004" pitchFamily="2" charset="0"/>
              </a:rPr>
              <a:t>Привет! Сегодня мы узнаем, где живёт ударение — кто в слове главный!</a:t>
            </a:r>
          </a:p>
        </p:txBody>
      </p:sp>
    </p:spTree>
    <p:extLst>
      <p:ext uri="{BB962C8B-B14F-4D97-AF65-F5344CB8AC3E}">
        <p14:creationId xmlns:p14="http://schemas.microsoft.com/office/powerpoint/2010/main" val="2284235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27F710A-1F88-4381-8545-CCEF03FA4F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7041" y="141249"/>
            <a:ext cx="1129990" cy="1129990"/>
          </a:xfrm>
          <a:prstGeom prst="rect">
            <a:avLst/>
          </a:prstGeom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952EEB0-F0B4-46CE-AB64-879A04846C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95158">
            <a:off x="10742185" y="6067254"/>
            <a:ext cx="1686227" cy="9383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CA49A94-0712-4BD8-93F6-0AA6E4925FCF}"/>
              </a:ext>
            </a:extLst>
          </p:cNvPr>
          <p:cNvSpPr txBox="1"/>
          <p:nvPr/>
        </p:nvSpPr>
        <p:spPr>
          <a:xfrm>
            <a:off x="3781353" y="1182532"/>
            <a:ext cx="378822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C00000"/>
                </a:solidFill>
                <a:latin typeface="Penguin Attack Cyrillic" panose="02000500000000020004" pitchFamily="2" charset="0"/>
              </a:rPr>
              <a:t>Что такое ударение?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7508A4C-C288-4C69-9EC3-40396CB738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047" y="0"/>
            <a:ext cx="6858000" cy="6858000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A50F2562-DC46-49C7-8F86-CE8BEB75B47C}"/>
              </a:ext>
            </a:extLst>
          </p:cNvPr>
          <p:cNvGrpSpPr/>
          <p:nvPr/>
        </p:nvGrpSpPr>
        <p:grpSpPr>
          <a:xfrm>
            <a:off x="433894" y="423361"/>
            <a:ext cx="5271523" cy="6243699"/>
            <a:chOff x="433894" y="423361"/>
            <a:chExt cx="5271523" cy="6243699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1F3942AC-0C05-49D7-9778-79D00DA4D6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225" t="-1781" b="1"/>
            <a:stretch/>
          </p:blipFill>
          <p:spPr>
            <a:xfrm>
              <a:off x="433894" y="423361"/>
              <a:ext cx="5271523" cy="6243699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F71FF46-A8A5-4CE3-838B-4DA224830C6E}"/>
                </a:ext>
              </a:extLst>
            </p:cNvPr>
            <p:cNvSpPr txBox="1"/>
            <p:nvPr/>
          </p:nvSpPr>
          <p:spPr>
            <a:xfrm>
              <a:off x="1361941" y="1403094"/>
              <a:ext cx="3905106" cy="39703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dirty="0">
                  <a:latin typeface="Penguin Attack Cyrillic" panose="02000500000000020004" pitchFamily="2" charset="0"/>
                </a:rPr>
                <a:t>В каждом слове есть один сильный слог — ударный! Мы произносим его громче, чётче и дольше.</a:t>
              </a:r>
              <a:br>
                <a:rPr lang="ru-RU" sz="3600" dirty="0">
                  <a:latin typeface="Penguin Attack Cyrillic" panose="02000500000000020004" pitchFamily="2" charset="0"/>
                </a:rPr>
              </a:br>
              <a:r>
                <a:rPr lang="ru-RU" sz="3600" dirty="0">
                  <a:latin typeface="Penguin Attack Cyrillic" panose="02000500000000020004" pitchFamily="2" charset="0"/>
                </a:rPr>
                <a:t>молоко → </a:t>
              </a:r>
              <a:r>
                <a:rPr lang="ru-RU" sz="3600" dirty="0" err="1">
                  <a:latin typeface="Penguin Attack Cyrillic" panose="02000500000000020004" pitchFamily="2" charset="0"/>
                </a:rPr>
                <a:t>молок</a:t>
              </a:r>
              <a:r>
                <a:rPr lang="ru-RU" sz="3600" b="1" dirty="0" err="1">
                  <a:latin typeface="Penguin Attack Cyrillic" panose="02000500000000020004" pitchFamily="2" charset="0"/>
                </a:rPr>
                <a:t>О</a:t>
              </a:r>
              <a:endParaRPr lang="ru-RU" sz="3600" dirty="0">
                <a:latin typeface="Penguin Attack Cyrillic" panose="02000500000000020004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2012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27F710A-1F88-4381-8545-CCEF03FA4F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7041" y="141249"/>
            <a:ext cx="1129990" cy="1129990"/>
          </a:xfrm>
          <a:prstGeom prst="rect">
            <a:avLst/>
          </a:prstGeom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03488FD-BC5A-43C9-9019-18044B1AD0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95158">
            <a:off x="10742185" y="6067254"/>
            <a:ext cx="1686227" cy="9383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BCE2D2D-2AE4-4FF6-A463-0DA4667A059D}"/>
              </a:ext>
            </a:extLst>
          </p:cNvPr>
          <p:cNvSpPr txBox="1"/>
          <p:nvPr/>
        </p:nvSpPr>
        <p:spPr>
          <a:xfrm>
            <a:off x="4015110" y="1085609"/>
            <a:ext cx="3210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Penguin Attack Cyrillic" panose="02000500000000020004" pitchFamily="2" charset="0"/>
              </a:rPr>
              <a:t>Найди ударение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04B00709-53DF-4BE9-9103-FBE65F638C76}"/>
              </a:ext>
            </a:extLst>
          </p:cNvPr>
          <p:cNvSpPr/>
          <p:nvPr/>
        </p:nvSpPr>
        <p:spPr>
          <a:xfrm>
            <a:off x="3942918" y="1707779"/>
            <a:ext cx="3413531" cy="873148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Penguin Attack Cyrillic" panose="02000500000000020004" pitchFamily="2" charset="0"/>
              </a:rPr>
              <a:t>Задание:</a:t>
            </a:r>
          </a:p>
          <a:p>
            <a:pPr algn="ctr"/>
            <a:r>
              <a:rPr lang="ru-RU" dirty="0">
                <a:latin typeface="Penguin Attack Cyrillic" panose="02000500000000020004" pitchFamily="2" charset="0"/>
              </a:rPr>
              <a:t>“Послушай и нажми на слог, где ударение.”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DA2CF610-3616-4A01-99DF-5EDD5130AF27}"/>
              </a:ext>
            </a:extLst>
          </p:cNvPr>
          <p:cNvGrpSpPr/>
          <p:nvPr/>
        </p:nvGrpSpPr>
        <p:grpSpPr>
          <a:xfrm>
            <a:off x="1257858" y="794292"/>
            <a:ext cx="8797116" cy="5620258"/>
            <a:chOff x="1257858" y="794292"/>
            <a:chExt cx="8797116" cy="5620258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ABE056D6-636B-490E-8056-97124C3474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48" b="1115"/>
            <a:stretch/>
          </p:blipFill>
          <p:spPr>
            <a:xfrm>
              <a:off x="1257858" y="794292"/>
              <a:ext cx="8797116" cy="5620258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3C13807-774F-4EEA-A5C5-F2D62316316C}"/>
                </a:ext>
              </a:extLst>
            </p:cNvPr>
            <p:cNvSpPr txBox="1"/>
            <p:nvPr/>
          </p:nvSpPr>
          <p:spPr>
            <a:xfrm>
              <a:off x="1361287" y="2327913"/>
              <a:ext cx="4101049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800" dirty="0">
                  <a:latin typeface="Comic Sans MS" panose="030F0702030302020204" pitchFamily="66" charset="0"/>
                </a:rPr>
                <a:t>Домик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B03CCDC-7479-4591-96E7-17E4725B3456}"/>
                </a:ext>
              </a:extLst>
            </p:cNvPr>
            <p:cNvSpPr txBox="1"/>
            <p:nvPr/>
          </p:nvSpPr>
          <p:spPr>
            <a:xfrm>
              <a:off x="6096871" y="2327913"/>
              <a:ext cx="3958103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800" dirty="0">
                  <a:latin typeface="Comic Sans MS" panose="030F0702030302020204" pitchFamily="66" charset="0"/>
                </a:rPr>
                <a:t>Домик</a:t>
              </a: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2D33101-DB2D-44AC-A93F-D995E57F96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5823" y="1952554"/>
            <a:ext cx="876586" cy="876586"/>
          </a:xfrm>
          <a:prstGeom prst="rect">
            <a:avLst/>
          </a:prstGeom>
        </p:spPr>
      </p:pic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5AA691A5-32F9-4D29-9D85-6F9036C6F086}"/>
              </a:ext>
            </a:extLst>
          </p:cNvPr>
          <p:cNvGrpSpPr/>
          <p:nvPr/>
        </p:nvGrpSpPr>
        <p:grpSpPr>
          <a:xfrm>
            <a:off x="1257858" y="794292"/>
            <a:ext cx="8797116" cy="5620258"/>
            <a:chOff x="1257858" y="794292"/>
            <a:chExt cx="8797116" cy="5620258"/>
          </a:xfrm>
        </p:grpSpPr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3526F142-E074-4765-913E-61BA34F4A6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48" b="1115"/>
            <a:stretch/>
          </p:blipFill>
          <p:spPr>
            <a:xfrm>
              <a:off x="1257858" y="794292"/>
              <a:ext cx="8797116" cy="5620258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2759B2A-E785-47C2-8D63-7B7E6836111B}"/>
                </a:ext>
              </a:extLst>
            </p:cNvPr>
            <p:cNvSpPr txBox="1"/>
            <p:nvPr/>
          </p:nvSpPr>
          <p:spPr>
            <a:xfrm>
              <a:off x="1361287" y="2327913"/>
              <a:ext cx="410104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dirty="0">
                  <a:latin typeface="Comic Sans MS" panose="030F0702030302020204" pitchFamily="66" charset="0"/>
                </a:rPr>
                <a:t>Машина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E606B76-1B11-4624-8A20-814AE00A1777}"/>
                </a:ext>
              </a:extLst>
            </p:cNvPr>
            <p:cNvSpPr txBox="1"/>
            <p:nvPr/>
          </p:nvSpPr>
          <p:spPr>
            <a:xfrm>
              <a:off x="6096871" y="2327913"/>
              <a:ext cx="395810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dirty="0">
                  <a:latin typeface="Comic Sans MS" panose="030F0702030302020204" pitchFamily="66" charset="0"/>
                </a:rPr>
                <a:t>Машина</a:t>
              </a:r>
            </a:p>
          </p:txBody>
        </p:sp>
      </p:grp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E8A1DCA-25EF-4809-B195-966DD69D61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0650" y="1952554"/>
            <a:ext cx="876586" cy="876586"/>
          </a:xfrm>
          <a:prstGeom prst="rect">
            <a:avLst/>
          </a:prstGeom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D77E2C2C-F7F8-4015-965B-4361C4FB23D3}"/>
              </a:ext>
            </a:extLst>
          </p:cNvPr>
          <p:cNvGrpSpPr/>
          <p:nvPr/>
        </p:nvGrpSpPr>
        <p:grpSpPr>
          <a:xfrm>
            <a:off x="1322147" y="794292"/>
            <a:ext cx="8797116" cy="5620258"/>
            <a:chOff x="1257858" y="794292"/>
            <a:chExt cx="8797116" cy="5620258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6C383D9C-FC8D-4F63-9B08-475A5F791F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48" b="1115"/>
            <a:stretch/>
          </p:blipFill>
          <p:spPr>
            <a:xfrm>
              <a:off x="1257858" y="794292"/>
              <a:ext cx="8797116" cy="5620258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2036FB2-0584-4310-95E4-6099DCA2758E}"/>
                </a:ext>
              </a:extLst>
            </p:cNvPr>
            <p:cNvSpPr txBox="1"/>
            <p:nvPr/>
          </p:nvSpPr>
          <p:spPr>
            <a:xfrm>
              <a:off x="1361287" y="2327913"/>
              <a:ext cx="410104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600" dirty="0">
                  <a:latin typeface="Comic Sans MS" panose="030F0702030302020204" pitchFamily="66" charset="0"/>
                </a:rPr>
                <a:t>Телефон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0B2CDB0-B46F-4AF1-ACA3-424E725F060D}"/>
                </a:ext>
              </a:extLst>
            </p:cNvPr>
            <p:cNvSpPr txBox="1"/>
            <p:nvPr/>
          </p:nvSpPr>
          <p:spPr>
            <a:xfrm>
              <a:off x="6096871" y="2327913"/>
              <a:ext cx="395810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600" dirty="0">
                  <a:latin typeface="Comic Sans MS" panose="030F0702030302020204" pitchFamily="66" charset="0"/>
                </a:rPr>
                <a:t>Телефон</a:t>
              </a:r>
            </a:p>
          </p:txBody>
        </p:sp>
      </p:grp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A4DFE15A-5E16-4EE8-9F68-6B1BD6E9A1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939" y="2065994"/>
            <a:ext cx="649705" cy="649705"/>
          </a:xfrm>
          <a:prstGeom prst="rect">
            <a:avLst/>
          </a:prstGeom>
        </p:spPr>
      </p:pic>
      <p:pic>
        <p:nvPicPr>
          <p:cNvPr id="28" name="Рисунок 27" descr="Скрепка со сплошной заливкой">
            <a:extLst>
              <a:ext uri="{FF2B5EF4-FFF2-40B4-BE49-F238E27FC236}">
                <a16:creationId xmlns:a16="http://schemas.microsoft.com/office/drawing/2014/main" id="{65E1A2B8-8B0D-4B07-B728-D8ED398274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135237">
            <a:off x="86910" y="35442"/>
            <a:ext cx="755808" cy="755808"/>
          </a:xfrm>
          <a:prstGeom prst="rect">
            <a:avLst/>
          </a:prstGeom>
        </p:spPr>
      </p:pic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D3A8472E-60EB-4C04-B702-45599ABF6570}"/>
              </a:ext>
            </a:extLst>
          </p:cNvPr>
          <p:cNvSpPr/>
          <p:nvPr/>
        </p:nvSpPr>
        <p:spPr>
          <a:xfrm>
            <a:off x="852523" y="141249"/>
            <a:ext cx="3877606" cy="653043"/>
          </a:xfrm>
          <a:prstGeom prst="round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Чтобы убрать слова и ударение, нажмите на них.</a:t>
            </a:r>
          </a:p>
        </p:txBody>
      </p:sp>
    </p:spTree>
    <p:extLst>
      <p:ext uri="{BB962C8B-B14F-4D97-AF65-F5344CB8AC3E}">
        <p14:creationId xmlns:p14="http://schemas.microsoft.com/office/powerpoint/2010/main" val="820150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27F710A-1F88-4381-8545-CCEF03FA4F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7041" y="141249"/>
            <a:ext cx="1129990" cy="1129990"/>
          </a:xfrm>
          <a:prstGeom prst="rect">
            <a:avLst/>
          </a:prstGeom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03488FD-BC5A-43C9-9019-18044B1AD0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95158">
            <a:off x="10742185" y="6067254"/>
            <a:ext cx="1686227" cy="938354"/>
          </a:xfrm>
          <a:prstGeom prst="rect">
            <a:avLst/>
          </a:prstGeom>
        </p:spPr>
      </p:pic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51D70D27-579B-4703-B2E8-674B8C868A6A}"/>
              </a:ext>
            </a:extLst>
          </p:cNvPr>
          <p:cNvGrpSpPr/>
          <p:nvPr/>
        </p:nvGrpSpPr>
        <p:grpSpPr>
          <a:xfrm>
            <a:off x="488742" y="440012"/>
            <a:ext cx="2591946" cy="1941830"/>
            <a:chOff x="412511" y="880024"/>
            <a:chExt cx="2591946" cy="1941830"/>
          </a:xfrm>
        </p:grpSpPr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id="{0EC5F5D3-44B7-47B3-9636-8D9CB2345974}"/>
                </a:ext>
              </a:extLst>
            </p:cNvPr>
            <p:cNvSpPr/>
            <p:nvPr/>
          </p:nvSpPr>
          <p:spPr>
            <a:xfrm>
              <a:off x="412511" y="880024"/>
              <a:ext cx="2591946" cy="1856301"/>
            </a:xfrm>
            <a:prstGeom prst="round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 prst="cross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46F415C6-E6C7-4F36-ABE4-EAFCBD7BB7D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1672" y="965553"/>
              <a:ext cx="1528162" cy="1652067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2BDCFEE-D00D-4086-AA9F-0C875B2908A7}"/>
                </a:ext>
              </a:extLst>
            </p:cNvPr>
            <p:cNvSpPr txBox="1"/>
            <p:nvPr/>
          </p:nvSpPr>
          <p:spPr>
            <a:xfrm>
              <a:off x="797058" y="2298634"/>
              <a:ext cx="1702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latin typeface="Penguin Attack Cyrillic" panose="02000500000000020004" pitchFamily="2" charset="0"/>
                </a:rPr>
                <a:t>Замок</a:t>
              </a: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DB771073-9044-4FD2-8C94-075FBBA43724}"/>
              </a:ext>
            </a:extLst>
          </p:cNvPr>
          <p:cNvGrpSpPr/>
          <p:nvPr/>
        </p:nvGrpSpPr>
        <p:grpSpPr>
          <a:xfrm>
            <a:off x="3331682" y="440012"/>
            <a:ext cx="2591946" cy="1941830"/>
            <a:chOff x="412511" y="880024"/>
            <a:chExt cx="2591946" cy="1941830"/>
          </a:xfrm>
        </p:grpSpPr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209C0AC1-EBD0-4601-B286-48944650F9AC}"/>
                </a:ext>
              </a:extLst>
            </p:cNvPr>
            <p:cNvSpPr/>
            <p:nvPr/>
          </p:nvSpPr>
          <p:spPr>
            <a:xfrm>
              <a:off x="412511" y="880024"/>
              <a:ext cx="2591946" cy="1856301"/>
            </a:xfrm>
            <a:prstGeom prst="round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 prst="cross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C432283D-DE50-4B39-BC30-0992FAFEF47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05591" y="983152"/>
              <a:ext cx="1405786" cy="1652067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8F743A2-0F31-4231-88F4-817612041B5A}"/>
                </a:ext>
              </a:extLst>
            </p:cNvPr>
            <p:cNvSpPr txBox="1"/>
            <p:nvPr/>
          </p:nvSpPr>
          <p:spPr>
            <a:xfrm>
              <a:off x="797058" y="2298634"/>
              <a:ext cx="1702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latin typeface="Penguin Attack Cyrillic" panose="02000500000000020004" pitchFamily="2" charset="0"/>
                </a:rPr>
                <a:t>Замок</a:t>
              </a:r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A43EBFEF-A6A2-4638-8798-63061F7C9842}"/>
              </a:ext>
            </a:extLst>
          </p:cNvPr>
          <p:cNvGrpSpPr/>
          <p:nvPr/>
        </p:nvGrpSpPr>
        <p:grpSpPr>
          <a:xfrm>
            <a:off x="531874" y="2577848"/>
            <a:ext cx="2602336" cy="1941830"/>
            <a:chOff x="402121" y="880024"/>
            <a:chExt cx="2602336" cy="1941830"/>
          </a:xfrm>
        </p:grpSpPr>
        <p:sp>
          <p:nvSpPr>
            <p:cNvPr id="19" name="Прямоугольник: скругленные углы 18">
              <a:extLst>
                <a:ext uri="{FF2B5EF4-FFF2-40B4-BE49-F238E27FC236}">
                  <a16:creationId xmlns:a16="http://schemas.microsoft.com/office/drawing/2014/main" id="{EB2F1E7A-8A3A-4F6A-90A8-84A7FBD03318}"/>
                </a:ext>
              </a:extLst>
            </p:cNvPr>
            <p:cNvSpPr/>
            <p:nvPr/>
          </p:nvSpPr>
          <p:spPr>
            <a:xfrm>
              <a:off x="412511" y="880024"/>
              <a:ext cx="2591946" cy="1856301"/>
            </a:xfrm>
            <a:prstGeom prst="round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 prst="cross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8C5AB4B8-C8C5-4D66-81A1-97AB6DBBB60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2121" y="1044325"/>
              <a:ext cx="2396081" cy="1342573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3BB5F2A-2306-4186-937F-9AAA44BBD6F1}"/>
                </a:ext>
              </a:extLst>
            </p:cNvPr>
            <p:cNvSpPr txBox="1"/>
            <p:nvPr/>
          </p:nvSpPr>
          <p:spPr>
            <a:xfrm>
              <a:off x="797058" y="2298634"/>
              <a:ext cx="1702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latin typeface="Penguin Attack Cyrillic" panose="02000500000000020004" pitchFamily="2" charset="0"/>
                </a:rPr>
                <a:t>Атлас</a:t>
              </a:r>
            </a:p>
          </p:txBody>
        </p:sp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E55673AC-F58E-4F75-9B14-F03DFC9756C2}"/>
              </a:ext>
            </a:extLst>
          </p:cNvPr>
          <p:cNvGrpSpPr/>
          <p:nvPr/>
        </p:nvGrpSpPr>
        <p:grpSpPr>
          <a:xfrm>
            <a:off x="3331682" y="2544628"/>
            <a:ext cx="2591946" cy="1941830"/>
            <a:chOff x="412511" y="880024"/>
            <a:chExt cx="2591946" cy="1941830"/>
          </a:xfrm>
        </p:grpSpPr>
        <p:sp>
          <p:nvSpPr>
            <p:cNvPr id="23" name="Прямоугольник: скругленные углы 22">
              <a:extLst>
                <a:ext uri="{FF2B5EF4-FFF2-40B4-BE49-F238E27FC236}">
                  <a16:creationId xmlns:a16="http://schemas.microsoft.com/office/drawing/2014/main" id="{A96F2B4E-F415-4691-A63E-9EEAFC0377F2}"/>
                </a:ext>
              </a:extLst>
            </p:cNvPr>
            <p:cNvSpPr/>
            <p:nvPr/>
          </p:nvSpPr>
          <p:spPr>
            <a:xfrm>
              <a:off x="412511" y="880024"/>
              <a:ext cx="2591946" cy="1856301"/>
            </a:xfrm>
            <a:prstGeom prst="round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 prst="cross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5A0D2A08-BE6F-4B99-A4D3-A1E391AAB9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05" r="13623"/>
            <a:stretch/>
          </p:blipFill>
          <p:spPr>
            <a:xfrm>
              <a:off x="1148093" y="968858"/>
              <a:ext cx="1140425" cy="1541707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A0D42C0-C98F-4C4C-89B1-56C3D8147A5F}"/>
                </a:ext>
              </a:extLst>
            </p:cNvPr>
            <p:cNvSpPr txBox="1"/>
            <p:nvPr/>
          </p:nvSpPr>
          <p:spPr>
            <a:xfrm>
              <a:off x="797058" y="2298634"/>
              <a:ext cx="1702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latin typeface="Penguin Attack Cyrillic" panose="02000500000000020004" pitchFamily="2" charset="0"/>
                </a:rPr>
                <a:t>Атлас</a:t>
              </a:r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3B4FE355-7692-4F96-B2F4-F71A73F70CF2}"/>
              </a:ext>
            </a:extLst>
          </p:cNvPr>
          <p:cNvGrpSpPr/>
          <p:nvPr/>
        </p:nvGrpSpPr>
        <p:grpSpPr>
          <a:xfrm>
            <a:off x="552654" y="4685275"/>
            <a:ext cx="2591946" cy="1941830"/>
            <a:chOff x="412511" y="880024"/>
            <a:chExt cx="2591946" cy="1941830"/>
          </a:xfrm>
        </p:grpSpPr>
        <p:sp>
          <p:nvSpPr>
            <p:cNvPr id="27" name="Прямоугольник: скругленные углы 26">
              <a:extLst>
                <a:ext uri="{FF2B5EF4-FFF2-40B4-BE49-F238E27FC236}">
                  <a16:creationId xmlns:a16="http://schemas.microsoft.com/office/drawing/2014/main" id="{1E5D997A-91CB-41F7-9367-F87F9240B374}"/>
                </a:ext>
              </a:extLst>
            </p:cNvPr>
            <p:cNvSpPr/>
            <p:nvPr/>
          </p:nvSpPr>
          <p:spPr>
            <a:xfrm>
              <a:off x="412511" y="880024"/>
              <a:ext cx="2591946" cy="1856301"/>
            </a:xfrm>
            <a:prstGeom prst="round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 prst="cross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6AB0A1BD-96AB-46FC-894F-1DA440F22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8290" y="918043"/>
              <a:ext cx="1342573" cy="1342573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501F4E1-EF0A-431D-990F-B58ED06FE8A2}"/>
                </a:ext>
              </a:extLst>
            </p:cNvPr>
            <p:cNvSpPr txBox="1"/>
            <p:nvPr/>
          </p:nvSpPr>
          <p:spPr>
            <a:xfrm>
              <a:off x="797058" y="2298634"/>
              <a:ext cx="1702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latin typeface="Penguin Attack Cyrillic" panose="02000500000000020004" pitchFamily="2" charset="0"/>
                </a:rPr>
                <a:t>Кружки</a:t>
              </a:r>
            </a:p>
          </p:txBody>
        </p:sp>
      </p:grp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4C64BB72-5596-4525-9E0E-7A7154378D5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7538" y="4942138"/>
            <a:ext cx="1342573" cy="1342573"/>
          </a:xfrm>
          <a:prstGeom prst="rect">
            <a:avLst/>
          </a:prstGeom>
        </p:spPr>
      </p:pic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B0C9ED03-47A5-491E-8D7E-6223527A1667}"/>
              </a:ext>
            </a:extLst>
          </p:cNvPr>
          <p:cNvGrpSpPr/>
          <p:nvPr/>
        </p:nvGrpSpPr>
        <p:grpSpPr>
          <a:xfrm>
            <a:off x="3328037" y="4759790"/>
            <a:ext cx="2591946" cy="1941830"/>
            <a:chOff x="412511" y="880024"/>
            <a:chExt cx="2591946" cy="1941830"/>
          </a:xfrm>
        </p:grpSpPr>
        <p:sp>
          <p:nvSpPr>
            <p:cNvPr id="33" name="Прямоугольник: скругленные углы 32">
              <a:extLst>
                <a:ext uri="{FF2B5EF4-FFF2-40B4-BE49-F238E27FC236}">
                  <a16:creationId xmlns:a16="http://schemas.microsoft.com/office/drawing/2014/main" id="{F78C1743-5DFE-4827-9F62-01FC835BB513}"/>
                </a:ext>
              </a:extLst>
            </p:cNvPr>
            <p:cNvSpPr/>
            <p:nvPr/>
          </p:nvSpPr>
          <p:spPr>
            <a:xfrm>
              <a:off x="412511" y="880024"/>
              <a:ext cx="2591946" cy="1856301"/>
            </a:xfrm>
            <a:prstGeom prst="round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 prst="cross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78F4D70-54D6-4F79-9ACC-60EC139476C0}"/>
                </a:ext>
              </a:extLst>
            </p:cNvPr>
            <p:cNvSpPr txBox="1"/>
            <p:nvPr/>
          </p:nvSpPr>
          <p:spPr>
            <a:xfrm>
              <a:off x="797058" y="2298634"/>
              <a:ext cx="1702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latin typeface="Penguin Attack Cyrillic" panose="02000500000000020004" pitchFamily="2" charset="0"/>
                </a:rPr>
                <a:t>Кружки</a:t>
              </a:r>
            </a:p>
          </p:txBody>
        </p:sp>
      </p:grpSp>
      <p:sp>
        <p:nvSpPr>
          <p:cNvPr id="36" name="Блок-схема: узел 35">
            <a:extLst>
              <a:ext uri="{FF2B5EF4-FFF2-40B4-BE49-F238E27FC236}">
                <a16:creationId xmlns:a16="http://schemas.microsoft.com/office/drawing/2014/main" id="{CB33F748-A4F6-4EFE-85E6-635D379DE44F}"/>
              </a:ext>
            </a:extLst>
          </p:cNvPr>
          <p:cNvSpPr/>
          <p:nvPr/>
        </p:nvSpPr>
        <p:spPr>
          <a:xfrm>
            <a:off x="3657600" y="5108265"/>
            <a:ext cx="816017" cy="796803"/>
          </a:xfrm>
          <a:prstGeom prst="flowChartConnector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Блок-схема: узел 36">
            <a:extLst>
              <a:ext uri="{FF2B5EF4-FFF2-40B4-BE49-F238E27FC236}">
                <a16:creationId xmlns:a16="http://schemas.microsoft.com/office/drawing/2014/main" id="{4BCCEB46-E9AA-46FC-B459-731B8BEEA310}"/>
              </a:ext>
            </a:extLst>
          </p:cNvPr>
          <p:cNvSpPr/>
          <p:nvPr/>
        </p:nvSpPr>
        <p:spPr>
          <a:xfrm>
            <a:off x="4627655" y="4883506"/>
            <a:ext cx="950351" cy="932728"/>
          </a:xfrm>
          <a:prstGeom prst="flowChartConnector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40C82291-ECBE-4CCC-98BF-65872A101A8A}"/>
              </a:ext>
            </a:extLst>
          </p:cNvPr>
          <p:cNvGrpSpPr/>
          <p:nvPr/>
        </p:nvGrpSpPr>
        <p:grpSpPr>
          <a:xfrm>
            <a:off x="3529592" y="80720"/>
            <a:ext cx="5080047" cy="3841612"/>
            <a:chOff x="921992" y="746593"/>
            <a:chExt cx="5174008" cy="4105671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EC0B2242-13C7-49F5-816B-42BCF31C7A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70000"/>
              <a:grayscl/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992" y="746593"/>
              <a:ext cx="5174008" cy="4105671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4062014-F5D6-422F-A311-B6BAAF56FB71}"/>
                </a:ext>
              </a:extLst>
            </p:cNvPr>
            <p:cNvSpPr txBox="1"/>
            <p:nvPr/>
          </p:nvSpPr>
          <p:spPr>
            <a:xfrm>
              <a:off x="1443789" y="1859340"/>
              <a:ext cx="437261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latin typeface="Penguin Attack Cyrillic" panose="02000500000000020004" pitchFamily="2" charset="0"/>
                </a:rPr>
                <a:t>Смотри, если ударение переедет, слово может поменять смысл!</a:t>
              </a:r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C26DE56-FCC4-4A78-A836-43129EABBDA0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76"/>
          <a:stretch/>
        </p:blipFill>
        <p:spPr>
          <a:xfrm>
            <a:off x="6372532" y="639392"/>
            <a:ext cx="4895542" cy="6218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694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27F710A-1F88-4381-8545-CCEF03FA4F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7041" y="141249"/>
            <a:ext cx="1129990" cy="1129990"/>
          </a:xfrm>
          <a:prstGeom prst="rect">
            <a:avLst/>
          </a:prstGeom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03488FD-BC5A-43C9-9019-18044B1AD0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95158">
            <a:off x="10742185" y="6067254"/>
            <a:ext cx="1686227" cy="938354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E8ED7547-3C59-4269-86FC-41E2D58D9BD6}"/>
              </a:ext>
            </a:extLst>
          </p:cNvPr>
          <p:cNvSpPr/>
          <p:nvPr/>
        </p:nvSpPr>
        <p:spPr>
          <a:xfrm>
            <a:off x="217715" y="376793"/>
            <a:ext cx="5878285" cy="894446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Penguin Attack Cyrillic" panose="02000500000000020004" pitchFamily="2" charset="0"/>
              </a:rPr>
              <a:t>Соедини картинки, названия которых пишутся одинаково, а смысл слова меняется только при перестановке ударения</a:t>
            </a:r>
            <a:r>
              <a:rPr lang="ru-RU" dirty="0"/>
              <a:t>.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E0D51D6D-9CF6-46EA-892C-53ADFBFC9F49}"/>
              </a:ext>
            </a:extLst>
          </p:cNvPr>
          <p:cNvGrpSpPr/>
          <p:nvPr/>
        </p:nvGrpSpPr>
        <p:grpSpPr>
          <a:xfrm>
            <a:off x="1319296" y="1333785"/>
            <a:ext cx="2891302" cy="2770446"/>
            <a:chOff x="1181792" y="1347536"/>
            <a:chExt cx="2891302" cy="2770446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7A9D39BA-D7BA-4517-81B7-AA7D7C827E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1792" y="1347536"/>
              <a:ext cx="2152674" cy="2632942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CA1EAF0D-5359-4352-9565-AA716D9E48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7440" y="2072328"/>
              <a:ext cx="2045654" cy="2045654"/>
            </a:xfrm>
            <a:prstGeom prst="rect">
              <a:avLst/>
            </a:prstGeom>
          </p:spPr>
        </p:pic>
      </p:grp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F83675B-1035-499B-9DAE-9AFDDEFAFD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4304" y="4420746"/>
            <a:ext cx="1959125" cy="2024741"/>
          </a:xfrm>
          <a:prstGeom prst="rect">
            <a:avLst/>
          </a:prstGeom>
        </p:spPr>
      </p:pic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2B18003C-5E33-451A-9125-28FCDC3A8C6A}"/>
              </a:ext>
            </a:extLst>
          </p:cNvPr>
          <p:cNvCxnSpPr>
            <a:cxnSpLocks/>
            <a:stCxn id="8" idx="0"/>
            <a:endCxn id="11" idx="1"/>
          </p:cNvCxnSpPr>
          <p:nvPr/>
        </p:nvCxnSpPr>
        <p:spPr>
          <a:xfrm>
            <a:off x="3187771" y="2058577"/>
            <a:ext cx="5246533" cy="33745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42B0805-7834-4ED4-B96F-35CD1903D5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563" y="4141356"/>
            <a:ext cx="1848407" cy="238504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CCCDACF-F69A-4FE0-A45E-D4AA49E8970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0794" y="1547492"/>
            <a:ext cx="2152674" cy="2152674"/>
          </a:xfrm>
          <a:prstGeom prst="rect">
            <a:avLst/>
          </a:prstGeom>
        </p:spPr>
      </p:pic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3611AC90-5495-4205-9416-89EAC05E03D8}"/>
              </a:ext>
            </a:extLst>
          </p:cNvPr>
          <p:cNvCxnSpPr>
            <a:stCxn id="16" idx="3"/>
            <a:endCxn id="18" idx="1"/>
          </p:cNvCxnSpPr>
          <p:nvPr/>
        </p:nvCxnSpPr>
        <p:spPr>
          <a:xfrm flipV="1">
            <a:off x="3471970" y="2623829"/>
            <a:ext cx="4908824" cy="271004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D29FF1F9-EBDB-428E-B6BB-31CBE7318246}"/>
              </a:ext>
            </a:extLst>
          </p:cNvPr>
          <p:cNvSpPr txBox="1"/>
          <p:nvPr/>
        </p:nvSpPr>
        <p:spPr>
          <a:xfrm>
            <a:off x="1319296" y="3850105"/>
            <a:ext cx="2675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Penguin Attack Cyrillic" panose="02000500000000020004" pitchFamily="2" charset="0"/>
              </a:rPr>
              <a:t>Стрелки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C038C62-4724-4F30-81DE-CB5B1C710F94}"/>
              </a:ext>
            </a:extLst>
          </p:cNvPr>
          <p:cNvSpPr txBox="1"/>
          <p:nvPr/>
        </p:nvSpPr>
        <p:spPr>
          <a:xfrm>
            <a:off x="8119537" y="6326343"/>
            <a:ext cx="2675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Penguin Attack Cyrillic" panose="02000500000000020004" pitchFamily="2" charset="0"/>
              </a:rPr>
              <a:t>Стрелки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AA13B40-6147-4FDA-B6A3-5B27EEF58767}"/>
              </a:ext>
            </a:extLst>
          </p:cNvPr>
          <p:cNvSpPr txBox="1"/>
          <p:nvPr/>
        </p:nvSpPr>
        <p:spPr>
          <a:xfrm>
            <a:off x="1623563" y="6326343"/>
            <a:ext cx="199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Penguin Attack Cyrillic" panose="02000500000000020004" pitchFamily="2" charset="0"/>
              </a:rPr>
              <a:t>Гвоздики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A914719-E17B-4A08-A0F4-8A5437457D1B}"/>
              </a:ext>
            </a:extLst>
          </p:cNvPr>
          <p:cNvSpPr txBox="1"/>
          <p:nvPr/>
        </p:nvSpPr>
        <p:spPr>
          <a:xfrm>
            <a:off x="7981404" y="3500111"/>
            <a:ext cx="199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Penguin Attack Cyrillic" panose="02000500000000020004" pitchFamily="2" charset="0"/>
              </a:rPr>
              <a:t>Гвоздики</a:t>
            </a:r>
          </a:p>
        </p:txBody>
      </p:sp>
    </p:spTree>
    <p:extLst>
      <p:ext uri="{BB962C8B-B14F-4D97-AF65-F5344CB8AC3E}">
        <p14:creationId xmlns:p14="http://schemas.microsoft.com/office/powerpoint/2010/main" val="2107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27F710A-1F88-4381-8545-CCEF03FA4F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7041" y="141249"/>
            <a:ext cx="1129990" cy="1129990"/>
          </a:xfrm>
          <a:prstGeom prst="rect">
            <a:avLst/>
          </a:prstGeom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03488FD-BC5A-43C9-9019-18044B1AD0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95158">
            <a:off x="10742185" y="6067254"/>
            <a:ext cx="1686227" cy="93835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1DBD450-6197-4AB6-9FCE-1026294B5EE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76"/>
          <a:stretch/>
        </p:blipFill>
        <p:spPr>
          <a:xfrm>
            <a:off x="6301938" y="639392"/>
            <a:ext cx="4895542" cy="621860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AFAEE57-C795-4CF0-ABCD-CB3A6646D0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80" y="1100428"/>
            <a:ext cx="3121158" cy="291084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1749108-6F87-4F3C-9B78-0E7AF4ADD8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282" y="3712230"/>
            <a:ext cx="3269152" cy="326915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F43B564-5514-4E41-8E5B-32C9A58ED6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476" y="1314111"/>
            <a:ext cx="3269152" cy="3269152"/>
          </a:xfrm>
          <a:prstGeom prst="rect">
            <a:avLst/>
          </a:prstGeom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F3C95962-3979-45F7-9477-FEAC1F6C446C}"/>
              </a:ext>
            </a:extLst>
          </p:cNvPr>
          <p:cNvGrpSpPr/>
          <p:nvPr/>
        </p:nvGrpSpPr>
        <p:grpSpPr>
          <a:xfrm>
            <a:off x="4044877" y="0"/>
            <a:ext cx="4895543" cy="3358567"/>
            <a:chOff x="921992" y="746593"/>
            <a:chExt cx="5174008" cy="4105671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D1A94C1E-F4E1-4352-B82C-4A5E32F21F6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70000"/>
              <a:grayscl/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992" y="746593"/>
              <a:ext cx="5174008" cy="4105671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123642D-4CCC-4F3F-B397-47212F45C37E}"/>
                </a:ext>
              </a:extLst>
            </p:cNvPr>
            <p:cNvSpPr txBox="1"/>
            <p:nvPr/>
          </p:nvSpPr>
          <p:spPr>
            <a:xfrm>
              <a:off x="1378392" y="1611444"/>
              <a:ext cx="4372619" cy="18749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dirty="0">
                  <a:latin typeface="Penguin Attack Cyrillic" panose="02000500000000020004" pitchFamily="2" charset="0"/>
                </a:rPr>
                <a:t>Хлопни в ладоши, когда услышишь ударный слог!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6200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27F710A-1F88-4381-8545-CCEF03FA4F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7041" y="141249"/>
            <a:ext cx="1129990" cy="1129990"/>
          </a:xfrm>
          <a:prstGeom prst="rect">
            <a:avLst/>
          </a:prstGeom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03488FD-BC5A-43C9-9019-18044B1AD0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95158">
            <a:off x="10742185" y="6067254"/>
            <a:ext cx="1686227" cy="9383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AA324EB-FEE5-41A9-9601-E3E5FEEFD5EC}"/>
              </a:ext>
            </a:extLst>
          </p:cNvPr>
          <p:cNvSpPr txBox="1"/>
          <p:nvPr/>
        </p:nvSpPr>
        <p:spPr>
          <a:xfrm>
            <a:off x="3815729" y="1203159"/>
            <a:ext cx="36713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rgbClr val="C00000"/>
                </a:solidFill>
                <a:latin typeface="Penguin Attack Cyrillic" panose="02000500000000020004" pitchFamily="2" charset="0"/>
              </a:rPr>
              <a:t>Расставь ударение.</a:t>
            </a: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FC4C5C74-BE4F-49E2-B44F-2B6C77671B44}"/>
              </a:ext>
            </a:extLst>
          </p:cNvPr>
          <p:cNvGrpSpPr/>
          <p:nvPr/>
        </p:nvGrpSpPr>
        <p:grpSpPr>
          <a:xfrm>
            <a:off x="-144380" y="628417"/>
            <a:ext cx="4076987" cy="4046712"/>
            <a:chOff x="-130629" y="642167"/>
            <a:chExt cx="4076987" cy="4046712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88DFF5BB-FD0F-46D7-AEC8-5C312FFDF8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601" t="9122" r="24492" b="10476"/>
            <a:stretch/>
          </p:blipFill>
          <p:spPr>
            <a:xfrm>
              <a:off x="-130629" y="642167"/>
              <a:ext cx="4076987" cy="4046712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6E511265-3EA7-4B90-9C68-CA7A84D2273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943" y="1557027"/>
              <a:ext cx="1698721" cy="1686547"/>
            </a:xfrm>
            <a:prstGeom prst="rect">
              <a:avLst/>
            </a:prstGeom>
          </p:spPr>
        </p:pic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01AA0925-BCA4-4DE8-B08F-B5E1F3A88641}"/>
                </a:ext>
              </a:extLst>
            </p:cNvPr>
            <p:cNvGrpSpPr/>
            <p:nvPr/>
          </p:nvGrpSpPr>
          <p:grpSpPr>
            <a:xfrm>
              <a:off x="948775" y="3429000"/>
              <a:ext cx="2035056" cy="551734"/>
              <a:chOff x="948775" y="3429000"/>
              <a:chExt cx="2035056" cy="551734"/>
            </a:xfrm>
          </p:grpSpPr>
          <p:cxnSp>
            <p:nvCxnSpPr>
              <p:cNvPr id="11" name="Прямая соединительная линия 10">
                <a:extLst>
                  <a:ext uri="{FF2B5EF4-FFF2-40B4-BE49-F238E27FC236}">
                    <a16:creationId xmlns:a16="http://schemas.microsoft.com/office/drawing/2014/main" id="{0ED379C2-1881-4234-8462-1D4B9A76D4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48775" y="3721197"/>
                <a:ext cx="2035056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" name="Прямая соединительная линия 13">
                <a:extLst>
                  <a:ext uri="{FF2B5EF4-FFF2-40B4-BE49-F238E27FC236}">
                    <a16:creationId xmlns:a16="http://schemas.microsoft.com/office/drawing/2014/main" id="{DC0154E8-53B8-468D-B170-B7EC4E9A375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66304" y="3429000"/>
                <a:ext cx="1" cy="55173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</p:grp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58E789DB-18AA-4966-A7DE-5BDE9270FD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120267" flipV="1">
            <a:off x="1324011" y="3205786"/>
            <a:ext cx="525700" cy="525700"/>
          </a:xfrm>
          <a:prstGeom prst="rect">
            <a:avLst/>
          </a:prstGeom>
        </p:spPr>
      </p:pic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F8313736-8300-498A-A105-8CEF942B95D0}"/>
              </a:ext>
            </a:extLst>
          </p:cNvPr>
          <p:cNvGrpSpPr/>
          <p:nvPr/>
        </p:nvGrpSpPr>
        <p:grpSpPr>
          <a:xfrm>
            <a:off x="7747853" y="1138327"/>
            <a:ext cx="4076987" cy="4046712"/>
            <a:chOff x="-130629" y="642167"/>
            <a:chExt cx="4076987" cy="4046712"/>
          </a:xfrm>
        </p:grpSpPr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C98F925F-A165-49A3-ACD5-A4BA43223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601" t="9122" r="24492" b="10476"/>
            <a:stretch/>
          </p:blipFill>
          <p:spPr>
            <a:xfrm>
              <a:off x="-130629" y="642167"/>
              <a:ext cx="4076987" cy="4046712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2AC39DE5-52C4-4645-9968-07BF35C25D8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6176" y="1158108"/>
              <a:ext cx="2270892" cy="2270892"/>
            </a:xfrm>
            <a:prstGeom prst="rect">
              <a:avLst/>
            </a:prstGeom>
          </p:spPr>
        </p:pic>
        <p:grpSp>
          <p:nvGrpSpPr>
            <p:cNvPr id="25" name="Группа 24">
              <a:extLst>
                <a:ext uri="{FF2B5EF4-FFF2-40B4-BE49-F238E27FC236}">
                  <a16:creationId xmlns:a16="http://schemas.microsoft.com/office/drawing/2014/main" id="{114B3903-4734-4C8D-BE76-23E5DCBE3F84}"/>
                </a:ext>
              </a:extLst>
            </p:cNvPr>
            <p:cNvGrpSpPr/>
            <p:nvPr/>
          </p:nvGrpSpPr>
          <p:grpSpPr>
            <a:xfrm>
              <a:off x="948775" y="3429000"/>
              <a:ext cx="2035056" cy="551734"/>
              <a:chOff x="948775" y="3429000"/>
              <a:chExt cx="2035056" cy="551734"/>
            </a:xfrm>
          </p:grpSpPr>
          <p:cxnSp>
            <p:nvCxnSpPr>
              <p:cNvPr id="26" name="Прямая соединительная линия 25">
                <a:extLst>
                  <a:ext uri="{FF2B5EF4-FFF2-40B4-BE49-F238E27FC236}">
                    <a16:creationId xmlns:a16="http://schemas.microsoft.com/office/drawing/2014/main" id="{9806CEA8-57BE-4017-AE18-8F99AF1D19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48775" y="3721197"/>
                <a:ext cx="2035056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>
                <a:extLst>
                  <a:ext uri="{FF2B5EF4-FFF2-40B4-BE49-F238E27FC236}">
                    <a16:creationId xmlns:a16="http://schemas.microsoft.com/office/drawing/2014/main" id="{23ED6E60-F44F-4014-8B4A-82A8E218B6A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66304" y="3429000"/>
                <a:ext cx="1" cy="55173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136F2925-2FDE-47B4-ACEA-0146DC2EBE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120267" flipV="1">
            <a:off x="9168338" y="3615456"/>
            <a:ext cx="525700" cy="525700"/>
          </a:xfrm>
          <a:prstGeom prst="rect">
            <a:avLst/>
          </a:prstGeom>
        </p:spPr>
      </p:pic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A34FEE51-01A6-4778-803B-93FEEAEB6ED6}"/>
              </a:ext>
            </a:extLst>
          </p:cNvPr>
          <p:cNvGrpSpPr/>
          <p:nvPr/>
        </p:nvGrpSpPr>
        <p:grpSpPr>
          <a:xfrm>
            <a:off x="3701803" y="2887349"/>
            <a:ext cx="4076987" cy="4046712"/>
            <a:chOff x="-130629" y="642167"/>
            <a:chExt cx="4076987" cy="4046712"/>
          </a:xfrm>
        </p:grpSpPr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9AA7FA1E-9335-4899-98F4-1F87A045DB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601" t="9122" r="24492" b="10476"/>
            <a:stretch/>
          </p:blipFill>
          <p:spPr>
            <a:xfrm>
              <a:off x="-130629" y="642167"/>
              <a:ext cx="4076987" cy="4046712"/>
            </a:xfrm>
            <a:prstGeom prst="rect">
              <a:avLst/>
            </a:prstGeom>
          </p:spPr>
        </p:pic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4EE5993B-AADC-4812-9D89-4D4DA5F8B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324410" y="1633124"/>
              <a:ext cx="1221915" cy="1885241"/>
            </a:xfrm>
            <a:prstGeom prst="rect">
              <a:avLst/>
            </a:prstGeom>
          </p:spPr>
        </p:pic>
        <p:grpSp>
          <p:nvGrpSpPr>
            <p:cNvPr id="32" name="Группа 31">
              <a:extLst>
                <a:ext uri="{FF2B5EF4-FFF2-40B4-BE49-F238E27FC236}">
                  <a16:creationId xmlns:a16="http://schemas.microsoft.com/office/drawing/2014/main" id="{38C4D71A-09AA-4FC7-8095-F688F6806929}"/>
                </a:ext>
              </a:extLst>
            </p:cNvPr>
            <p:cNvGrpSpPr/>
            <p:nvPr/>
          </p:nvGrpSpPr>
          <p:grpSpPr>
            <a:xfrm>
              <a:off x="948775" y="3429000"/>
              <a:ext cx="2035056" cy="551734"/>
              <a:chOff x="948775" y="3429000"/>
              <a:chExt cx="2035056" cy="551734"/>
            </a:xfrm>
          </p:grpSpPr>
          <p:cxnSp>
            <p:nvCxnSpPr>
              <p:cNvPr id="33" name="Прямая соединительная линия 32">
                <a:extLst>
                  <a:ext uri="{FF2B5EF4-FFF2-40B4-BE49-F238E27FC236}">
                    <a16:creationId xmlns:a16="http://schemas.microsoft.com/office/drawing/2014/main" id="{C0AFDD9D-98CE-4B58-B04A-B329B9B4B4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48775" y="3721197"/>
                <a:ext cx="2035056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4" name="Прямая соединительная линия 33">
                <a:extLst>
                  <a:ext uri="{FF2B5EF4-FFF2-40B4-BE49-F238E27FC236}">
                    <a16:creationId xmlns:a16="http://schemas.microsoft.com/office/drawing/2014/main" id="{89E1BC1A-3D82-4841-87E9-0A1852CB763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66304" y="3429000"/>
                <a:ext cx="1" cy="55173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</p:grp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D4BE5034-C8E6-44F8-8B5F-46204E9A0F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120267" flipV="1">
            <a:off x="6160222" y="5337837"/>
            <a:ext cx="525700" cy="52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428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27F710A-1F88-4381-8545-CCEF03FA4F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7041" y="141249"/>
            <a:ext cx="1129990" cy="1129990"/>
          </a:xfrm>
          <a:prstGeom prst="rect">
            <a:avLst/>
          </a:prstGeom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03488FD-BC5A-43C9-9019-18044B1AD0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95158">
            <a:off x="10742185" y="6067254"/>
            <a:ext cx="1686227" cy="938354"/>
          </a:xfrm>
          <a:prstGeom prst="rect">
            <a:avLst/>
          </a:prstGeom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45FDB384-1AE6-40DF-89A3-91EA13C17F5C}"/>
              </a:ext>
            </a:extLst>
          </p:cNvPr>
          <p:cNvGrpSpPr/>
          <p:nvPr/>
        </p:nvGrpSpPr>
        <p:grpSpPr>
          <a:xfrm>
            <a:off x="0" y="700908"/>
            <a:ext cx="4076987" cy="4046712"/>
            <a:chOff x="-130629" y="642167"/>
            <a:chExt cx="4076987" cy="4046712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64D20568-1151-477F-9A17-DA6C86A1EF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601" t="9122" r="24492" b="10476"/>
            <a:stretch/>
          </p:blipFill>
          <p:spPr>
            <a:xfrm>
              <a:off x="-130629" y="642167"/>
              <a:ext cx="4076987" cy="4046712"/>
            </a:xfrm>
            <a:prstGeom prst="rect">
              <a:avLst/>
            </a:prstGeom>
          </p:spPr>
        </p:pic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C61D9643-A1F6-4AA5-8C2D-CA83F2A9950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45957" y="1283800"/>
              <a:ext cx="2323814" cy="2145200"/>
            </a:xfrm>
            <a:prstGeom prst="rect">
              <a:avLst/>
            </a:prstGeom>
          </p:spPr>
        </p:pic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362B5064-AF3C-4304-A555-00923D25AB77}"/>
                </a:ext>
              </a:extLst>
            </p:cNvPr>
            <p:cNvGrpSpPr/>
            <p:nvPr/>
          </p:nvGrpSpPr>
          <p:grpSpPr>
            <a:xfrm>
              <a:off x="948775" y="3429000"/>
              <a:ext cx="2035056" cy="551734"/>
              <a:chOff x="948775" y="3429000"/>
              <a:chExt cx="2035056" cy="551734"/>
            </a:xfrm>
          </p:grpSpPr>
          <p:cxnSp>
            <p:nvCxnSpPr>
              <p:cNvPr id="8" name="Прямая соединительная линия 7">
                <a:extLst>
                  <a:ext uri="{FF2B5EF4-FFF2-40B4-BE49-F238E27FC236}">
                    <a16:creationId xmlns:a16="http://schemas.microsoft.com/office/drawing/2014/main" id="{D23AD30F-AAF9-4AE9-99E5-10EB1FF8B9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48775" y="3721197"/>
                <a:ext cx="2035056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" name="Прямая соединительная линия 8">
                <a:extLst>
                  <a:ext uri="{FF2B5EF4-FFF2-40B4-BE49-F238E27FC236}">
                    <a16:creationId xmlns:a16="http://schemas.microsoft.com/office/drawing/2014/main" id="{E1A5C6B8-47ED-449A-B692-4FA5623F3D1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66304" y="3429000"/>
                <a:ext cx="1" cy="55173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</p:grp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4640667-85A1-46FD-B37A-B2BBE7091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120267" flipV="1">
            <a:off x="1383922" y="3212975"/>
            <a:ext cx="525700" cy="525700"/>
          </a:xfrm>
          <a:prstGeom prst="rect">
            <a:avLst/>
          </a:prstGeom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1428069F-E9A8-4355-AA67-98A4E35D8F19}"/>
              </a:ext>
            </a:extLst>
          </p:cNvPr>
          <p:cNvGrpSpPr/>
          <p:nvPr/>
        </p:nvGrpSpPr>
        <p:grpSpPr>
          <a:xfrm>
            <a:off x="3795766" y="1735824"/>
            <a:ext cx="4076987" cy="4046712"/>
            <a:chOff x="-130629" y="642167"/>
            <a:chExt cx="4076987" cy="4046712"/>
          </a:xfrm>
        </p:grpSpPr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169B1961-4C6A-467F-9D46-B46E0AEB64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601" t="9122" r="24492" b="10476"/>
            <a:stretch/>
          </p:blipFill>
          <p:spPr>
            <a:xfrm>
              <a:off x="-130629" y="642167"/>
              <a:ext cx="4076987" cy="4046712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9F3F77F2-3FC7-4B35-B2EB-F7271AA3A54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31898" y="1276831"/>
              <a:ext cx="2234506" cy="2234506"/>
            </a:xfrm>
            <a:prstGeom prst="rect">
              <a:avLst/>
            </a:prstGeom>
          </p:spPr>
        </p:pic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606B0EA7-76D5-4603-BD79-BBDE4A10989A}"/>
                </a:ext>
              </a:extLst>
            </p:cNvPr>
            <p:cNvGrpSpPr/>
            <p:nvPr/>
          </p:nvGrpSpPr>
          <p:grpSpPr>
            <a:xfrm>
              <a:off x="948775" y="3429000"/>
              <a:ext cx="2035056" cy="551734"/>
              <a:chOff x="948775" y="3429000"/>
              <a:chExt cx="2035056" cy="551734"/>
            </a:xfrm>
          </p:grpSpPr>
          <p:cxnSp>
            <p:nvCxnSpPr>
              <p:cNvPr id="15" name="Прямая соединительная линия 14">
                <a:extLst>
                  <a:ext uri="{FF2B5EF4-FFF2-40B4-BE49-F238E27FC236}">
                    <a16:creationId xmlns:a16="http://schemas.microsoft.com/office/drawing/2014/main" id="{B03356A6-BAEC-4754-B34D-99C23A157E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48775" y="3721197"/>
                <a:ext cx="2035056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" name="Прямая соединительная линия 15">
                <a:extLst>
                  <a:ext uri="{FF2B5EF4-FFF2-40B4-BE49-F238E27FC236}">
                    <a16:creationId xmlns:a16="http://schemas.microsoft.com/office/drawing/2014/main" id="{775CB9F3-6BB5-428D-9A3A-B03CF22041F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66304" y="3429000"/>
                <a:ext cx="1" cy="55173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F82CA99-DFD6-4DFF-96FD-EE41AC22C6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120267" flipV="1">
            <a:off x="5062646" y="4259807"/>
            <a:ext cx="525700" cy="525700"/>
          </a:xfrm>
          <a:prstGeom prst="rect">
            <a:avLst/>
          </a:prstGeom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BBF3E5A4-7A77-4FDB-A4BD-C43106D6B154}"/>
              </a:ext>
            </a:extLst>
          </p:cNvPr>
          <p:cNvGrpSpPr/>
          <p:nvPr/>
        </p:nvGrpSpPr>
        <p:grpSpPr>
          <a:xfrm>
            <a:off x="7674105" y="841637"/>
            <a:ext cx="4076987" cy="4046712"/>
            <a:chOff x="-130629" y="642167"/>
            <a:chExt cx="4076987" cy="4046712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ED3A5FB1-4F65-48DE-B1AB-90874C82DF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601" t="9122" r="24492" b="10476"/>
            <a:stretch/>
          </p:blipFill>
          <p:spPr>
            <a:xfrm>
              <a:off x="-130629" y="642167"/>
              <a:ext cx="4076987" cy="4046712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2AB0D25F-0821-4600-A83F-91418207B53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49325" y="1593243"/>
              <a:ext cx="2430965" cy="1695028"/>
            </a:xfrm>
            <a:prstGeom prst="rect">
              <a:avLst/>
            </a:prstGeom>
          </p:spPr>
        </p:pic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09CD9897-AC58-47F4-8B18-D426D61A862F}"/>
                </a:ext>
              </a:extLst>
            </p:cNvPr>
            <p:cNvGrpSpPr/>
            <p:nvPr/>
          </p:nvGrpSpPr>
          <p:grpSpPr>
            <a:xfrm>
              <a:off x="948775" y="3429000"/>
              <a:ext cx="2035056" cy="551734"/>
              <a:chOff x="948775" y="3429000"/>
              <a:chExt cx="2035056" cy="551734"/>
            </a:xfrm>
          </p:grpSpPr>
          <p:cxnSp>
            <p:nvCxnSpPr>
              <p:cNvPr id="22" name="Прямая соединительная линия 21">
                <a:extLst>
                  <a:ext uri="{FF2B5EF4-FFF2-40B4-BE49-F238E27FC236}">
                    <a16:creationId xmlns:a16="http://schemas.microsoft.com/office/drawing/2014/main" id="{7D3F52EC-EF53-486A-97EF-408603D6A2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48775" y="3721197"/>
                <a:ext cx="2035056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>
                <a:extLst>
                  <a:ext uri="{FF2B5EF4-FFF2-40B4-BE49-F238E27FC236}">
                    <a16:creationId xmlns:a16="http://schemas.microsoft.com/office/drawing/2014/main" id="{9966060C-58E7-4D29-95F5-0A72DEE4BEA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66304" y="3429000"/>
                <a:ext cx="1" cy="55173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</p:grp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43FCFF77-A07B-4AD3-A9D9-47C674CFB9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120267" flipV="1">
            <a:off x="9998054" y="3380950"/>
            <a:ext cx="525700" cy="52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682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7DC2BC-D2D3-4D64-A907-D334BE2B1F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7377" y="-78645"/>
            <a:ext cx="1347670" cy="1347670"/>
          </a:xfrm>
          <a:prstGeom prst="rect">
            <a:avLst/>
          </a:prstGeom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4379E75-48F6-42FC-AB64-3FB4BF96042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04" r="23611" b="-1"/>
          <a:stretch/>
        </p:blipFill>
        <p:spPr>
          <a:xfrm>
            <a:off x="5083138" y="-78645"/>
            <a:ext cx="3710227" cy="7416998"/>
          </a:xfrm>
          <a:prstGeom prst="rect">
            <a:avLst/>
          </a:prstGeom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DF9F91CC-D7B4-4E97-A7EA-385F84BCA3F4}"/>
              </a:ext>
            </a:extLst>
          </p:cNvPr>
          <p:cNvSpPr/>
          <p:nvPr/>
        </p:nvSpPr>
        <p:spPr>
          <a:xfrm>
            <a:off x="1018676" y="1054502"/>
            <a:ext cx="5293895" cy="1760048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solidFill>
              <a:schemeClr val="bg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>
                <a:solidFill>
                  <a:srgbClr val="C00000"/>
                </a:solidFill>
                <a:latin typeface="Penguin Attack Cyrillic" panose="02000500000000020004" pitchFamily="2" charset="0"/>
              </a:rPr>
              <a:t>Теперь ты умеешь находить ударение и слышать, где слово звучит сильнее!</a:t>
            </a:r>
            <a:endParaRPr lang="ru-RU" sz="2800" b="1" dirty="0">
              <a:solidFill>
                <a:srgbClr val="C00000"/>
              </a:solidFill>
              <a:latin typeface="Penguin Attack Cyrillic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108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143</Words>
  <Application>Microsoft Office PowerPoint</Application>
  <PresentationFormat>Широкоэкранный</PresentationFormat>
  <Paragraphs>30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Comic Sans MS</vt:lpstr>
      <vt:lpstr>Penguin Attack Cyrillic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Артемова</dc:creator>
  <cp:lastModifiedBy>Анна Артемова</cp:lastModifiedBy>
  <cp:revision>14</cp:revision>
  <dcterms:created xsi:type="dcterms:W3CDTF">2025-11-05T09:34:00Z</dcterms:created>
  <dcterms:modified xsi:type="dcterms:W3CDTF">2025-11-05T14:05:37Z</dcterms:modified>
</cp:coreProperties>
</file>