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-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097942-168C-6A90-7FA2-3C5FF3B38B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889C040-7F5B-BDF6-7667-C60F7F0081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0134ED-6BBF-C0FC-EDE4-2C8CB8040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91637-CC59-4FAA-A568-47C8ADC0789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8F3D04-D901-C3D2-1C06-CCB5D437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13F366-FB4D-EDAA-8D20-534AF0E5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EDE8-DD72-4FAE-8AF0-14DF7A0319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34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E60799-1A41-2686-3D0E-C2E3D4B33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D6C97D-D1FA-0FF5-6B1B-51AD74215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9B5972-928C-A262-0C9B-9E7303177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91637-CC59-4FAA-A568-47C8ADC0789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BBB467-4560-D081-ED76-0999E3937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94F1EA-C975-AD14-C275-40D04777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EDE8-DD72-4FAE-8AF0-14DF7A0319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559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1A5C90-E01A-07E3-A80E-DF23BA3E8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836381-86C6-4F21-6B6F-48F367728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50FE71-0F82-B46B-8431-D5E809F0E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91637-CC59-4FAA-A568-47C8ADC0789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229E35-128E-038A-154B-ED245DA0A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A65F79-2E3F-E3D1-8E12-86949AAB2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EDE8-DD72-4FAE-8AF0-14DF7A0319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368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310721-97A7-8008-D6FD-00269EB94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DE658D-B478-B6D1-EA12-BC3AE0B7AF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264FA1C-A434-B39A-7E93-C1BA8E9FC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FE7F8A-989C-30D2-0EF9-B955FAB6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91637-CC59-4FAA-A568-47C8ADC0789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414162-C631-2F1C-64BE-2F6F0E587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D85EFD-3C31-011F-0D89-8D2045C22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EDE8-DD72-4FAE-8AF0-14DF7A0319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601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F2CAC0-3298-824A-4815-B50232449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439939-DB9F-AED1-BF47-8C75E9FCD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012AD4-54E0-DFF3-259C-4C68AC1988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5809111-06FD-EC31-BD04-A45DF84EC3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121EE1E-BD50-F612-BAFC-1AD8E347A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7D76984-2E5F-87B0-3481-4B8523611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91637-CC59-4FAA-A568-47C8ADC0789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E8474DB-AEB5-095C-9557-B61344317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8EC5620-96D8-844E-A61F-9345F7784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EDE8-DD72-4FAE-8AF0-14DF7A0319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321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2A07D1-55A9-7CEF-5BD2-BFF7CBB69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01937A2-AF96-D2C2-508A-B63FF0E68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91637-CC59-4FAA-A568-47C8ADC0789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5B4A9FF-7CA0-ED07-A023-2DD037098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15A6B21-C4C1-8E6B-D30E-5FD0F0E60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EDE8-DD72-4FAE-8AF0-14DF7A0319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892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BA18F13-FC3F-F981-7F52-17032EBF3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91637-CC59-4FAA-A568-47C8ADC0789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9445B3B-82E9-D965-6971-2D7741702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E79AD9-3806-0961-A3AD-4D26C04DD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EDE8-DD72-4FAE-8AF0-14DF7A0319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177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2E43A7-EE4A-D845-3D21-5FCD875AB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83D7C7-3DF3-BC15-1328-52B44447D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BE5DE8-4FB6-00F1-5591-DA7620C3C8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4AD61C-3DB6-4863-7511-A2EF1EA94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91637-CC59-4FAA-A568-47C8ADC0789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2BE981-287A-CD86-E8AA-7E7E1EB56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0E5E19-D0D1-CA8A-3148-35D003BE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EDE8-DD72-4FAE-8AF0-14DF7A0319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494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E39014-BFD7-A61A-2C3B-B562E32A5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2447B5A-987A-0380-547B-EABEBB98BE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FD2FA78-C819-8BB6-1AF3-12CB9CFDDA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01E21A-EEB8-EECC-5F1C-66073554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91637-CC59-4FAA-A568-47C8ADC0789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DA4D26-243E-B138-4AE1-00EAEE6CF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3EB82-7D4B-4E21-629A-4580D2E13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EDE8-DD72-4FAE-8AF0-14DF7A0319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529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4C2FE2-C81D-90F7-E5D6-A3CF15883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1ACDF36-B2F3-ED90-3B6E-DF3EE82B2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B981EF-367A-87F1-48E1-5D50A62FF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91637-CC59-4FAA-A568-47C8ADC0789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57601B-D9B6-3ED9-431F-5D92A8360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154B26-7C86-4480-D270-D1AF21B20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EDE8-DD72-4FAE-8AF0-14DF7A0319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81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641C937-D5C0-0D8E-BFC0-171E932B3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947D0E-A4EA-7369-E3F8-11E299F10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004C70-3DE2-427B-9F72-C2EFAE1E1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91637-CC59-4FAA-A568-47C8ADC0789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C37FDB-38B2-004B-E627-2E516FDDE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B95B9B-3AAE-6157-B5FD-FF85CB8BB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EDE8-DD72-4FAE-8AF0-14DF7A0319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277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F4A56B-ACCB-6B9B-DF76-A2E72035C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DAA90D-48A0-9802-F71F-C8554DD7D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34D6D4-7A01-7C6D-3E9C-265CEB2720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91637-CC59-4FAA-A568-47C8ADC07894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AC7E5E-637C-2A6B-0D1A-2AE7B54C8A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0111B0-F28F-26E6-92FF-9164581508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F4EDE8-DD72-4FAE-8AF0-14DF7A0319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10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B009941-B7C5-918A-E4B9-60E468443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937" y="-178420"/>
            <a:ext cx="1897565" cy="1897565"/>
          </a:xfrm>
          <a:prstGeom prst="rect">
            <a:avLst/>
          </a:prstGeom>
        </p:spPr>
      </p:pic>
      <p:pic>
        <p:nvPicPr>
          <p:cNvPr id="7" name="Рисунок 6" descr="Изображение выглядит как игрушка, мультфильм, талисма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A8D6CA3-6991-E23D-FB17-02400C6F8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77" y="-457627"/>
            <a:ext cx="5430559" cy="8145839"/>
          </a:xfrm>
          <a:prstGeom prst="rect">
            <a:avLst/>
          </a:prstGeom>
        </p:spPr>
      </p:pic>
      <p:sp>
        <p:nvSpPr>
          <p:cNvPr id="8" name="Волна 7">
            <a:extLst>
              <a:ext uri="{FF2B5EF4-FFF2-40B4-BE49-F238E27FC236}">
                <a16:creationId xmlns:a16="http://schemas.microsoft.com/office/drawing/2014/main" id="{0CB051ED-54AB-9D64-2B8B-D6ABF4CCC4F7}"/>
              </a:ext>
            </a:extLst>
          </p:cNvPr>
          <p:cNvSpPr/>
          <p:nvPr/>
        </p:nvSpPr>
        <p:spPr>
          <a:xfrm flipH="1">
            <a:off x="5346795" y="1214547"/>
            <a:ext cx="5193234" cy="3505500"/>
          </a:xfrm>
          <a:prstGeom prst="wave">
            <a:avLst/>
          </a:prstGeom>
          <a:solidFill>
            <a:srgbClr val="FFC000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Автоматизация звуков С–СЬ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«Лось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Санчос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»</a:t>
            </a:r>
          </a:p>
        </p:txBody>
      </p:sp>
      <p:pic>
        <p:nvPicPr>
          <p:cNvPr id="10" name="Рисунок 9" descr="Изображение выглядит как Детское искусство, пишущий прибор, искусство, карандаш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50F527D-076F-234C-CFCF-FCBB0C5BE8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2665">
            <a:off x="9263608" y="2675293"/>
            <a:ext cx="1801473" cy="1801473"/>
          </a:xfrm>
          <a:prstGeom prst="rect">
            <a:avLst/>
          </a:prstGeom>
        </p:spPr>
      </p:pic>
      <p:pic>
        <p:nvPicPr>
          <p:cNvPr id="2" name="Рисунок 1" descr="Изображение выглядит как цветок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FB21F65-EF1D-9643-F688-3836CCB817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046" y="4682480"/>
            <a:ext cx="2966206" cy="296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36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игрушка, мультфильм, талисма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C8F2830-CBA0-13C4-4CAA-7005E610A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77" y="-457627"/>
            <a:ext cx="5430559" cy="8145839"/>
          </a:xfrm>
          <a:prstGeom prst="rect">
            <a:avLst/>
          </a:prstGeom>
        </p:spPr>
      </p:pic>
      <p:sp>
        <p:nvSpPr>
          <p:cNvPr id="3" name="Облако 2">
            <a:extLst>
              <a:ext uri="{FF2B5EF4-FFF2-40B4-BE49-F238E27FC236}">
                <a16:creationId xmlns:a16="http://schemas.microsoft.com/office/drawing/2014/main" id="{B414A38D-C726-46BB-60DA-62908B2D4CF9}"/>
              </a:ext>
            </a:extLst>
          </p:cNvPr>
          <p:cNvSpPr/>
          <p:nvPr/>
        </p:nvSpPr>
        <p:spPr>
          <a:xfrm>
            <a:off x="4690663" y="872519"/>
            <a:ext cx="6351939" cy="3783243"/>
          </a:xfrm>
          <a:prstGeom prst="cloud">
            <a:avLst/>
          </a:prstGeom>
          <a:solidFill>
            <a:srgbClr val="FFC000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лось </a:t>
            </a:r>
            <a:r>
              <a:rPr lang="ru-RU" sz="320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Санчос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Он любит слова со звуком С.</a:t>
            </a:r>
            <a:br>
              <a:rPr lang="ru-RU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Поможем ему пройти все задания?</a:t>
            </a:r>
          </a:p>
        </p:txBody>
      </p:sp>
      <p:sp>
        <p:nvSpPr>
          <p:cNvPr id="4" name="Стрелка: вправо с вырезом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AD8E59-C7AE-8DD4-CAB8-F35F15FAE5C1}"/>
              </a:ext>
            </a:extLst>
          </p:cNvPr>
          <p:cNvSpPr/>
          <p:nvPr/>
        </p:nvSpPr>
        <p:spPr>
          <a:xfrm>
            <a:off x="11349728" y="6240256"/>
            <a:ext cx="732916" cy="523512"/>
          </a:xfrm>
          <a:prstGeom prst="notchedRightArrow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15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37BA9AA-E7A9-035D-DEFC-C43C7A1584F1}"/>
              </a:ext>
            </a:extLst>
          </p:cNvPr>
          <p:cNvSpPr/>
          <p:nvPr/>
        </p:nvSpPr>
        <p:spPr>
          <a:xfrm>
            <a:off x="11349728" y="6240256"/>
            <a:ext cx="732916" cy="523512"/>
          </a:xfrm>
          <a:prstGeom prst="notchedRightArrow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Блок-схема: узел 2">
            <a:extLst>
              <a:ext uri="{FF2B5EF4-FFF2-40B4-BE49-F238E27FC236}">
                <a16:creationId xmlns:a16="http://schemas.microsoft.com/office/drawing/2014/main" id="{BF9EE7F1-F19A-8A9B-0D0C-D704B7457BCE}"/>
              </a:ext>
            </a:extLst>
          </p:cNvPr>
          <p:cNvSpPr/>
          <p:nvPr/>
        </p:nvSpPr>
        <p:spPr>
          <a:xfrm>
            <a:off x="174504" y="1081924"/>
            <a:ext cx="2121966" cy="2059145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solidFill>
                  <a:schemeClr val="accent6">
                    <a:lumMod val="50000"/>
                  </a:schemeClr>
                </a:solidFill>
              </a:rPr>
              <a:t>СА</a:t>
            </a:r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99A34499-8DA4-8BF3-9004-22223E550D96}"/>
              </a:ext>
            </a:extLst>
          </p:cNvPr>
          <p:cNvSpPr/>
          <p:nvPr/>
        </p:nvSpPr>
        <p:spPr>
          <a:xfrm>
            <a:off x="2851390" y="1081923"/>
            <a:ext cx="2121966" cy="2059145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>
                <a:solidFill>
                  <a:schemeClr val="accent6">
                    <a:lumMod val="50000"/>
                  </a:schemeClr>
                </a:solidFill>
              </a:rPr>
              <a:t>СО</a:t>
            </a:r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5E49C08E-FBFA-17A9-99F3-74122C81B6A4}"/>
              </a:ext>
            </a:extLst>
          </p:cNvPr>
          <p:cNvSpPr/>
          <p:nvPr/>
        </p:nvSpPr>
        <p:spPr>
          <a:xfrm>
            <a:off x="2900251" y="3934480"/>
            <a:ext cx="2121966" cy="2059145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solidFill>
                  <a:schemeClr val="accent6">
                    <a:lumMod val="50000"/>
                  </a:schemeClr>
                </a:solidFill>
              </a:rPr>
              <a:t>СУ</a:t>
            </a:r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0299BFCF-85F0-527C-42F5-02EF67D7C8F5}"/>
              </a:ext>
            </a:extLst>
          </p:cNvPr>
          <p:cNvSpPr/>
          <p:nvPr/>
        </p:nvSpPr>
        <p:spPr>
          <a:xfrm>
            <a:off x="174504" y="3934480"/>
            <a:ext cx="2121966" cy="2059145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solidFill>
                  <a:schemeClr val="accent6">
                    <a:lumMod val="50000"/>
                  </a:schemeClr>
                </a:solidFill>
              </a:rPr>
              <a:t>СЫ</a:t>
            </a:r>
          </a:p>
        </p:txBody>
      </p:sp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id="{F04B453A-F844-45C1-1AB1-24A20BFB4615}"/>
              </a:ext>
            </a:extLst>
          </p:cNvPr>
          <p:cNvSpPr/>
          <p:nvPr/>
        </p:nvSpPr>
        <p:spPr>
          <a:xfrm>
            <a:off x="5528276" y="1085412"/>
            <a:ext cx="2121966" cy="2059145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>
                <a:solidFill>
                  <a:schemeClr val="accent6">
                    <a:lumMod val="50000"/>
                  </a:schemeClr>
                </a:solidFill>
              </a:rPr>
              <a:t>СЯ</a:t>
            </a:r>
          </a:p>
        </p:txBody>
      </p: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A39277C7-994C-8730-3DCF-362C764DF4F9}"/>
              </a:ext>
            </a:extLst>
          </p:cNvPr>
          <p:cNvSpPr/>
          <p:nvPr/>
        </p:nvSpPr>
        <p:spPr>
          <a:xfrm>
            <a:off x="5625998" y="3934479"/>
            <a:ext cx="2121966" cy="2059145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accent6">
                    <a:lumMod val="50000"/>
                  </a:schemeClr>
                </a:solidFill>
              </a:rPr>
              <a:t>СЮ</a:t>
            </a:r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F1E99295-E22F-56FF-2AA7-E287B2898FE5}"/>
              </a:ext>
            </a:extLst>
          </p:cNvPr>
          <p:cNvSpPr/>
          <p:nvPr/>
        </p:nvSpPr>
        <p:spPr>
          <a:xfrm>
            <a:off x="8156301" y="1081923"/>
            <a:ext cx="2121966" cy="2059145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solidFill>
                  <a:schemeClr val="accent6">
                    <a:lumMod val="50000"/>
                  </a:schemeClr>
                </a:solidFill>
              </a:rPr>
              <a:t>СЁ</a:t>
            </a:r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:a16="http://schemas.microsoft.com/office/drawing/2014/main" id="{2A080701-31F9-31EA-0FEA-37F0B451D692}"/>
              </a:ext>
            </a:extLst>
          </p:cNvPr>
          <p:cNvSpPr/>
          <p:nvPr/>
        </p:nvSpPr>
        <p:spPr>
          <a:xfrm>
            <a:off x="8245892" y="3934479"/>
            <a:ext cx="2121966" cy="2059145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>
                <a:solidFill>
                  <a:schemeClr val="accent6">
                    <a:lumMod val="50000"/>
                  </a:schemeClr>
                </a:solidFill>
              </a:rPr>
              <a:t>СЭ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513538-64FE-7ED3-B859-FEED5417A0EC}"/>
              </a:ext>
            </a:extLst>
          </p:cNvPr>
          <p:cNvSpPr txBox="1"/>
          <p:nvPr/>
        </p:nvSpPr>
        <p:spPr>
          <a:xfrm>
            <a:off x="4509179" y="148620"/>
            <a:ext cx="3483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Произнеси слог</a:t>
            </a:r>
          </a:p>
        </p:txBody>
      </p:sp>
    </p:spTree>
    <p:extLst>
      <p:ext uri="{BB962C8B-B14F-4D97-AF65-F5344CB8AC3E}">
        <p14:creationId xmlns:p14="http://schemas.microsoft.com/office/powerpoint/2010/main" val="405381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58131E-6874-E865-FE47-0A5B89C852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37BA9AA-E7A9-035D-DEFC-C43C7A1584F1}"/>
              </a:ext>
            </a:extLst>
          </p:cNvPr>
          <p:cNvSpPr/>
          <p:nvPr/>
        </p:nvSpPr>
        <p:spPr>
          <a:xfrm>
            <a:off x="11349728" y="6240256"/>
            <a:ext cx="732916" cy="523512"/>
          </a:xfrm>
          <a:prstGeom prst="notchedRightArrow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штатив, мольберт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82B9E47-E9D3-755C-DE52-F59358016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6" t="3664" r="19668" b="7379"/>
          <a:stretch/>
        </p:blipFill>
        <p:spPr>
          <a:xfrm flipH="1">
            <a:off x="2282510" y="-418810"/>
            <a:ext cx="3656444" cy="7519370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мультфильм, талисма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244B638-3434-06BC-55AB-D1A4A9963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8" t="4542" r="5313"/>
          <a:stretch/>
        </p:blipFill>
        <p:spPr>
          <a:xfrm flipH="1">
            <a:off x="5919169" y="0"/>
            <a:ext cx="4620862" cy="7775891"/>
          </a:xfrm>
          <a:prstGeom prst="rect">
            <a:avLst/>
          </a:prstGeom>
        </p:spPr>
      </p:pic>
      <p:pic>
        <p:nvPicPr>
          <p:cNvPr id="8" name="Рисунок 7" descr="Лампочка">
            <a:extLst>
              <a:ext uri="{FF2B5EF4-FFF2-40B4-BE49-F238E27FC236}">
                <a16:creationId xmlns:a16="http://schemas.microsoft.com/office/drawing/2014/main" id="{ECCD0B50-3389-8C0F-8AB4-45DFBBBD93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3960" y="0"/>
            <a:ext cx="856814" cy="856814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D4747F3-83EC-A72E-0D6D-59FD75B75864}"/>
              </a:ext>
            </a:extLst>
          </p:cNvPr>
          <p:cNvSpPr/>
          <p:nvPr/>
        </p:nvSpPr>
        <p:spPr>
          <a:xfrm>
            <a:off x="718956" y="293167"/>
            <a:ext cx="3127108" cy="85681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Составь предложение: На мольберте…</a:t>
            </a:r>
          </a:p>
        </p:txBody>
      </p:sp>
      <p:pic>
        <p:nvPicPr>
          <p:cNvPr id="12" name="Рисунок 11" descr="Изображение выглядит как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08A63ED-3392-21C9-0394-F596B23800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735" y="428407"/>
            <a:ext cx="3317899" cy="4976849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еда, посуда, суп, мис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D37B94B-7820-388D-D1EE-DFB26B3490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510" y="299709"/>
            <a:ext cx="3489496" cy="5234243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EEDF7A2-E26C-1D7A-C9BB-EE192007F8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482" y="1696176"/>
            <a:ext cx="2347651" cy="2347651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Фигурка животного, графическая вставка, мультфильм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B95C7BB-5E48-3A3A-0253-6017228E52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23" y="1696176"/>
            <a:ext cx="2676376" cy="267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8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контейнер, пластик, коро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2A34838-70EB-E7BE-AF43-B3223F522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45" t="4376" r="-9101" b="62952"/>
          <a:stretch/>
        </p:blipFill>
        <p:spPr>
          <a:xfrm>
            <a:off x="774797" y="4174132"/>
            <a:ext cx="3357452" cy="2240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Изображение выглядит как фрукт, еда, Продовольственная группа, овощ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297C869-7848-07A3-7CCC-E0CA41437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95" r="63774"/>
          <a:stretch/>
        </p:blipFill>
        <p:spPr>
          <a:xfrm>
            <a:off x="370530" y="4655762"/>
            <a:ext cx="2484353" cy="2565206"/>
          </a:xfrm>
          <a:prstGeom prst="rect">
            <a:avLst/>
          </a:prstGeom>
        </p:spPr>
      </p:pic>
      <p:pic>
        <p:nvPicPr>
          <p:cNvPr id="5" name="Рисунок 4" descr="Изображение выглядит как контейнер, пластик, коро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E4DD52C-06BE-AD47-53F0-8222C42F4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23" b="61832"/>
          <a:stretch/>
        </p:blipFill>
        <p:spPr>
          <a:xfrm>
            <a:off x="370530" y="750369"/>
            <a:ext cx="2686777" cy="2617557"/>
          </a:xfrm>
          <a:prstGeom prst="rect">
            <a:avLst/>
          </a:prstGeom>
        </p:spPr>
      </p:pic>
      <p:pic>
        <p:nvPicPr>
          <p:cNvPr id="8" name="Рисунок 7" descr="Изображение выглядит как фрукт, еда, Продовольственная группа, овощ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6C3B4D0-7528-3A2C-918C-845200B6E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2" t="34504" r="33240" b="32824"/>
          <a:stretch/>
        </p:blipFill>
        <p:spPr>
          <a:xfrm>
            <a:off x="762583" y="1127296"/>
            <a:ext cx="2226668" cy="224063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контейнер, пластик, коро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DAE89F8-0901-A3C7-54A9-6C3BEB214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94" t="57710"/>
          <a:stretch/>
        </p:blipFill>
        <p:spPr>
          <a:xfrm>
            <a:off x="3857406" y="2683868"/>
            <a:ext cx="2537867" cy="2900253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фрукт, еда, Продовольственная группа, овощ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CED4622-4330-947D-9FD2-DCAF3FC9C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32" b="64885"/>
          <a:stretch/>
        </p:blipFill>
        <p:spPr>
          <a:xfrm>
            <a:off x="3420857" y="2491914"/>
            <a:ext cx="3042765" cy="2408153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контейнер, пластик, коро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D4B66A5-1DB3-F2D8-3898-CA429947B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42" r="61535"/>
          <a:stretch/>
        </p:blipFill>
        <p:spPr>
          <a:xfrm>
            <a:off x="6329835" y="1273879"/>
            <a:ext cx="2637916" cy="277461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фрукт, еда, Продовольственная группа, овощ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F10515-9574-C897-40B7-C65D835DC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18" b="65700"/>
          <a:stretch/>
        </p:blipFill>
        <p:spPr>
          <a:xfrm>
            <a:off x="6329835" y="882991"/>
            <a:ext cx="3228902" cy="2352311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контейнер, пластик, коро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A634B69-2CCE-826F-B2C2-1063C48A2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23" b="61832"/>
          <a:stretch/>
        </p:blipFill>
        <p:spPr>
          <a:xfrm>
            <a:off x="6147187" y="3740494"/>
            <a:ext cx="2686777" cy="2617557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фрукт, еда, Продовольственная группа, овощ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0693F2E-93E0-DA44-01BE-C3C796ABA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31" t="65165" r="-1908" b="1400"/>
          <a:stretch/>
        </p:blipFill>
        <p:spPr>
          <a:xfrm>
            <a:off x="6535749" y="4655762"/>
            <a:ext cx="2686777" cy="229297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968DA26-56DB-8240-BEE4-4EAC2E22FB84}"/>
              </a:ext>
            </a:extLst>
          </p:cNvPr>
          <p:cNvSpPr txBox="1"/>
          <p:nvPr/>
        </p:nvSpPr>
        <p:spPr>
          <a:xfrm>
            <a:off x="4481549" y="293605"/>
            <a:ext cx="3228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Открой подарок</a:t>
            </a:r>
          </a:p>
        </p:txBody>
      </p:sp>
      <p:pic>
        <p:nvPicPr>
          <p:cNvPr id="23" name="Рисунок 22" descr="Лампочка">
            <a:extLst>
              <a:ext uri="{FF2B5EF4-FFF2-40B4-BE49-F238E27FC236}">
                <a16:creationId xmlns:a16="http://schemas.microsoft.com/office/drawing/2014/main" id="{C91805BD-F4C2-1AF8-92CA-282169F0C0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3960" y="0"/>
            <a:ext cx="856814" cy="856814"/>
          </a:xfrm>
          <a:prstGeom prst="rect">
            <a:avLst/>
          </a:prstGeom>
        </p:spPr>
      </p:pic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1F3EE750-272E-E1D4-8790-0D6C18F49845}"/>
              </a:ext>
            </a:extLst>
          </p:cNvPr>
          <p:cNvSpPr/>
          <p:nvPr/>
        </p:nvSpPr>
        <p:spPr>
          <a:xfrm>
            <a:off x="718956" y="293167"/>
            <a:ext cx="3127108" cy="85681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>
                <a:solidFill>
                  <a:schemeClr val="accent3">
                    <a:lumMod val="50000"/>
                  </a:schemeClr>
                </a:solidFill>
              </a:rPr>
              <a:t>Слова + предложения:</a:t>
            </a:r>
            <a:br>
              <a:rPr lang="ru-RU" sz="2000" i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</a:rPr>
              <a:t>Санчос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</a:rPr>
              <a:t> ест сыр.</a:t>
            </a:r>
          </a:p>
        </p:txBody>
      </p:sp>
      <p:pic>
        <p:nvPicPr>
          <p:cNvPr id="25" name="Рисунок 24" descr="Изображение выглядит как игрушка, мультфильм, талисма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9388A09-8709-EDC1-FE79-E022D8CEA9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8" t="4542" r="5313"/>
          <a:stretch/>
        </p:blipFill>
        <p:spPr>
          <a:xfrm flipH="1">
            <a:off x="9099792" y="1446737"/>
            <a:ext cx="3092208" cy="5203504"/>
          </a:xfrm>
          <a:prstGeom prst="rect">
            <a:avLst/>
          </a:prstGeom>
        </p:spPr>
      </p:pic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37BA9AA-E7A9-035D-DEFC-C43C7A1584F1}"/>
              </a:ext>
            </a:extLst>
          </p:cNvPr>
          <p:cNvSpPr/>
          <p:nvPr/>
        </p:nvSpPr>
        <p:spPr>
          <a:xfrm>
            <a:off x="11349728" y="6240256"/>
            <a:ext cx="732916" cy="523512"/>
          </a:xfrm>
          <a:prstGeom prst="notchedRightArrow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29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9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950" fill="hold">
                                          <p:stCondLst>
                                            <p:cond delay="19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950" fill="hold">
                                          <p:stCondLst>
                                            <p:cond delay="3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950" fill="hold">
                                          <p:stCondLst>
                                            <p:cond delay="58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950" fill="hold">
                                          <p:stCondLst>
                                            <p:cond delay="7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игрушка, мультфильм, талисма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00CF0D6-1C54-A91E-A1AD-DEC7246DA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8" t="4542" r="5313"/>
          <a:stretch/>
        </p:blipFill>
        <p:spPr>
          <a:xfrm flipH="1">
            <a:off x="5598082" y="48861"/>
            <a:ext cx="4620862" cy="7775891"/>
          </a:xfrm>
          <a:prstGeom prst="rect">
            <a:avLst/>
          </a:prstGeom>
        </p:spPr>
      </p:pic>
      <p:sp>
        <p:nvSpPr>
          <p:cNvPr id="4" name="Облако 3">
            <a:extLst>
              <a:ext uri="{FF2B5EF4-FFF2-40B4-BE49-F238E27FC236}">
                <a16:creationId xmlns:a16="http://schemas.microsoft.com/office/drawing/2014/main" id="{CD73850F-2D28-E73F-EA1B-C40DB7E60EF5}"/>
              </a:ext>
            </a:extLst>
          </p:cNvPr>
          <p:cNvSpPr/>
          <p:nvPr/>
        </p:nvSpPr>
        <p:spPr>
          <a:xfrm>
            <a:off x="677076" y="1752019"/>
            <a:ext cx="5851694" cy="3463900"/>
          </a:xfrm>
          <a:prstGeom prst="cloud">
            <a:avLst/>
          </a:prstGeom>
          <a:solidFill>
            <a:srgbClr val="FFC000"/>
          </a:solidFill>
          <a:ln>
            <a:noFill/>
          </a:ln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Санчос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благодарит тебя!</a:t>
            </a:r>
            <a:br>
              <a:rPr lang="ru-RU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 отлично справился со звуком С!</a:t>
            </a:r>
            <a:endParaRPr lang="ru-RU" sz="28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8560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67</Words>
  <Application>Microsoft Office PowerPoint</Application>
  <PresentationFormat>Широкоэкранный</PresentationFormat>
  <Paragraphs>15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Arial Black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5</cp:revision>
  <dcterms:created xsi:type="dcterms:W3CDTF">2026-03-23T08:46:18Z</dcterms:created>
  <dcterms:modified xsi:type="dcterms:W3CDTF">2026-03-23T14:46:16Z</dcterms:modified>
</cp:coreProperties>
</file>