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0" r:id="rId7"/>
    <p:sldId id="259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C7A1F8-D8A6-0EA1-6ECE-62A303F276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28246ED-C433-963B-D303-5077A35D0F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94E80D-C22E-18A3-FEA8-063DB3B5B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A9172-9CE9-4087-8124-216A9DEDF54C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0CEAAF-B2B5-032E-40D9-07DCB4346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6D5363-8B15-25BC-09B0-EEE4F395A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C371-4A1D-4FB0-8884-773353DBE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779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C36D1D-84FA-91FC-A5A3-8D24DF8BA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0214B2-92A9-EB0A-3C88-F574675B7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EF1351-06C1-2146-3D17-4CD1E4DBE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A9172-9CE9-4087-8124-216A9DEDF54C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BF1430-AB74-84FC-138D-27BEEBE93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47A163-9963-F185-7BA8-5756B2643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C371-4A1D-4FB0-8884-773353DBE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66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DDC353-293C-BCBC-1E61-CDA585C05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2814CF-BA0E-74F5-56C2-F382EE57C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56512A-05DB-49DE-E7FD-1B61E8A63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A9172-9CE9-4087-8124-216A9DEDF54C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A76AD5-C63D-3913-C83A-C9D958326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8C11ED-CF01-1296-1B62-7337E1233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C371-4A1D-4FB0-8884-773353DBE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494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5BB5E2-4031-A1C9-6BCF-53397F24D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D58830-1377-0E55-1890-6E010C343E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BE88FF-D355-4981-C2F1-5B36435D0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618B22-1534-1AD3-5A79-74AD529F0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A9172-9CE9-4087-8124-216A9DEDF54C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04FE8C-3BC9-0942-3E23-FBBA868F9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1A3049-7E56-1CA9-AB64-23D20285A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C371-4A1D-4FB0-8884-773353DBE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90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492278-80F9-F602-855E-57B72A5C4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D62840-AE43-D502-4CB7-96C14213A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C2CE88-2AC3-F3EC-A515-FDF94E18F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FC6096F-277A-4142-76CA-1DD0438F13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919A177-B158-82F9-E89A-DF2397BCDD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723499D-3697-6395-E820-33425656F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A9172-9CE9-4087-8124-216A9DEDF54C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60F7FA9-4E54-A129-0E0F-B4E6D2C3A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82F8741-AC86-37E8-DCDD-DB9F231B8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C371-4A1D-4FB0-8884-773353DBE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563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BBB66-C69C-E667-C910-B0C73CABD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FB96B01-9304-8927-29EA-912EDF61D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A9172-9CE9-4087-8124-216A9DEDF54C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5E5B9AD-31E9-4BD7-1CE1-865E1245C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0D0E0AF-F13A-9349-7159-C04928495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C371-4A1D-4FB0-8884-773353DBE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872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E2146F1-6141-1BCF-02A6-3FB8D06B1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A9172-9CE9-4087-8124-216A9DEDF54C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F4A5F65-880B-4A1F-3D30-8DFDBBA4E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A29C2F8-4D78-E7C5-231D-E13F8A21A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C371-4A1D-4FB0-8884-773353DBE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058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5216E3-3A45-424C-43B8-B0E0C8ABF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4011EB-D99C-44EF-060A-E5AD493F2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E6553FD-EFD6-3221-335F-5682B6EF2A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8BF44B-E016-BDE2-CDD9-6C98D2DD5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A9172-9CE9-4087-8124-216A9DEDF54C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49E216-A7B0-8E7A-344E-88109866D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5821FC-3D27-AFB6-0C00-3695693F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C371-4A1D-4FB0-8884-773353DBE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740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9EEBAB-F809-1C86-62BA-18C162B38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E5967D5-931D-2E6E-AAD2-D1D04FC27C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72BA2A-42DF-AB7C-90BB-0ED227A32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0FAD3E-15C7-048C-C027-B67FE0DF7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A9172-9CE9-4087-8124-216A9DEDF54C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44E078-D9F8-61D8-2604-6620DE6A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D0A32E-0BFB-2C35-C294-FE7FE5DC3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C371-4A1D-4FB0-8884-773353DBE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591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639CB0-421F-C5B8-03F7-1D99EAB10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DD1223-A028-8735-7F66-833DD010A1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6AAA2A-94EB-DD2E-124B-4A15F2D81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A9172-9CE9-4087-8124-216A9DEDF54C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0C325A-2E8C-9F97-0EA1-9A01FDC6D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220ADC-0453-A54E-D3B1-E43E7E718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C371-4A1D-4FB0-8884-773353DBE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629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0BF900C-E194-406E-F29B-787545852A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D0E0376-DD24-7EC9-881A-8587EFE03A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0C8409-B4B6-294A-BCDD-73450F8B5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A9172-9CE9-4087-8124-216A9DEDF54C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ECBD04-E2C0-D039-4B55-0F6DCBC3E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770956-4346-B2CB-9602-90972076C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7C371-4A1D-4FB0-8884-773353DBE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915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34F099-2D75-5326-9256-C6ED5151F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EEC667-85BA-6426-2A10-D133078A8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BD2C20-C7EE-0AB2-6EE8-D0A947290F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0A9172-9CE9-4087-8124-216A9DEDF54C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63DA73-51F0-7FE7-05C8-0D42CF1A0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4976DE-1581-54F2-38C4-9F9FA120C3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A7C371-4A1D-4FB0-8884-773353DBE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956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61FDA80-965C-F56E-7ECD-E97162C21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550" y="-59829"/>
            <a:ext cx="1457450" cy="1457450"/>
          </a:xfrm>
          <a:prstGeom prst="rect">
            <a:avLst/>
          </a:prstGeom>
          <a:effectLst>
            <a:glow rad="101600">
              <a:srgbClr val="FFFF00">
                <a:alpha val="40000"/>
              </a:srgbClr>
            </a:glow>
          </a:effectLst>
        </p:spPr>
      </p:pic>
      <p:pic>
        <p:nvPicPr>
          <p:cNvPr id="7" name="Рисунок 6" descr="Изображение выглядит как кот,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2214012-15BA-EBFE-A614-0659DF8C1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977" y="0"/>
            <a:ext cx="6858000" cy="6858000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79B20E2-BEE5-91D2-A173-1B0F7F3FE126}"/>
              </a:ext>
            </a:extLst>
          </p:cNvPr>
          <p:cNvSpPr/>
          <p:nvPr/>
        </p:nvSpPr>
        <p:spPr>
          <a:xfrm>
            <a:off x="7559505" y="1821821"/>
            <a:ext cx="4104331" cy="2352310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УРОК ПО ЧТЕНИЮ ЗАНЯТИЕ №3</a:t>
            </a:r>
          </a:p>
        </p:txBody>
      </p:sp>
    </p:spTree>
    <p:extLst>
      <p:ext uri="{BB962C8B-B14F-4D97-AF65-F5344CB8AC3E}">
        <p14:creationId xmlns:p14="http://schemas.microsoft.com/office/powerpoint/2010/main" val="3260875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D417EC2-B1F9-24BC-C6D3-500668536154}"/>
              </a:ext>
            </a:extLst>
          </p:cNvPr>
          <p:cNvGrpSpPr/>
          <p:nvPr/>
        </p:nvGrpSpPr>
        <p:grpSpPr>
          <a:xfrm>
            <a:off x="4744843" y="-132623"/>
            <a:ext cx="5990632" cy="3732959"/>
            <a:chOff x="4654103" y="154844"/>
            <a:chExt cx="5453158" cy="3340790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88929395-2702-94F9-7470-9AFC3E1C564D}"/>
                </a:ext>
              </a:extLst>
            </p:cNvPr>
            <p:cNvGrpSpPr/>
            <p:nvPr/>
          </p:nvGrpSpPr>
          <p:grpSpPr>
            <a:xfrm>
              <a:off x="4654103" y="154844"/>
              <a:ext cx="5453158" cy="3340790"/>
              <a:chOff x="2706302" y="2532453"/>
              <a:chExt cx="4748501" cy="2926895"/>
            </a:xfrm>
          </p:grpSpPr>
          <p:grpSp>
            <p:nvGrpSpPr>
              <p:cNvPr id="5" name="Группа 4">
                <a:extLst>
                  <a:ext uri="{FF2B5EF4-FFF2-40B4-BE49-F238E27FC236}">
                    <a16:creationId xmlns:a16="http://schemas.microsoft.com/office/drawing/2014/main" id="{1704300C-A0D4-FA7A-F146-B51EA2E748C6}"/>
                  </a:ext>
                </a:extLst>
              </p:cNvPr>
              <p:cNvGrpSpPr/>
              <p:nvPr/>
            </p:nvGrpSpPr>
            <p:grpSpPr>
              <a:xfrm>
                <a:off x="2706302" y="2532453"/>
                <a:ext cx="4748501" cy="2926895"/>
                <a:chOff x="3870662" y="639590"/>
                <a:chExt cx="4791343" cy="3198556"/>
              </a:xfrm>
            </p:grpSpPr>
            <p:pic>
              <p:nvPicPr>
                <p:cNvPr id="7" name="Рисунок 6">
                  <a:extLst>
                    <a:ext uri="{FF2B5EF4-FFF2-40B4-BE49-F238E27FC236}">
                      <a16:creationId xmlns:a16="http://schemas.microsoft.com/office/drawing/2014/main" id="{A893A731-33B4-120E-6184-1659AE253D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>
                  <a:off x="4458579" y="639590"/>
                  <a:ext cx="4203426" cy="3198556"/>
                </a:xfrm>
                <a:prstGeom prst="rect">
                  <a:avLst/>
                </a:prstGeom>
              </p:spPr>
            </p:pic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3FEA8BE-ECCC-FD7D-256B-2DBF8212B629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25F859-EF9D-14CD-2098-2937C9A532B6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4B39463-5B99-AE14-57AF-8B9AAD633CD5}"/>
                </a:ext>
              </a:extLst>
            </p:cNvPr>
            <p:cNvSpPr txBox="1"/>
            <p:nvPr/>
          </p:nvSpPr>
          <p:spPr>
            <a:xfrm>
              <a:off x="6399070" y="851903"/>
              <a:ext cx="3180006" cy="20107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Привет! Сегодня мы попали в мою рождественскую комнату. Здесь спрятано много заданий! Поможешь мне их выполнить?</a:t>
              </a:r>
            </a:p>
          </p:txBody>
        </p:sp>
      </p:grpSp>
      <p:pic>
        <p:nvPicPr>
          <p:cNvPr id="9" name="Рисунок 8" descr="Изображение выглядит как кот,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D926DA8-2222-7994-9A05-DB2CC85A4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65" y="0"/>
            <a:ext cx="6858000" cy="68580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831307E-A45C-E649-D122-B72BF022F9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8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C95CC7C-F8DC-CBA1-8482-156D65906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6" name="Рисунок 5" descr="Изображение выглядит как рождественская елка, рождество, рождественские украшения, Праздничное украш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6D26E7F-16BB-300B-29DE-DAEAD53485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4267" y="-504025"/>
            <a:ext cx="7866050" cy="7866050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9D1D40E-2799-473A-8CB7-90CCE420F158}"/>
              </a:ext>
            </a:extLst>
          </p:cNvPr>
          <p:cNvGrpSpPr/>
          <p:nvPr/>
        </p:nvGrpSpPr>
        <p:grpSpPr>
          <a:xfrm>
            <a:off x="6479618" y="1242466"/>
            <a:ext cx="2922648" cy="2922648"/>
            <a:chOff x="6479618" y="1242466"/>
            <a:chExt cx="2922648" cy="2922648"/>
          </a:xfrm>
        </p:grpSpPr>
        <p:pic>
          <p:nvPicPr>
            <p:cNvPr id="8" name="Рисунок 7" descr="Изображение выглядит как сфера, орнамен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6510F84-CBD8-1A38-DC92-DB526D464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9618" y="1242466"/>
              <a:ext cx="2922648" cy="292264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D4E3B8-6095-03A1-3992-A31E791E2B2A}"/>
                </a:ext>
              </a:extLst>
            </p:cNvPr>
            <p:cNvSpPr txBox="1"/>
            <p:nvPr/>
          </p:nvSpPr>
          <p:spPr>
            <a:xfrm>
              <a:off x="6793215" y="1918960"/>
              <a:ext cx="22954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МА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8A3D8E8-AB79-422C-A6B7-BD1064EE358F}"/>
              </a:ext>
            </a:extLst>
          </p:cNvPr>
          <p:cNvGrpSpPr/>
          <p:nvPr/>
        </p:nvGrpSpPr>
        <p:grpSpPr>
          <a:xfrm>
            <a:off x="8956408" y="1743873"/>
            <a:ext cx="2922648" cy="2922648"/>
            <a:chOff x="6479618" y="1242466"/>
            <a:chExt cx="2922648" cy="2922648"/>
          </a:xfrm>
        </p:grpSpPr>
        <p:pic>
          <p:nvPicPr>
            <p:cNvPr id="12" name="Рисунок 11" descr="Изображение выглядит как сфера, орнамен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C1638CD-C910-EDA9-8BCB-21D1EE573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9618" y="1242466"/>
              <a:ext cx="2922648" cy="2922648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A6F797-CD40-F2D9-46AA-89DB955AFC6C}"/>
                </a:ext>
              </a:extLst>
            </p:cNvPr>
            <p:cNvSpPr txBox="1"/>
            <p:nvPr/>
          </p:nvSpPr>
          <p:spPr>
            <a:xfrm>
              <a:off x="6793215" y="1918960"/>
              <a:ext cx="22954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ЛА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856A9260-32F8-B58E-1955-BD0D1C3DEC35}"/>
              </a:ext>
            </a:extLst>
          </p:cNvPr>
          <p:cNvGrpSpPr/>
          <p:nvPr/>
        </p:nvGrpSpPr>
        <p:grpSpPr>
          <a:xfrm>
            <a:off x="7461783" y="3935352"/>
            <a:ext cx="2922648" cy="2922648"/>
            <a:chOff x="6479618" y="1242466"/>
            <a:chExt cx="2922648" cy="2922648"/>
          </a:xfrm>
        </p:grpSpPr>
        <p:pic>
          <p:nvPicPr>
            <p:cNvPr id="15" name="Рисунок 14" descr="Изображение выглядит как сфера, орнамен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69C756E-0D2D-60DE-FA40-43C567A5B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9618" y="1242466"/>
              <a:ext cx="2922648" cy="292264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B29BA10-78CC-BB73-354C-9B4492635AC7}"/>
                </a:ext>
              </a:extLst>
            </p:cNvPr>
            <p:cNvSpPr txBox="1"/>
            <p:nvPr/>
          </p:nvSpPr>
          <p:spPr>
            <a:xfrm>
              <a:off x="6793215" y="1918960"/>
              <a:ext cx="22954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РА</a:t>
              </a:r>
            </a:p>
          </p:txBody>
        </p:sp>
      </p:grpSp>
      <p:pic>
        <p:nvPicPr>
          <p:cNvPr id="21" name="Рисунок 20" descr="Изображение выглядит как кот, игрушка, мультфильм, пушис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DE2F3EC-CC91-8953-7B6A-BFF6DC9487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336" y="890839"/>
            <a:ext cx="6198376" cy="6198376"/>
          </a:xfrm>
          <a:prstGeom prst="rect">
            <a:avLst/>
          </a:prstGeom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664EA633-46A0-02EF-68D9-8C9C68639EFC}"/>
              </a:ext>
            </a:extLst>
          </p:cNvPr>
          <p:cNvGrpSpPr/>
          <p:nvPr/>
        </p:nvGrpSpPr>
        <p:grpSpPr>
          <a:xfrm>
            <a:off x="5453576" y="500235"/>
            <a:ext cx="4824946" cy="3489792"/>
            <a:chOff x="4654103" y="154844"/>
            <a:chExt cx="5453158" cy="3340790"/>
          </a:xfrm>
        </p:grpSpPr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4CDC4D84-08D2-DFE1-AD0E-C597AB92EC7B}"/>
                </a:ext>
              </a:extLst>
            </p:cNvPr>
            <p:cNvGrpSpPr/>
            <p:nvPr/>
          </p:nvGrpSpPr>
          <p:grpSpPr>
            <a:xfrm>
              <a:off x="4654103" y="154844"/>
              <a:ext cx="5453158" cy="3340790"/>
              <a:chOff x="2706302" y="2532453"/>
              <a:chExt cx="4748501" cy="2926895"/>
            </a:xfrm>
          </p:grpSpPr>
          <p:grpSp>
            <p:nvGrpSpPr>
              <p:cNvPr id="25" name="Группа 24">
                <a:extLst>
                  <a:ext uri="{FF2B5EF4-FFF2-40B4-BE49-F238E27FC236}">
                    <a16:creationId xmlns:a16="http://schemas.microsoft.com/office/drawing/2014/main" id="{703A8588-E287-47B9-C993-DE9F902BB293}"/>
                  </a:ext>
                </a:extLst>
              </p:cNvPr>
              <p:cNvGrpSpPr/>
              <p:nvPr/>
            </p:nvGrpSpPr>
            <p:grpSpPr>
              <a:xfrm>
                <a:off x="2706302" y="2532453"/>
                <a:ext cx="4748501" cy="2926895"/>
                <a:chOff x="3870662" y="639590"/>
                <a:chExt cx="4791343" cy="3198556"/>
              </a:xfrm>
            </p:grpSpPr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0C7AF4A0-5E8A-EFC4-9E5F-B9AE2A93E8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>
                  <a:off x="4458579" y="639590"/>
                  <a:ext cx="4203426" cy="3198556"/>
                </a:xfrm>
                <a:prstGeom prst="rect">
                  <a:avLst/>
                </a:prstGeom>
              </p:spPr>
            </p:pic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D673DA46-649C-7909-BFE7-EABCDB58607F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022E972-CA24-9409-F825-20431A927B4F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1353EB2-1ED6-AE2E-939B-C0B262A22A3E}"/>
                </a:ext>
              </a:extLst>
            </p:cNvPr>
            <p:cNvSpPr txBox="1"/>
            <p:nvPr/>
          </p:nvSpPr>
          <p:spPr>
            <a:xfrm>
              <a:off x="6316873" y="1123949"/>
              <a:ext cx="3180007" cy="12394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Давай украсим ёлочку, читай слог и нажимай на игрушку.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12468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96296E-6 L -0.51797 0.3743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98" y="1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11111E-6 L -0.56537 0.3733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68" y="1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44444E-6 L -0.27943 -0.03149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71" y="-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C95CC7C-F8DC-CBA1-8482-156D65906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6" name="Рисунок 5" descr="Изображение выглядит как рождественская елка, рождество, рождественские украшения, Праздничное украш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6D26E7F-16BB-300B-29DE-DAEAD53485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4267" y="-504025"/>
            <a:ext cx="7866050" cy="7866050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9D1D40E-2799-473A-8CB7-90CCE420F158}"/>
              </a:ext>
            </a:extLst>
          </p:cNvPr>
          <p:cNvGrpSpPr/>
          <p:nvPr/>
        </p:nvGrpSpPr>
        <p:grpSpPr>
          <a:xfrm>
            <a:off x="6479618" y="1242466"/>
            <a:ext cx="2922648" cy="2922648"/>
            <a:chOff x="6479618" y="1242466"/>
            <a:chExt cx="2922648" cy="2922648"/>
          </a:xfrm>
        </p:grpSpPr>
        <p:pic>
          <p:nvPicPr>
            <p:cNvPr id="8" name="Рисунок 7" descr="Изображение выглядит как сфера, орнамен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6510F84-CBD8-1A38-DC92-DB526D464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9618" y="1242466"/>
              <a:ext cx="2922648" cy="292264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D4E3B8-6095-03A1-3992-A31E791E2B2A}"/>
                </a:ext>
              </a:extLst>
            </p:cNvPr>
            <p:cNvSpPr txBox="1"/>
            <p:nvPr/>
          </p:nvSpPr>
          <p:spPr>
            <a:xfrm>
              <a:off x="6793215" y="1918960"/>
              <a:ext cx="22954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МО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8A3D8E8-AB79-422C-A6B7-BD1064EE358F}"/>
              </a:ext>
            </a:extLst>
          </p:cNvPr>
          <p:cNvGrpSpPr/>
          <p:nvPr/>
        </p:nvGrpSpPr>
        <p:grpSpPr>
          <a:xfrm>
            <a:off x="8956408" y="1743873"/>
            <a:ext cx="2922648" cy="2922648"/>
            <a:chOff x="6479618" y="1242466"/>
            <a:chExt cx="2922648" cy="2922648"/>
          </a:xfrm>
        </p:grpSpPr>
        <p:pic>
          <p:nvPicPr>
            <p:cNvPr id="12" name="Рисунок 11" descr="Изображение выглядит как сфера, орнамен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C1638CD-C910-EDA9-8BCB-21D1EE573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9618" y="1242466"/>
              <a:ext cx="2922648" cy="2922648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A6F797-CD40-F2D9-46AA-89DB955AFC6C}"/>
                </a:ext>
              </a:extLst>
            </p:cNvPr>
            <p:cNvSpPr txBox="1"/>
            <p:nvPr/>
          </p:nvSpPr>
          <p:spPr>
            <a:xfrm>
              <a:off x="6793215" y="1918960"/>
              <a:ext cx="22954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ЛО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856A9260-32F8-B58E-1955-BD0D1C3DEC35}"/>
              </a:ext>
            </a:extLst>
          </p:cNvPr>
          <p:cNvGrpSpPr/>
          <p:nvPr/>
        </p:nvGrpSpPr>
        <p:grpSpPr>
          <a:xfrm>
            <a:off x="7461783" y="3935352"/>
            <a:ext cx="2922648" cy="2922648"/>
            <a:chOff x="6479618" y="1242466"/>
            <a:chExt cx="2922648" cy="2922648"/>
          </a:xfrm>
        </p:grpSpPr>
        <p:pic>
          <p:nvPicPr>
            <p:cNvPr id="15" name="Рисунок 14" descr="Изображение выглядит как сфера, орнамен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69C756E-0D2D-60DE-FA40-43C567A5B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9618" y="1242466"/>
              <a:ext cx="2922648" cy="292264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B29BA10-78CC-BB73-354C-9B4492635AC7}"/>
                </a:ext>
              </a:extLst>
            </p:cNvPr>
            <p:cNvSpPr txBox="1"/>
            <p:nvPr/>
          </p:nvSpPr>
          <p:spPr>
            <a:xfrm>
              <a:off x="6793215" y="1918960"/>
              <a:ext cx="22954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РО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50782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96296E-6 L -0.51797 0.374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98" y="1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11111E-6 L -0.45144 0.3118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78" y="15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44444E-6 L -0.44088 -0.40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44" y="-2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C95CC7C-F8DC-CBA1-8482-156D65906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6" name="Рисунок 5" descr="Изображение выглядит как рождественская елка, рождество, рождественские украшения, Праздничное украш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6D26E7F-16BB-300B-29DE-DAEAD53485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4267" y="-504025"/>
            <a:ext cx="7866050" cy="7866050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9D1D40E-2799-473A-8CB7-90CCE420F158}"/>
              </a:ext>
            </a:extLst>
          </p:cNvPr>
          <p:cNvGrpSpPr/>
          <p:nvPr/>
        </p:nvGrpSpPr>
        <p:grpSpPr>
          <a:xfrm>
            <a:off x="6479618" y="1242466"/>
            <a:ext cx="2922648" cy="2922648"/>
            <a:chOff x="6479618" y="1242466"/>
            <a:chExt cx="2922648" cy="2922648"/>
          </a:xfrm>
        </p:grpSpPr>
        <p:pic>
          <p:nvPicPr>
            <p:cNvPr id="8" name="Рисунок 7" descr="Изображение выглядит как сфера, орнамен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6510F84-CBD8-1A38-DC92-DB526D464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9618" y="1242466"/>
              <a:ext cx="2922648" cy="292264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D4E3B8-6095-03A1-3992-A31E791E2B2A}"/>
                </a:ext>
              </a:extLst>
            </p:cNvPr>
            <p:cNvSpPr txBox="1"/>
            <p:nvPr/>
          </p:nvSpPr>
          <p:spPr>
            <a:xfrm>
              <a:off x="6793215" y="1918960"/>
              <a:ext cx="22954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МУ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8A3D8E8-AB79-422C-A6B7-BD1064EE358F}"/>
              </a:ext>
            </a:extLst>
          </p:cNvPr>
          <p:cNvGrpSpPr/>
          <p:nvPr/>
        </p:nvGrpSpPr>
        <p:grpSpPr>
          <a:xfrm>
            <a:off x="8956408" y="1743873"/>
            <a:ext cx="2922648" cy="2922648"/>
            <a:chOff x="6479618" y="1242466"/>
            <a:chExt cx="2922648" cy="2922648"/>
          </a:xfrm>
        </p:grpSpPr>
        <p:pic>
          <p:nvPicPr>
            <p:cNvPr id="12" name="Рисунок 11" descr="Изображение выглядит как сфера, орнамен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C1638CD-C910-EDA9-8BCB-21D1EE573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9618" y="1242466"/>
              <a:ext cx="2922648" cy="2922648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A6F797-CD40-F2D9-46AA-89DB955AFC6C}"/>
                </a:ext>
              </a:extLst>
            </p:cNvPr>
            <p:cNvSpPr txBox="1"/>
            <p:nvPr/>
          </p:nvSpPr>
          <p:spPr>
            <a:xfrm>
              <a:off x="6793215" y="1918960"/>
              <a:ext cx="22954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ЛУ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856A9260-32F8-B58E-1955-BD0D1C3DEC35}"/>
              </a:ext>
            </a:extLst>
          </p:cNvPr>
          <p:cNvGrpSpPr/>
          <p:nvPr/>
        </p:nvGrpSpPr>
        <p:grpSpPr>
          <a:xfrm>
            <a:off x="7461783" y="3935352"/>
            <a:ext cx="2922648" cy="2922648"/>
            <a:chOff x="6479618" y="1242466"/>
            <a:chExt cx="2922648" cy="2922648"/>
          </a:xfrm>
        </p:grpSpPr>
        <p:pic>
          <p:nvPicPr>
            <p:cNvPr id="15" name="Рисунок 14" descr="Изображение выглядит как сфера, орнамен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69C756E-0D2D-60DE-FA40-43C567A5B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9618" y="1242466"/>
              <a:ext cx="2922648" cy="292264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B29BA10-78CC-BB73-354C-9B4492635AC7}"/>
                </a:ext>
              </a:extLst>
            </p:cNvPr>
            <p:cNvSpPr txBox="1"/>
            <p:nvPr/>
          </p:nvSpPr>
          <p:spPr>
            <a:xfrm>
              <a:off x="6793215" y="1918960"/>
              <a:ext cx="22954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РУ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67215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96296E-6 L -0.47734 0.3497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67" y="17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11111E-6 L -0.46003 0.303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8" y="1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44444E-6 L -0.42656 -0.3481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28" y="-1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6FA89F0-F4DE-44D1-BA08-0D6B4E2B93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3" name="Рисунок 2" descr="Изображение выглядит как кот, игрушка, мультфильм, пушис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76AA8EE-F719-C935-8E5F-A70505B2A8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04623" y="163452"/>
            <a:ext cx="6694548" cy="6694548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715C478-6240-F309-F745-C7B8D4695FEB}"/>
              </a:ext>
            </a:extLst>
          </p:cNvPr>
          <p:cNvGrpSpPr/>
          <p:nvPr/>
        </p:nvGrpSpPr>
        <p:grpSpPr>
          <a:xfrm>
            <a:off x="935340" y="48861"/>
            <a:ext cx="5563182" cy="3788801"/>
            <a:chOff x="4654103" y="154844"/>
            <a:chExt cx="5453158" cy="3340790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3BBDEAAB-87BC-12E5-F055-95429A2186C5}"/>
                </a:ext>
              </a:extLst>
            </p:cNvPr>
            <p:cNvGrpSpPr/>
            <p:nvPr/>
          </p:nvGrpSpPr>
          <p:grpSpPr>
            <a:xfrm>
              <a:off x="4654103" y="154844"/>
              <a:ext cx="5453158" cy="3340790"/>
              <a:chOff x="2706302" y="2532453"/>
              <a:chExt cx="4748501" cy="2926895"/>
            </a:xfrm>
          </p:grpSpPr>
          <p:grpSp>
            <p:nvGrpSpPr>
              <p:cNvPr id="7" name="Группа 6">
                <a:extLst>
                  <a:ext uri="{FF2B5EF4-FFF2-40B4-BE49-F238E27FC236}">
                    <a16:creationId xmlns:a16="http://schemas.microsoft.com/office/drawing/2014/main" id="{88D33DFF-B766-ECBC-18F9-8C0AC9B790E7}"/>
                  </a:ext>
                </a:extLst>
              </p:cNvPr>
              <p:cNvGrpSpPr/>
              <p:nvPr/>
            </p:nvGrpSpPr>
            <p:grpSpPr>
              <a:xfrm>
                <a:off x="2706302" y="2532453"/>
                <a:ext cx="4748501" cy="2926895"/>
                <a:chOff x="3870662" y="639590"/>
                <a:chExt cx="4791343" cy="3198556"/>
              </a:xfrm>
            </p:grpSpPr>
            <p:pic>
              <p:nvPicPr>
                <p:cNvPr id="9" name="Рисунок 8">
                  <a:extLst>
                    <a:ext uri="{FF2B5EF4-FFF2-40B4-BE49-F238E27FC236}">
                      <a16:creationId xmlns:a16="http://schemas.microsoft.com/office/drawing/2014/main" id="{B5548101-06FD-4EF9-1101-ADE06842C2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 flipH="1">
                  <a:off x="4458579" y="639590"/>
                  <a:ext cx="4203426" cy="3198556"/>
                </a:xfrm>
                <a:prstGeom prst="rect">
                  <a:avLst/>
                </a:prstGeom>
              </p:spPr>
            </p:pic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570AFEEE-C750-B03D-E251-350557913C03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372B585-335C-C69D-0D5F-2F11AC23095F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E6549AB-DF9D-C84B-4549-56E26BB021AA}"/>
                </a:ext>
              </a:extLst>
            </p:cNvPr>
            <p:cNvSpPr txBox="1"/>
            <p:nvPr/>
          </p:nvSpPr>
          <p:spPr>
            <a:xfrm>
              <a:off x="5992420" y="830926"/>
              <a:ext cx="3180006" cy="16251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В моей комнате кто-то выключил свет! Найди предметы, и назови первый слог каждого предмета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0320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E2EE12D-C1E5-E61C-ABF9-A21FBE2D0DE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6FA89F0-F4DE-44D1-BA08-0D6B4E2B93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DE6EE4B-3D19-565B-39DF-DBF2757C507D}"/>
              </a:ext>
            </a:extLst>
          </p:cNvPr>
          <p:cNvSpPr/>
          <p:nvPr/>
        </p:nvSpPr>
        <p:spPr>
          <a:xfrm>
            <a:off x="223365" y="939700"/>
            <a:ext cx="6562064" cy="56356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сфера, мяч, плане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CC55779-FCC2-AB7A-511C-C40377BDC8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" y="1312882"/>
            <a:ext cx="2434844" cy="2434844"/>
          </a:xfrm>
          <a:prstGeom prst="rect">
            <a:avLst/>
          </a:prstGeom>
        </p:spPr>
      </p:pic>
      <p:pic>
        <p:nvPicPr>
          <p:cNvPr id="10" name="Рисунок 9" descr="Изображение выглядит как растение, хвойные, дерево, Шишка хвойного дерев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17AE458-F259-4291-9DD4-6DE43072C5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722" y="3914733"/>
            <a:ext cx="2195258" cy="219525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строительство, дом, окно, кукольный до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C868A07-4CDC-1A5B-9EA5-D20B3EA52A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327" y="1167789"/>
            <a:ext cx="2646865" cy="2646865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свеча, воск, Предметная фотография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A8D519-723B-2D7E-113C-647F566627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412" y="3220311"/>
            <a:ext cx="3121158" cy="3121158"/>
          </a:xfrm>
          <a:prstGeom prst="rect">
            <a:avLst/>
          </a:prstGeom>
        </p:spPr>
      </p:pic>
      <p:sp>
        <p:nvSpPr>
          <p:cNvPr id="15" name="Круг: прозрачная заливка 14">
            <a:extLst>
              <a:ext uri="{FF2B5EF4-FFF2-40B4-BE49-F238E27FC236}">
                <a16:creationId xmlns:a16="http://schemas.microsoft.com/office/drawing/2014/main" id="{50FBDB69-9088-6295-A13A-9BCFE3272902}"/>
              </a:ext>
            </a:extLst>
          </p:cNvPr>
          <p:cNvSpPr/>
          <p:nvPr/>
        </p:nvSpPr>
        <p:spPr>
          <a:xfrm>
            <a:off x="-1720493" y="-272226"/>
            <a:ext cx="9629005" cy="9402007"/>
          </a:xfrm>
          <a:prstGeom prst="donut">
            <a:avLst>
              <a:gd name="adj" fmla="val 3827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Изображение выглядит как кот, игрушка, мультфильм, пушис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488A7C3-6FAC-FD2F-CDE2-22917D0CD2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40354" y="744768"/>
            <a:ext cx="5751646" cy="5751646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A1FCCB8B-1270-F9D6-7CCD-EE664E123BF6}"/>
              </a:ext>
            </a:extLst>
          </p:cNvPr>
          <p:cNvGrpSpPr/>
          <p:nvPr/>
        </p:nvGrpSpPr>
        <p:grpSpPr>
          <a:xfrm>
            <a:off x="1907702" y="3465589"/>
            <a:ext cx="7448672" cy="3620500"/>
            <a:chOff x="1813691" y="3509940"/>
            <a:chExt cx="7448672" cy="3620500"/>
          </a:xfrm>
        </p:grpSpPr>
        <p:pic>
          <p:nvPicPr>
            <p:cNvPr id="17" name="Рисунок 16" descr="Изображение выглядит как све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9A6C0A4-389C-B3BB-E725-17AD3B655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05024">
              <a:off x="5948500" y="3816577"/>
              <a:ext cx="3313863" cy="3313863"/>
            </a:xfrm>
            <a:prstGeom prst="rect">
              <a:avLst/>
            </a:prstGeom>
          </p:spPr>
        </p:pic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F7603282-4A4C-67AE-E310-BBED1E8EAD4A}"/>
                </a:ext>
              </a:extLst>
            </p:cNvPr>
            <p:cNvSpPr/>
            <p:nvPr/>
          </p:nvSpPr>
          <p:spPr>
            <a:xfrm rot="5820477">
              <a:off x="3079968" y="2243663"/>
              <a:ext cx="2242911" cy="4775466"/>
            </a:xfrm>
            <a:custGeom>
              <a:avLst/>
              <a:gdLst>
                <a:gd name="connsiteX0" fmla="*/ 9510 w 2242911"/>
                <a:gd name="connsiteY0" fmla="*/ 3726376 h 4775466"/>
                <a:gd name="connsiteX1" fmla="*/ 555237 w 2242911"/>
                <a:gd name="connsiteY1" fmla="*/ 2557687 h 4775466"/>
                <a:gd name="connsiteX2" fmla="*/ 595553 w 2242911"/>
                <a:gd name="connsiteY2" fmla="*/ 2538709 h 4775466"/>
                <a:gd name="connsiteX3" fmla="*/ 895375 w 2242911"/>
                <a:gd name="connsiteY3" fmla="*/ 0 h 4775466"/>
                <a:gd name="connsiteX4" fmla="*/ 1589421 w 2242911"/>
                <a:gd name="connsiteY4" fmla="*/ 0 h 4775466"/>
                <a:gd name="connsiteX5" fmla="*/ 1916176 w 2242911"/>
                <a:gd name="connsiteY5" fmla="*/ 2766757 h 4775466"/>
                <a:gd name="connsiteX6" fmla="*/ 1962552 w 2242911"/>
                <a:gd name="connsiteY6" fmla="*/ 2817850 h 4775466"/>
                <a:gd name="connsiteX7" fmla="*/ 2233401 w 2242911"/>
                <a:gd name="connsiteY7" fmla="*/ 3453003 h 4775466"/>
                <a:gd name="connsiteX8" fmla="*/ 1266232 w 2242911"/>
                <a:gd name="connsiteY8" fmla="*/ 4767450 h 4775466"/>
                <a:gd name="connsiteX9" fmla="*/ 9510 w 2242911"/>
                <a:gd name="connsiteY9" fmla="*/ 3726376 h 4775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42911" h="4775466">
                  <a:moveTo>
                    <a:pt x="9510" y="3726376"/>
                  </a:moveTo>
                  <a:cubicBezTo>
                    <a:pt x="-50458" y="3238532"/>
                    <a:pt x="178121" y="2785540"/>
                    <a:pt x="555237" y="2557687"/>
                  </a:cubicBezTo>
                  <a:lnTo>
                    <a:pt x="595553" y="2538709"/>
                  </a:lnTo>
                  <a:lnTo>
                    <a:pt x="895375" y="0"/>
                  </a:lnTo>
                  <a:lnTo>
                    <a:pt x="1589421" y="0"/>
                  </a:lnTo>
                  <a:lnTo>
                    <a:pt x="1916176" y="2766757"/>
                  </a:lnTo>
                  <a:lnTo>
                    <a:pt x="1962552" y="2817850"/>
                  </a:lnTo>
                  <a:cubicBezTo>
                    <a:pt x="2105553" y="2991084"/>
                    <a:pt x="2203417" y="3209081"/>
                    <a:pt x="2233401" y="3453003"/>
                  </a:cubicBezTo>
                  <a:cubicBezTo>
                    <a:pt x="2313359" y="4103462"/>
                    <a:pt x="1880343" y="4691961"/>
                    <a:pt x="1266232" y="4767450"/>
                  </a:cubicBezTo>
                  <a:cubicBezTo>
                    <a:pt x="652122" y="4842940"/>
                    <a:pt x="89468" y="4376835"/>
                    <a:pt x="9510" y="3726376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  <a:effectLst>
              <a:glow rad="50800">
                <a:schemeClr val="accent1">
                  <a:alpha val="1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pic>
        <p:nvPicPr>
          <p:cNvPr id="24" name="04b50c242722dc9">
            <a:hlinkClick r:id="" action="ppaction://media"/>
            <a:extLst>
              <a:ext uri="{FF2B5EF4-FFF2-40B4-BE49-F238E27FC236}">
                <a16:creationId xmlns:a16="http://schemas.microsoft.com/office/drawing/2014/main" id="{56F6DEF9-B687-87E1-42C3-FC707576F1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5065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82C3D3E-B5DD-B411-8BE3-288137381B1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6FA89F0-F4DE-44D1-BA08-0D6B4E2B93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DE6EE4B-3D19-565B-39DF-DBF2757C507D}"/>
              </a:ext>
            </a:extLst>
          </p:cNvPr>
          <p:cNvSpPr/>
          <p:nvPr/>
        </p:nvSpPr>
        <p:spPr>
          <a:xfrm>
            <a:off x="223365" y="939700"/>
            <a:ext cx="6562064" cy="56356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сфера, мяч, плане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CC55779-FCC2-AB7A-511C-C40377BDC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" y="1312882"/>
            <a:ext cx="2434844" cy="2434844"/>
          </a:xfrm>
          <a:prstGeom prst="rect">
            <a:avLst/>
          </a:prstGeom>
        </p:spPr>
      </p:pic>
      <p:pic>
        <p:nvPicPr>
          <p:cNvPr id="10" name="Рисунок 9" descr="Изображение выглядит как растение, хвойные, дерево, Шишка хвойного дерев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17AE458-F259-4291-9DD4-6DE43072C5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722" y="3914733"/>
            <a:ext cx="2195258" cy="219525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строительство, дом, окно, кукольный до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C868A07-4CDC-1A5B-9EA5-D20B3EA52A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327" y="1167789"/>
            <a:ext cx="2646865" cy="2646865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свеча, воск, Предметная фотография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A8D519-723B-2D7E-113C-647F56662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412" y="3220311"/>
            <a:ext cx="3121158" cy="3121158"/>
          </a:xfrm>
          <a:prstGeom prst="rect">
            <a:avLst/>
          </a:prstGeom>
        </p:spPr>
      </p:pic>
      <p:sp>
        <p:nvSpPr>
          <p:cNvPr id="15" name="Круг: прозрачная заливка 14">
            <a:extLst>
              <a:ext uri="{FF2B5EF4-FFF2-40B4-BE49-F238E27FC236}">
                <a16:creationId xmlns:a16="http://schemas.microsoft.com/office/drawing/2014/main" id="{50FBDB69-9088-6295-A13A-9BCFE3272902}"/>
              </a:ext>
            </a:extLst>
          </p:cNvPr>
          <p:cNvSpPr/>
          <p:nvPr/>
        </p:nvSpPr>
        <p:spPr>
          <a:xfrm>
            <a:off x="-942320" y="-3284916"/>
            <a:ext cx="12119596" cy="11793721"/>
          </a:xfrm>
          <a:prstGeom prst="donut">
            <a:avLst>
              <a:gd name="adj" fmla="val 4009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Изображение выглядит как кот, игрушка, мультфильм, пушис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488A7C3-6FAC-FD2F-CDE2-22917D0CD2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40354" y="748009"/>
            <a:ext cx="5751646" cy="5751646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A1FCCB8B-1270-F9D6-7CCD-EE664E123BF6}"/>
              </a:ext>
            </a:extLst>
          </p:cNvPr>
          <p:cNvGrpSpPr/>
          <p:nvPr/>
        </p:nvGrpSpPr>
        <p:grpSpPr>
          <a:xfrm rot="1260504">
            <a:off x="3341055" y="2403592"/>
            <a:ext cx="7702869" cy="4033097"/>
            <a:chOff x="1813691" y="3509940"/>
            <a:chExt cx="7448672" cy="3620500"/>
          </a:xfrm>
        </p:grpSpPr>
        <p:pic>
          <p:nvPicPr>
            <p:cNvPr id="17" name="Рисунок 16" descr="Изображение выглядит как све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9A6C0A4-389C-B3BB-E725-17AD3B655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05024">
              <a:off x="5948500" y="3816577"/>
              <a:ext cx="3313863" cy="3313863"/>
            </a:xfrm>
            <a:prstGeom prst="rect">
              <a:avLst/>
            </a:prstGeom>
          </p:spPr>
        </p:pic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F7603282-4A4C-67AE-E310-BBED1E8EAD4A}"/>
                </a:ext>
              </a:extLst>
            </p:cNvPr>
            <p:cNvSpPr/>
            <p:nvPr/>
          </p:nvSpPr>
          <p:spPr>
            <a:xfrm rot="5820477">
              <a:off x="3079968" y="2243663"/>
              <a:ext cx="2242911" cy="4775466"/>
            </a:xfrm>
            <a:custGeom>
              <a:avLst/>
              <a:gdLst>
                <a:gd name="connsiteX0" fmla="*/ 9510 w 2242911"/>
                <a:gd name="connsiteY0" fmla="*/ 3726376 h 4775466"/>
                <a:gd name="connsiteX1" fmla="*/ 555237 w 2242911"/>
                <a:gd name="connsiteY1" fmla="*/ 2557687 h 4775466"/>
                <a:gd name="connsiteX2" fmla="*/ 595553 w 2242911"/>
                <a:gd name="connsiteY2" fmla="*/ 2538709 h 4775466"/>
                <a:gd name="connsiteX3" fmla="*/ 895375 w 2242911"/>
                <a:gd name="connsiteY3" fmla="*/ 0 h 4775466"/>
                <a:gd name="connsiteX4" fmla="*/ 1589421 w 2242911"/>
                <a:gd name="connsiteY4" fmla="*/ 0 h 4775466"/>
                <a:gd name="connsiteX5" fmla="*/ 1916176 w 2242911"/>
                <a:gd name="connsiteY5" fmla="*/ 2766757 h 4775466"/>
                <a:gd name="connsiteX6" fmla="*/ 1962552 w 2242911"/>
                <a:gd name="connsiteY6" fmla="*/ 2817850 h 4775466"/>
                <a:gd name="connsiteX7" fmla="*/ 2233401 w 2242911"/>
                <a:gd name="connsiteY7" fmla="*/ 3453003 h 4775466"/>
                <a:gd name="connsiteX8" fmla="*/ 1266232 w 2242911"/>
                <a:gd name="connsiteY8" fmla="*/ 4767450 h 4775466"/>
                <a:gd name="connsiteX9" fmla="*/ 9510 w 2242911"/>
                <a:gd name="connsiteY9" fmla="*/ 3726376 h 4775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42911" h="4775466">
                  <a:moveTo>
                    <a:pt x="9510" y="3726376"/>
                  </a:moveTo>
                  <a:cubicBezTo>
                    <a:pt x="-50458" y="3238532"/>
                    <a:pt x="178121" y="2785540"/>
                    <a:pt x="555237" y="2557687"/>
                  </a:cubicBezTo>
                  <a:lnTo>
                    <a:pt x="595553" y="2538709"/>
                  </a:lnTo>
                  <a:lnTo>
                    <a:pt x="895375" y="0"/>
                  </a:lnTo>
                  <a:lnTo>
                    <a:pt x="1589421" y="0"/>
                  </a:lnTo>
                  <a:lnTo>
                    <a:pt x="1916176" y="2766757"/>
                  </a:lnTo>
                  <a:lnTo>
                    <a:pt x="1962552" y="2817850"/>
                  </a:lnTo>
                  <a:cubicBezTo>
                    <a:pt x="2105553" y="2991084"/>
                    <a:pt x="2203417" y="3209081"/>
                    <a:pt x="2233401" y="3453003"/>
                  </a:cubicBezTo>
                  <a:cubicBezTo>
                    <a:pt x="2313359" y="4103462"/>
                    <a:pt x="1880343" y="4691961"/>
                    <a:pt x="1266232" y="4767450"/>
                  </a:cubicBezTo>
                  <a:cubicBezTo>
                    <a:pt x="652122" y="4842940"/>
                    <a:pt x="89468" y="4376835"/>
                    <a:pt x="9510" y="3726376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  <a:effectLst>
              <a:glow rad="50800">
                <a:schemeClr val="accent1">
                  <a:alpha val="1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7348698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A94F49-C157-627F-BAE8-9822159D6C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6FA89F0-F4DE-44D1-BA08-0D6B4E2B93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DE6EE4B-3D19-565B-39DF-DBF2757C507D}"/>
              </a:ext>
            </a:extLst>
          </p:cNvPr>
          <p:cNvSpPr/>
          <p:nvPr/>
        </p:nvSpPr>
        <p:spPr>
          <a:xfrm>
            <a:off x="223365" y="939700"/>
            <a:ext cx="6562064" cy="56356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сфера, мяч, плане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CC55779-FCC2-AB7A-511C-C40377BDC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" y="1312882"/>
            <a:ext cx="2434844" cy="2434844"/>
          </a:xfrm>
          <a:prstGeom prst="rect">
            <a:avLst/>
          </a:prstGeom>
        </p:spPr>
      </p:pic>
      <p:pic>
        <p:nvPicPr>
          <p:cNvPr id="10" name="Рисунок 9" descr="Изображение выглядит как растение, хвойные, дерево, Шишка хвойного дерев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17AE458-F259-4291-9DD4-6DE43072C5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722" y="3914733"/>
            <a:ext cx="2195258" cy="219525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строительство, дом, окно, кукольный до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C868A07-4CDC-1A5B-9EA5-D20B3EA52A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327" y="1167789"/>
            <a:ext cx="2646865" cy="2646865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свеча, воск, Предметная фотография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A8D519-723B-2D7E-113C-647F56662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412" y="3220311"/>
            <a:ext cx="3121158" cy="3121158"/>
          </a:xfrm>
          <a:prstGeom prst="rect">
            <a:avLst/>
          </a:prstGeom>
        </p:spPr>
      </p:pic>
      <p:sp>
        <p:nvSpPr>
          <p:cNvPr id="15" name="Круг: прозрачная заливка 14">
            <a:extLst>
              <a:ext uri="{FF2B5EF4-FFF2-40B4-BE49-F238E27FC236}">
                <a16:creationId xmlns:a16="http://schemas.microsoft.com/office/drawing/2014/main" id="{50FBDB69-9088-6295-A13A-9BCFE3272902}"/>
              </a:ext>
            </a:extLst>
          </p:cNvPr>
          <p:cNvSpPr/>
          <p:nvPr/>
        </p:nvSpPr>
        <p:spPr>
          <a:xfrm>
            <a:off x="-4583251" y="-3701402"/>
            <a:ext cx="12566108" cy="12402715"/>
          </a:xfrm>
          <a:prstGeom prst="donut">
            <a:avLst>
              <a:gd name="adj" fmla="val 4076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Изображение выглядит как кот, игрушка, мультфильм, пушис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488A7C3-6FAC-FD2F-CDE2-22917D0CD2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40354" y="748009"/>
            <a:ext cx="5751646" cy="5751646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A1FCCB8B-1270-F9D6-7CCD-EE664E123BF6}"/>
              </a:ext>
            </a:extLst>
          </p:cNvPr>
          <p:cNvGrpSpPr/>
          <p:nvPr/>
        </p:nvGrpSpPr>
        <p:grpSpPr>
          <a:xfrm rot="747892">
            <a:off x="211232" y="2081219"/>
            <a:ext cx="7691501" cy="3667028"/>
            <a:chOff x="1813691" y="3509940"/>
            <a:chExt cx="7448672" cy="3620500"/>
          </a:xfrm>
        </p:grpSpPr>
        <p:pic>
          <p:nvPicPr>
            <p:cNvPr id="17" name="Рисунок 16" descr="Изображение выглядит как све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9A6C0A4-389C-B3BB-E725-17AD3B655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05024">
              <a:off x="5948500" y="3816577"/>
              <a:ext cx="3313863" cy="3313863"/>
            </a:xfrm>
            <a:prstGeom prst="rect">
              <a:avLst/>
            </a:prstGeom>
          </p:spPr>
        </p:pic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F7603282-4A4C-67AE-E310-BBED1E8EAD4A}"/>
                </a:ext>
              </a:extLst>
            </p:cNvPr>
            <p:cNvSpPr/>
            <p:nvPr/>
          </p:nvSpPr>
          <p:spPr>
            <a:xfrm rot="5820477">
              <a:off x="3079968" y="2243663"/>
              <a:ext cx="2242911" cy="4775466"/>
            </a:xfrm>
            <a:custGeom>
              <a:avLst/>
              <a:gdLst>
                <a:gd name="connsiteX0" fmla="*/ 9510 w 2242911"/>
                <a:gd name="connsiteY0" fmla="*/ 3726376 h 4775466"/>
                <a:gd name="connsiteX1" fmla="*/ 555237 w 2242911"/>
                <a:gd name="connsiteY1" fmla="*/ 2557687 h 4775466"/>
                <a:gd name="connsiteX2" fmla="*/ 595553 w 2242911"/>
                <a:gd name="connsiteY2" fmla="*/ 2538709 h 4775466"/>
                <a:gd name="connsiteX3" fmla="*/ 895375 w 2242911"/>
                <a:gd name="connsiteY3" fmla="*/ 0 h 4775466"/>
                <a:gd name="connsiteX4" fmla="*/ 1589421 w 2242911"/>
                <a:gd name="connsiteY4" fmla="*/ 0 h 4775466"/>
                <a:gd name="connsiteX5" fmla="*/ 1916176 w 2242911"/>
                <a:gd name="connsiteY5" fmla="*/ 2766757 h 4775466"/>
                <a:gd name="connsiteX6" fmla="*/ 1962552 w 2242911"/>
                <a:gd name="connsiteY6" fmla="*/ 2817850 h 4775466"/>
                <a:gd name="connsiteX7" fmla="*/ 2233401 w 2242911"/>
                <a:gd name="connsiteY7" fmla="*/ 3453003 h 4775466"/>
                <a:gd name="connsiteX8" fmla="*/ 1266232 w 2242911"/>
                <a:gd name="connsiteY8" fmla="*/ 4767450 h 4775466"/>
                <a:gd name="connsiteX9" fmla="*/ 9510 w 2242911"/>
                <a:gd name="connsiteY9" fmla="*/ 3726376 h 4775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42911" h="4775466">
                  <a:moveTo>
                    <a:pt x="9510" y="3726376"/>
                  </a:moveTo>
                  <a:cubicBezTo>
                    <a:pt x="-50458" y="3238532"/>
                    <a:pt x="178121" y="2785540"/>
                    <a:pt x="555237" y="2557687"/>
                  </a:cubicBezTo>
                  <a:lnTo>
                    <a:pt x="595553" y="2538709"/>
                  </a:lnTo>
                  <a:lnTo>
                    <a:pt x="895375" y="0"/>
                  </a:lnTo>
                  <a:lnTo>
                    <a:pt x="1589421" y="0"/>
                  </a:lnTo>
                  <a:lnTo>
                    <a:pt x="1916176" y="2766757"/>
                  </a:lnTo>
                  <a:lnTo>
                    <a:pt x="1962552" y="2817850"/>
                  </a:lnTo>
                  <a:cubicBezTo>
                    <a:pt x="2105553" y="2991084"/>
                    <a:pt x="2203417" y="3209081"/>
                    <a:pt x="2233401" y="3453003"/>
                  </a:cubicBezTo>
                  <a:cubicBezTo>
                    <a:pt x="2313359" y="4103462"/>
                    <a:pt x="1880343" y="4691961"/>
                    <a:pt x="1266232" y="4767450"/>
                  </a:cubicBezTo>
                  <a:cubicBezTo>
                    <a:pt x="652122" y="4842940"/>
                    <a:pt x="89468" y="4376835"/>
                    <a:pt x="9510" y="3726376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  <a:effectLst>
              <a:glow rad="50800">
                <a:schemeClr val="accent1">
                  <a:alpha val="1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1900540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3BCEA14-284C-C774-6103-E96EEECE5B1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6FA89F0-F4DE-44D1-BA08-0D6B4E2B93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DE6EE4B-3D19-565B-39DF-DBF2757C507D}"/>
              </a:ext>
            </a:extLst>
          </p:cNvPr>
          <p:cNvSpPr/>
          <p:nvPr/>
        </p:nvSpPr>
        <p:spPr>
          <a:xfrm>
            <a:off x="223365" y="939700"/>
            <a:ext cx="6562064" cy="56356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сфера, мяч, плане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CC55779-FCC2-AB7A-511C-C40377BDC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" y="1312882"/>
            <a:ext cx="2434844" cy="2434844"/>
          </a:xfrm>
          <a:prstGeom prst="rect">
            <a:avLst/>
          </a:prstGeom>
        </p:spPr>
      </p:pic>
      <p:pic>
        <p:nvPicPr>
          <p:cNvPr id="10" name="Рисунок 9" descr="Изображение выглядит как растение, хвойные, дерево, Шишка хвойного дерев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17AE458-F259-4291-9DD4-6DE43072C5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722" y="3914733"/>
            <a:ext cx="2195258" cy="219525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строительство, дом, окно, кукольный до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C868A07-4CDC-1A5B-9EA5-D20B3EA52A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327" y="1167789"/>
            <a:ext cx="2646865" cy="2646865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свеча, воск, Предметная фотография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A8D519-723B-2D7E-113C-647F56662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412" y="3220311"/>
            <a:ext cx="3121158" cy="3121158"/>
          </a:xfrm>
          <a:prstGeom prst="rect">
            <a:avLst/>
          </a:prstGeom>
        </p:spPr>
      </p:pic>
      <p:sp>
        <p:nvSpPr>
          <p:cNvPr id="15" name="Круг: прозрачная заливка 14">
            <a:extLst>
              <a:ext uri="{FF2B5EF4-FFF2-40B4-BE49-F238E27FC236}">
                <a16:creationId xmlns:a16="http://schemas.microsoft.com/office/drawing/2014/main" id="{50FBDB69-9088-6295-A13A-9BCFE3272902}"/>
              </a:ext>
            </a:extLst>
          </p:cNvPr>
          <p:cNvSpPr/>
          <p:nvPr/>
        </p:nvSpPr>
        <p:spPr>
          <a:xfrm>
            <a:off x="-927051" y="-1190849"/>
            <a:ext cx="12895686" cy="12729041"/>
          </a:xfrm>
          <a:prstGeom prst="donut">
            <a:avLst>
              <a:gd name="adj" fmla="val 4076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Изображение выглядит как кот, игрушка, мультфильм, пушис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488A7C3-6FAC-FD2F-CDE2-22917D0CD2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40354" y="748009"/>
            <a:ext cx="5751646" cy="5751646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A1FCCB8B-1270-F9D6-7CCD-EE664E123BF6}"/>
              </a:ext>
            </a:extLst>
          </p:cNvPr>
          <p:cNvGrpSpPr/>
          <p:nvPr/>
        </p:nvGrpSpPr>
        <p:grpSpPr>
          <a:xfrm rot="11461244">
            <a:off x="-724253" y="1981139"/>
            <a:ext cx="7691501" cy="3667028"/>
            <a:chOff x="1813691" y="3509940"/>
            <a:chExt cx="7448672" cy="3620500"/>
          </a:xfrm>
        </p:grpSpPr>
        <p:pic>
          <p:nvPicPr>
            <p:cNvPr id="17" name="Рисунок 16" descr="Изображение выглядит как све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9A6C0A4-389C-B3BB-E725-17AD3B655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05024">
              <a:off x="5948500" y="3816577"/>
              <a:ext cx="3313863" cy="3313863"/>
            </a:xfrm>
            <a:prstGeom prst="rect">
              <a:avLst/>
            </a:prstGeom>
          </p:spPr>
        </p:pic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F7603282-4A4C-67AE-E310-BBED1E8EAD4A}"/>
                </a:ext>
              </a:extLst>
            </p:cNvPr>
            <p:cNvSpPr/>
            <p:nvPr/>
          </p:nvSpPr>
          <p:spPr>
            <a:xfrm rot="5820477">
              <a:off x="3079968" y="2243663"/>
              <a:ext cx="2242911" cy="4775466"/>
            </a:xfrm>
            <a:custGeom>
              <a:avLst/>
              <a:gdLst>
                <a:gd name="connsiteX0" fmla="*/ 9510 w 2242911"/>
                <a:gd name="connsiteY0" fmla="*/ 3726376 h 4775466"/>
                <a:gd name="connsiteX1" fmla="*/ 555237 w 2242911"/>
                <a:gd name="connsiteY1" fmla="*/ 2557687 h 4775466"/>
                <a:gd name="connsiteX2" fmla="*/ 595553 w 2242911"/>
                <a:gd name="connsiteY2" fmla="*/ 2538709 h 4775466"/>
                <a:gd name="connsiteX3" fmla="*/ 895375 w 2242911"/>
                <a:gd name="connsiteY3" fmla="*/ 0 h 4775466"/>
                <a:gd name="connsiteX4" fmla="*/ 1589421 w 2242911"/>
                <a:gd name="connsiteY4" fmla="*/ 0 h 4775466"/>
                <a:gd name="connsiteX5" fmla="*/ 1916176 w 2242911"/>
                <a:gd name="connsiteY5" fmla="*/ 2766757 h 4775466"/>
                <a:gd name="connsiteX6" fmla="*/ 1962552 w 2242911"/>
                <a:gd name="connsiteY6" fmla="*/ 2817850 h 4775466"/>
                <a:gd name="connsiteX7" fmla="*/ 2233401 w 2242911"/>
                <a:gd name="connsiteY7" fmla="*/ 3453003 h 4775466"/>
                <a:gd name="connsiteX8" fmla="*/ 1266232 w 2242911"/>
                <a:gd name="connsiteY8" fmla="*/ 4767450 h 4775466"/>
                <a:gd name="connsiteX9" fmla="*/ 9510 w 2242911"/>
                <a:gd name="connsiteY9" fmla="*/ 3726376 h 4775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42911" h="4775466">
                  <a:moveTo>
                    <a:pt x="9510" y="3726376"/>
                  </a:moveTo>
                  <a:cubicBezTo>
                    <a:pt x="-50458" y="3238532"/>
                    <a:pt x="178121" y="2785540"/>
                    <a:pt x="555237" y="2557687"/>
                  </a:cubicBezTo>
                  <a:lnTo>
                    <a:pt x="595553" y="2538709"/>
                  </a:lnTo>
                  <a:lnTo>
                    <a:pt x="895375" y="0"/>
                  </a:lnTo>
                  <a:lnTo>
                    <a:pt x="1589421" y="0"/>
                  </a:lnTo>
                  <a:lnTo>
                    <a:pt x="1916176" y="2766757"/>
                  </a:lnTo>
                  <a:lnTo>
                    <a:pt x="1962552" y="2817850"/>
                  </a:lnTo>
                  <a:cubicBezTo>
                    <a:pt x="2105553" y="2991084"/>
                    <a:pt x="2203417" y="3209081"/>
                    <a:pt x="2233401" y="3453003"/>
                  </a:cubicBezTo>
                  <a:cubicBezTo>
                    <a:pt x="2313359" y="4103462"/>
                    <a:pt x="1880343" y="4691961"/>
                    <a:pt x="1266232" y="4767450"/>
                  </a:cubicBezTo>
                  <a:cubicBezTo>
                    <a:pt x="652122" y="4842940"/>
                    <a:pt x="89468" y="4376835"/>
                    <a:pt x="9510" y="3726376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  <a:effectLst>
              <a:glow rad="50800">
                <a:schemeClr val="accent1">
                  <a:alpha val="1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8862814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6FA89F0-F4DE-44D1-BA08-0D6B4E2B93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DE6EE4B-3D19-565B-39DF-DBF2757C507D}"/>
              </a:ext>
            </a:extLst>
          </p:cNvPr>
          <p:cNvSpPr/>
          <p:nvPr/>
        </p:nvSpPr>
        <p:spPr>
          <a:xfrm>
            <a:off x="223365" y="939700"/>
            <a:ext cx="6562064" cy="56356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сфера, мяч, плане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CC55779-FCC2-AB7A-511C-C40377BDC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27" y="1312882"/>
            <a:ext cx="2434844" cy="2434844"/>
          </a:xfrm>
          <a:prstGeom prst="rect">
            <a:avLst/>
          </a:prstGeom>
        </p:spPr>
      </p:pic>
      <p:pic>
        <p:nvPicPr>
          <p:cNvPr id="10" name="Рисунок 9" descr="Изображение выглядит как растение, хвойные, дерево, Шишка хвойного дерев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17AE458-F259-4291-9DD4-6DE43072C5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722" y="3914733"/>
            <a:ext cx="2195258" cy="219525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строительство, дом, окно, кукольный до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C868A07-4CDC-1A5B-9EA5-D20B3EA52A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327" y="1167789"/>
            <a:ext cx="2646865" cy="2646865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свеча, воск, Предметная фотография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A8D519-723B-2D7E-113C-647F56662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412" y="3220311"/>
            <a:ext cx="3121158" cy="3121158"/>
          </a:xfrm>
          <a:prstGeom prst="rect">
            <a:avLst/>
          </a:prstGeom>
        </p:spPr>
      </p:pic>
      <p:pic>
        <p:nvPicPr>
          <p:cNvPr id="3" name="Рисунок 2" descr="Изображение выглядит как кот, игрушка, мультфильм, пушис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488A7C3-6FAC-FD2F-CDE2-22917D0CD2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16989" y="758112"/>
            <a:ext cx="5751646" cy="575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6252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41FE512-5ABD-CC47-4CBD-93DAA993FD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BAB330-7BD8-EBF3-7415-510871EE8363}"/>
              </a:ext>
            </a:extLst>
          </p:cNvPr>
          <p:cNvSpPr txBox="1"/>
          <p:nvPr/>
        </p:nvSpPr>
        <p:spPr>
          <a:xfrm>
            <a:off x="5053631" y="55841"/>
            <a:ext cx="2722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Открой подарок</a:t>
            </a:r>
          </a:p>
        </p:txBody>
      </p:sp>
      <p:pic>
        <p:nvPicPr>
          <p:cNvPr id="5" name="Рисунок 4" descr="Изображение выглядит как коробка, лента, Свадебные сувениры, Подар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58BF1EC-FF94-7183-1D5C-F85438FC4A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49" y="2530595"/>
            <a:ext cx="4557458" cy="4557458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коробка, лента, Свадебные сувениры, Подар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8CAF8DF-A352-C3BB-DB0C-DC41B328A12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807" y="1598732"/>
            <a:ext cx="4557458" cy="4557458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коробка, лента, Свадебные сувениры, Подар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14573E5-BAC5-C0A1-9FDA-C56ADB13F93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535" y="2530595"/>
            <a:ext cx="4741816" cy="4741816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FAB021F-2364-EE66-36C2-02A6ED382B73}"/>
              </a:ext>
            </a:extLst>
          </p:cNvPr>
          <p:cNvGrpSpPr/>
          <p:nvPr/>
        </p:nvGrpSpPr>
        <p:grpSpPr>
          <a:xfrm>
            <a:off x="2222828" y="-177697"/>
            <a:ext cx="7688437" cy="6853206"/>
            <a:chOff x="2239100" y="453419"/>
            <a:chExt cx="6415523" cy="6148210"/>
          </a:xfrm>
        </p:grpSpPr>
        <p:pic>
          <p:nvPicPr>
            <p:cNvPr id="7" name="Рисунок 6" descr="Изображение выглядит как рецеп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004992B-E1C0-18D6-C643-9D71B2C9A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729" b="91042" l="10000" r="90000">
                          <a14:foregroundMark x1="18152" y1="10625" x2="72174" y2="8125"/>
                          <a14:foregroundMark x1="72174" y1="8125" x2="76848" y2="8125"/>
                          <a14:foregroundMark x1="46630" y1="5833" x2="38370" y2="6875"/>
                          <a14:foregroundMark x1="20870" y1="92188" x2="41522" y2="90625"/>
                          <a14:foregroundMark x1="41522" y1="90625" x2="51087" y2="90938"/>
                          <a14:foregroundMark x1="51087" y1="90938" x2="70543" y2="90833"/>
                          <a14:foregroundMark x1="70543" y1="90833" x2="77391" y2="910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372757" y="319762"/>
              <a:ext cx="6148210" cy="641552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50204D4-5739-86B3-2DB7-1C7C58929B0B}"/>
                </a:ext>
              </a:extLst>
            </p:cNvPr>
            <p:cNvSpPr txBox="1"/>
            <p:nvPr/>
          </p:nvSpPr>
          <p:spPr>
            <a:xfrm>
              <a:off x="3559878" y="1584495"/>
              <a:ext cx="36715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«Прочитай слова»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5234C18-5E6E-364A-2F44-3059E3B2453E}"/>
                </a:ext>
              </a:extLst>
            </p:cNvPr>
            <p:cNvSpPr txBox="1"/>
            <p:nvPr/>
          </p:nvSpPr>
          <p:spPr>
            <a:xfrm>
              <a:off x="2253060" y="2134184"/>
              <a:ext cx="6296097" cy="313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ЛЫ-ЖИ</a:t>
              </a:r>
            </a:p>
            <a:p>
              <a:pPr algn="ctr"/>
              <a:r>
                <a:rPr lang="ru-RU" sz="6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ЛУ-ЖА</a:t>
              </a:r>
            </a:p>
            <a:p>
              <a:pPr algn="ctr"/>
              <a:r>
                <a:rPr lang="ru-RU" sz="6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ТУ-ЧИ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A6B0C39D-2F82-AFF7-8636-D68CAF3F1FE6}"/>
              </a:ext>
            </a:extLst>
          </p:cNvPr>
          <p:cNvGrpSpPr/>
          <p:nvPr/>
        </p:nvGrpSpPr>
        <p:grpSpPr>
          <a:xfrm>
            <a:off x="278638" y="-177698"/>
            <a:ext cx="11156582" cy="6864680"/>
            <a:chOff x="328649" y="222374"/>
            <a:chExt cx="11156582" cy="6864680"/>
          </a:xfrm>
        </p:grpSpPr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FDC2852F-3345-27E3-5E9C-171637FA7188}"/>
                </a:ext>
              </a:extLst>
            </p:cNvPr>
            <p:cNvGrpSpPr/>
            <p:nvPr/>
          </p:nvGrpSpPr>
          <p:grpSpPr>
            <a:xfrm>
              <a:off x="328649" y="222374"/>
              <a:ext cx="9910594" cy="6864680"/>
              <a:chOff x="849437" y="453419"/>
              <a:chExt cx="7805186" cy="6148210"/>
            </a:xfrm>
          </p:grpSpPr>
          <p:pic>
            <p:nvPicPr>
              <p:cNvPr id="13" name="Рисунок 12" descr="Изображение выглядит как рецепт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B7A8C0B9-7EFB-18A7-8EE8-9276C5AA4B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5729" b="91042" l="10000" r="90000">
                            <a14:foregroundMark x1="18152" y1="10625" x2="72174" y2="8125"/>
                            <a14:foregroundMark x1="72174" y1="8125" x2="76848" y2="8125"/>
                            <a14:foregroundMark x1="46630" y1="5833" x2="38370" y2="6875"/>
                            <a14:foregroundMark x1="20870" y1="92188" x2="41522" y2="90625"/>
                            <a14:foregroundMark x1="41522" y1="90625" x2="51087" y2="90938"/>
                            <a14:foregroundMark x1="51087" y1="90938" x2="70543" y2="90833"/>
                            <a14:foregroundMark x1="70543" y1="90833" x2="77391" y2="9104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2372757" y="319762"/>
                <a:ext cx="6148210" cy="6415523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953D5A-7BB0-7EC8-00D0-102F758AFD76}"/>
                  </a:ext>
                </a:extLst>
              </p:cNvPr>
              <p:cNvSpPr txBox="1"/>
              <p:nvPr/>
            </p:nvSpPr>
            <p:spPr>
              <a:xfrm>
                <a:off x="3139493" y="1601216"/>
                <a:ext cx="4567510" cy="1075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36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abriola" panose="04040605051002020D02" pitchFamily="82" charset="0"/>
                  </a:rPr>
                  <a:t>«Прочитай слова. Какие относятся к лету, а какие к зиме?»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85D0D74-73E7-CAC5-0EB5-2EF834459407}"/>
                  </a:ext>
                </a:extLst>
              </p:cNvPr>
              <p:cNvSpPr txBox="1"/>
              <p:nvPr/>
            </p:nvSpPr>
            <p:spPr>
              <a:xfrm>
                <a:off x="849437" y="2441025"/>
                <a:ext cx="6178494" cy="28116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6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abriola" panose="04040605051002020D02" pitchFamily="82" charset="0"/>
                  </a:rPr>
                  <a:t>Бабочка</a:t>
                </a:r>
              </a:p>
              <a:p>
                <a:pPr algn="ctr"/>
                <a:r>
                  <a:rPr lang="ru-RU" sz="6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abriola" panose="04040605051002020D02" pitchFamily="82" charset="0"/>
                  </a:rPr>
                  <a:t>Шуба</a:t>
                </a:r>
              </a:p>
              <a:p>
                <a:pPr algn="ctr"/>
                <a:r>
                  <a:rPr lang="ru-RU" sz="6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abriola" panose="04040605051002020D02" pitchFamily="82" charset="0"/>
                  </a:rPr>
                  <a:t>Сосулька</a:t>
                </a: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3B56DA1-B9B3-5A49-3A89-B92E5F6C4B4E}"/>
                </a:ext>
              </a:extLst>
            </p:cNvPr>
            <p:cNvSpPr txBox="1"/>
            <p:nvPr/>
          </p:nvSpPr>
          <p:spPr>
            <a:xfrm>
              <a:off x="3640121" y="2506046"/>
              <a:ext cx="7845110" cy="3139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Трава</a:t>
              </a:r>
            </a:p>
            <a:p>
              <a:pPr algn="ctr"/>
              <a:r>
                <a:rPr lang="ru-RU" sz="6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Ягода</a:t>
              </a:r>
            </a:p>
            <a:p>
              <a:pPr algn="ctr"/>
              <a:r>
                <a:rPr lang="ru-RU" sz="6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Лыжи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8D77B1F9-DB34-67AC-78D8-A003CFF819C8}"/>
              </a:ext>
            </a:extLst>
          </p:cNvPr>
          <p:cNvGrpSpPr/>
          <p:nvPr/>
        </p:nvGrpSpPr>
        <p:grpSpPr>
          <a:xfrm>
            <a:off x="2043155" y="-189171"/>
            <a:ext cx="8146077" cy="6864680"/>
            <a:chOff x="2043155" y="-189171"/>
            <a:chExt cx="8146077" cy="6864680"/>
          </a:xfrm>
        </p:grpSpPr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BF76A711-B3B8-992E-E916-6E710231EE6C}"/>
                </a:ext>
              </a:extLst>
            </p:cNvPr>
            <p:cNvGrpSpPr/>
            <p:nvPr/>
          </p:nvGrpSpPr>
          <p:grpSpPr>
            <a:xfrm>
              <a:off x="2043155" y="-189171"/>
              <a:ext cx="8146077" cy="6864680"/>
              <a:chOff x="2239100" y="453419"/>
              <a:chExt cx="6415523" cy="6148210"/>
            </a:xfrm>
          </p:grpSpPr>
          <p:pic>
            <p:nvPicPr>
              <p:cNvPr id="23" name="Рисунок 22" descr="Изображение выглядит как рецепт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A5364C6C-806F-44A7-5BE3-3B8CF6D019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5729" b="91042" l="10000" r="90000">
                            <a14:foregroundMark x1="18152" y1="10625" x2="72174" y2="8125"/>
                            <a14:foregroundMark x1="72174" y1="8125" x2="76848" y2="8125"/>
                            <a14:foregroundMark x1="46630" y1="5833" x2="38370" y2="6875"/>
                            <a14:foregroundMark x1="20870" y1="92188" x2="41522" y2="90625"/>
                            <a14:foregroundMark x1="41522" y1="90625" x2="51087" y2="90938"/>
                            <a14:foregroundMark x1="51087" y1="90938" x2="70543" y2="90833"/>
                            <a14:foregroundMark x1="70543" y1="90833" x2="77391" y2="9104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2372757" y="319762"/>
                <a:ext cx="6148210" cy="6415523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5B0BF83-9FA6-4EF4-092E-DD33C0FE12BB}"/>
                  </a:ext>
                </a:extLst>
              </p:cNvPr>
              <p:cNvSpPr txBox="1"/>
              <p:nvPr/>
            </p:nvSpPr>
            <p:spPr>
              <a:xfrm>
                <a:off x="3139493" y="1601216"/>
                <a:ext cx="4567510" cy="578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36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Gabriola" panose="04040605051002020D02" pitchFamily="82" charset="0"/>
                  </a:rPr>
                  <a:t>«Текст для пересказа»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3B7E1FE-62DF-70A3-E573-97F566FB2960}"/>
                </a:ext>
              </a:extLst>
            </p:cNvPr>
            <p:cNvSpPr txBox="1"/>
            <p:nvPr/>
          </p:nvSpPr>
          <p:spPr>
            <a:xfrm>
              <a:off x="3204110" y="1648945"/>
              <a:ext cx="5995951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ПОЛЕЗНАЯ ПРОГУЛКА. </a:t>
              </a:r>
            </a:p>
            <a:p>
              <a:pPr algn="ctr"/>
              <a:r>
                <a:rPr lang="ru-RU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В городском парке зимой много снега. Снег лежит на земле, на скамейках, на ветках деревьев. Ребята пошли в парк. Они построили там снежную крепость и стали играть в снежки. Один снежок попал в кормушку. Мальчики заметили, что там пусто. Они достали из карманов семечки и насыпали их в кормушку. А с другого дерева на ребят смотрели две белочки. Для них мальчики приготовили орешки. Весёлая и полезная прогулка получилась.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950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кот,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33BCDE0-DBD8-8066-8726-C20B77418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65" y="0"/>
            <a:ext cx="6858000" cy="6858000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6FD2FD0-A05D-B027-454B-8C0176CD9D74}"/>
              </a:ext>
            </a:extLst>
          </p:cNvPr>
          <p:cNvGrpSpPr/>
          <p:nvPr/>
        </p:nvGrpSpPr>
        <p:grpSpPr>
          <a:xfrm>
            <a:off x="4654101" y="69802"/>
            <a:ext cx="5990632" cy="3732959"/>
            <a:chOff x="4654103" y="154844"/>
            <a:chExt cx="5453158" cy="3340790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57623142-217F-0B62-CDBF-8E10D6492D0B}"/>
                </a:ext>
              </a:extLst>
            </p:cNvPr>
            <p:cNvGrpSpPr/>
            <p:nvPr/>
          </p:nvGrpSpPr>
          <p:grpSpPr>
            <a:xfrm>
              <a:off x="4654103" y="154844"/>
              <a:ext cx="5453158" cy="3340790"/>
              <a:chOff x="2706302" y="2532453"/>
              <a:chExt cx="4748501" cy="2926895"/>
            </a:xfrm>
          </p:grpSpPr>
          <p:grpSp>
            <p:nvGrpSpPr>
              <p:cNvPr id="7" name="Группа 6">
                <a:extLst>
                  <a:ext uri="{FF2B5EF4-FFF2-40B4-BE49-F238E27FC236}">
                    <a16:creationId xmlns:a16="http://schemas.microsoft.com/office/drawing/2014/main" id="{9B68A890-8E6B-A14B-1416-A09DBC482DCC}"/>
                  </a:ext>
                </a:extLst>
              </p:cNvPr>
              <p:cNvGrpSpPr/>
              <p:nvPr/>
            </p:nvGrpSpPr>
            <p:grpSpPr>
              <a:xfrm>
                <a:off x="2706302" y="2532453"/>
                <a:ext cx="4748501" cy="2926895"/>
                <a:chOff x="3870662" y="639590"/>
                <a:chExt cx="4791343" cy="3198556"/>
              </a:xfrm>
            </p:grpSpPr>
            <p:pic>
              <p:nvPicPr>
                <p:cNvPr id="9" name="Рисунок 8">
                  <a:extLst>
                    <a:ext uri="{FF2B5EF4-FFF2-40B4-BE49-F238E27FC236}">
                      <a16:creationId xmlns:a16="http://schemas.microsoft.com/office/drawing/2014/main" id="{9E403B1F-F29C-EF0A-D02C-1F9C7026A3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>
                  <a:off x="4458579" y="639590"/>
                  <a:ext cx="4203426" cy="3198556"/>
                </a:xfrm>
                <a:prstGeom prst="rect">
                  <a:avLst/>
                </a:prstGeom>
              </p:spPr>
            </p:pic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5AA7B4AD-4323-D4F6-DF47-845A1CAA4255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B243302-7BCA-720E-2C2F-8457E9562A09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4ADC2DE-6585-007A-F0DA-5EA487494EC7}"/>
                </a:ext>
              </a:extLst>
            </p:cNvPr>
            <p:cNvSpPr txBox="1"/>
            <p:nvPr/>
          </p:nvSpPr>
          <p:spPr>
            <a:xfrm>
              <a:off x="6316874" y="770856"/>
              <a:ext cx="3180006" cy="20658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Ты отлично справился! Приходи на следующее зимнее занятие!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3471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190</Words>
  <Application>Microsoft Office PowerPoint</Application>
  <PresentationFormat>Широкоэкранный</PresentationFormat>
  <Paragraphs>29</Paragraphs>
  <Slides>13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3</cp:revision>
  <dcterms:created xsi:type="dcterms:W3CDTF">2025-12-03T06:52:15Z</dcterms:created>
  <dcterms:modified xsi:type="dcterms:W3CDTF">2025-12-03T08:16:07Z</dcterms:modified>
</cp:coreProperties>
</file>