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6" r:id="rId4"/>
    <p:sldId id="260" r:id="rId5"/>
    <p:sldId id="259" r:id="rId6"/>
    <p:sldId id="261" r:id="rId7"/>
    <p:sldId id="266" r:id="rId8"/>
    <p:sldId id="262" r:id="rId9"/>
    <p:sldId id="263" r:id="rId10"/>
    <p:sldId id="264" r:id="rId11"/>
    <p:sldId id="265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76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ECB95F-1599-9E8D-30F2-B29C9E1C9A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6F2E201-C8C2-FB5A-B8E4-78F0714211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C93D0C7-77FC-EDFE-27D6-E531162C7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64574-4D04-4D89-A620-F1522D711E67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B606377-3B4B-A141-E329-B4E4F00A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726F6D6-02D1-3355-2EAD-518C0D9F5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4D7CA-506C-4035-AD8E-7FC63D2D09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5237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BFE4E4-FFF8-68C1-C769-1210F0CC9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ED86D0F-7B12-1872-C128-F6502194E9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9357B0E-F7F1-8C70-150E-DC4E371C9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64574-4D04-4D89-A620-F1522D711E67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94EBA24-05E4-D440-91BF-FAFD011CE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44D0222-9997-90A9-466B-3B4FF0C48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4D7CA-506C-4035-AD8E-7FC63D2D09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3176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9482C2-58A8-1380-E246-752680CE1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53F78A8-F95E-2D95-C343-BC9D2C8899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90780E7-D15C-17A1-44B1-CF0406172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64574-4D04-4D89-A620-F1522D711E67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E94063C-569E-3D9E-7E09-036A40438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36916FA-6E66-728E-C0F8-58E6F5AD9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4D7CA-506C-4035-AD8E-7FC63D2D09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5939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93776E-0849-11A7-20CF-396BBFE05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ACA7BE-89F6-9E35-C03A-E0788A1CB7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4688E75-A677-009A-DD29-636C055EE2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503CC5D-0656-2B88-00E1-85FFCBE0A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64574-4D04-4D89-A620-F1522D711E67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53A2869-C84A-B230-3E8E-16336E421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686AF82-1A3B-5FAA-56DC-C7456FF5C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4D7CA-506C-4035-AD8E-7FC63D2D09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2067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4E476A-D1DC-A231-FE6A-241F65272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BBFB099-D91A-A30E-6E30-13D7D4447A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1089287-5216-1755-E712-21E647CF4A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878B632-E7A7-989A-F824-7774B4F327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EBE5120-A6B6-A11B-4FBB-DF9B7C1449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C828CA2-CF3A-55AE-D7AF-7B7265E8C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64574-4D04-4D89-A620-F1522D711E67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FBADAD5-865B-ACB1-359F-4704FF28D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9E51639-C98C-6FA2-F2F5-92658BB4F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4D7CA-506C-4035-AD8E-7FC63D2D09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980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B8924F-AD9A-ED2D-D47A-40E882FA4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21F8C09-FB73-F5ED-D642-EF7ED74E2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64574-4D04-4D89-A620-F1522D711E67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7A3DB16-F45A-400D-C30E-9514B3D7D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03E374D-F8B1-5B94-1FE5-A4B8E02BA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4D7CA-506C-4035-AD8E-7FC63D2D09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8382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71A5AEB-FE3E-C1B6-1618-4B4ADA8B07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64574-4D04-4D89-A620-F1522D711E67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DB5BA58-B624-DB93-3D5E-725094C01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32045D7-5B49-6894-82FC-E534CFB8D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4D7CA-506C-4035-AD8E-7FC63D2D09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6932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B4571E-F836-BFEB-0D5B-26242F853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81FBEF-0B9D-0E38-2854-75FA40D6D6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3216F98-EE9B-54C2-56C4-51C36DDAD5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20B7C8F-4B95-C9BA-3265-36F3C8537B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64574-4D04-4D89-A620-F1522D711E67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28D191E-37CE-F4EC-BA95-93A4E4F62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9375BA8-B6E6-D62E-FAF7-438C90C14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4D7CA-506C-4035-AD8E-7FC63D2D09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569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99E52D-C9E7-36A1-3907-00DC030A9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74C5CA8-C8B6-42CA-23A5-21E3E2002C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C612F0D-3632-8483-69D7-69D7FE17DE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CDEF7C1-D4CB-707D-538A-E93DE0C24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64574-4D04-4D89-A620-F1522D711E67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1CDD87C-6CF2-C541-2398-A3AC6A0BC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5C3FC64-320F-826F-0AAA-DA512D060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4D7CA-506C-4035-AD8E-7FC63D2D09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6667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2D4EDC-48C7-2E44-A590-E31F0E7E7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2F2819D-D6F2-AA5D-C5E9-FD7A6EAB8F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FB0477F-D3C5-18ED-584F-D7414E4A4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64574-4D04-4D89-A620-F1522D711E67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0D65480-8846-3678-C233-7ED9B6706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44B1D3F-214D-801D-8CE3-F9A8ED698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4D7CA-506C-4035-AD8E-7FC63D2D09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7385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C92CC49-ED34-70AE-C7D1-0CA602E4F5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99E7C3C-0670-B8BB-6369-210738CC68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600DB38-147F-97D9-6831-C9BB9598D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64574-4D04-4D89-A620-F1522D711E67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736B4D8-F74A-42E8-FCC3-C8667206D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F9F91E-1C1B-9ADB-5E61-70F116718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4D7CA-506C-4035-AD8E-7FC63D2D09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3888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64C21D-1AA2-74BC-1F24-DDD9A9948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257D293-9795-7DAC-2808-4994F615A4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7254C1-C34C-4EC6-84DA-AFC82DA0EC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9E64574-4D04-4D89-A620-F1522D711E67}" type="datetimeFigureOut">
              <a:rPr lang="ru-RU" smtClean="0"/>
              <a:t>12.02.2026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9E99FBC-8850-DE3F-1491-6BD59B84B0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0443725-55C4-218D-89FD-C82922F428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5D4D7CA-506C-4035-AD8E-7FC63D2D09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8454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6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E377A4F-3582-069C-314E-727A316672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4254" y="-243468"/>
            <a:ext cx="2105722" cy="2105722"/>
          </a:xfrm>
          <a:prstGeom prst="rect">
            <a:avLst/>
          </a:prstGeom>
        </p:spPr>
      </p:pic>
      <p:pic>
        <p:nvPicPr>
          <p:cNvPr id="5" name="Рисунок 4" descr="Изображение выглядит как текст, цвето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B746294-3F8F-A8A7-8417-3485FA9C27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sp>
        <p:nvSpPr>
          <p:cNvPr id="6" name="Стрелка: вправо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E3495CC-B12A-7816-ADF2-DF36B03FDD04}"/>
              </a:ext>
            </a:extLst>
          </p:cNvPr>
          <p:cNvSpPr/>
          <p:nvPr/>
        </p:nvSpPr>
        <p:spPr>
          <a:xfrm>
            <a:off x="11464344" y="6240256"/>
            <a:ext cx="660788" cy="411829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2931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8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6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600" fill="hold">
                                          <p:stCondLst>
                                            <p:cond delay="3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600" fill="hold">
                                          <p:stCondLst>
                                            <p:cond delay="4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600" fill="hold">
                                          <p:stCondLst>
                                            <p:cond delay="6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: вправо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67E7180-0C2E-74BE-D719-A07C8BB2C2A7}"/>
              </a:ext>
            </a:extLst>
          </p:cNvPr>
          <p:cNvSpPr/>
          <p:nvPr/>
        </p:nvSpPr>
        <p:spPr>
          <a:xfrm>
            <a:off x="11464344" y="6240256"/>
            <a:ext cx="660788" cy="411829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D17D1FA-E394-E5E7-153E-8189041A6F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4254" y="-243468"/>
            <a:ext cx="2105722" cy="2105722"/>
          </a:xfrm>
          <a:prstGeom prst="rect">
            <a:avLst/>
          </a:prstGeom>
        </p:spPr>
      </p:pic>
      <p:pic>
        <p:nvPicPr>
          <p:cNvPr id="2" name="масленица">
            <a:hlinkClick r:id="" action="ppaction://media"/>
            <a:extLst>
              <a:ext uri="{FF2B5EF4-FFF2-40B4-BE49-F238E27FC236}">
                <a16:creationId xmlns:a16="http://schemas.microsoft.com/office/drawing/2014/main" id="{C2C6E254-E496-47E4-ABCC-47FA81BA065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258071" y="-153563"/>
            <a:ext cx="13315727" cy="7011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738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4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3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: вправо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67E7180-0C2E-74BE-D719-A07C8BB2C2A7}"/>
              </a:ext>
            </a:extLst>
          </p:cNvPr>
          <p:cNvSpPr/>
          <p:nvPr/>
        </p:nvSpPr>
        <p:spPr>
          <a:xfrm>
            <a:off x="11464344" y="6240256"/>
            <a:ext cx="660788" cy="411829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D17D1FA-E394-E5E7-153E-8189041A6F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4254" y="-243468"/>
            <a:ext cx="2105722" cy="2105722"/>
          </a:xfrm>
          <a:prstGeom prst="rect">
            <a:avLst/>
          </a:prstGeom>
        </p:spPr>
      </p:pic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9A5EE953-9D5A-50A5-6296-EF360B006CA0}"/>
              </a:ext>
            </a:extLst>
          </p:cNvPr>
          <p:cNvGrpSpPr/>
          <p:nvPr/>
        </p:nvGrpSpPr>
        <p:grpSpPr>
          <a:xfrm>
            <a:off x="1224726" y="-336793"/>
            <a:ext cx="6209137" cy="4139425"/>
            <a:chOff x="1224726" y="-336793"/>
            <a:chExt cx="6209137" cy="4139425"/>
          </a:xfrm>
        </p:grpSpPr>
        <p:pic>
          <p:nvPicPr>
            <p:cNvPr id="9" name="Рисунок 8" descr="Изображение выглядит как медуза, кишечнополостны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CD5D8D78-93F7-4321-0223-747BD7BB8E5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4726" y="-336793"/>
              <a:ext cx="6209137" cy="4139425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79131D9-B5C9-B3B5-784C-87FD5388525E}"/>
                </a:ext>
              </a:extLst>
            </p:cNvPr>
            <p:cNvSpPr txBox="1"/>
            <p:nvPr/>
          </p:nvSpPr>
          <p:spPr>
            <a:xfrm>
              <a:off x="2615230" y="593312"/>
              <a:ext cx="3490077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dirty="0">
                  <a:latin typeface="NK163" panose="02000500040000020004" pitchFamily="2" charset="0"/>
                </a:rPr>
                <a:t>Здравствуйте, добры молодцы и красны девицы!</a:t>
              </a:r>
              <a:br>
                <a:rPr lang="ru-RU" dirty="0">
                  <a:latin typeface="NK163" panose="02000500040000020004" pitchFamily="2" charset="0"/>
                </a:rPr>
              </a:br>
              <a:r>
                <a:rPr lang="ru-RU" dirty="0">
                  <a:latin typeface="NK163" panose="02000500040000020004" pitchFamily="2" charset="0"/>
                </a:rPr>
                <a:t>Помогите мне подготовиться к Масленице выполните задания со звуками Л и Ль!</a:t>
              </a:r>
            </a:p>
          </p:txBody>
        </p:sp>
      </p:grpSp>
      <p:pic>
        <p:nvPicPr>
          <p:cNvPr id="7" name="Рисунок 6" descr="Изображение выглядит как одежда, статуэтка, игрушка, Человеческое лиц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007B251-5152-40F6-C389-ED533BA71A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156" y="-336793"/>
            <a:ext cx="4936132" cy="7404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00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947"/>
    </mc:Choice>
    <mc:Fallback xmlns="">
      <p:transition spd="slow" advTm="99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700" fill="hold">
                                          <p:stCondLst>
                                            <p:cond delay="7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7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700" fill="hold">
                                          <p:stCondLst>
                                            <p:cond delay="21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700" fill="hold">
                                          <p:stCondLst>
                                            <p:cond delay="2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3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: вправо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67E7180-0C2E-74BE-D719-A07C8BB2C2A7}"/>
              </a:ext>
            </a:extLst>
          </p:cNvPr>
          <p:cNvSpPr/>
          <p:nvPr/>
        </p:nvSpPr>
        <p:spPr>
          <a:xfrm>
            <a:off x="11464344" y="6240256"/>
            <a:ext cx="660788" cy="411829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D17D1FA-E394-E5E7-153E-8189041A6F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4254" y="-243468"/>
            <a:ext cx="2105722" cy="210572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687A972-875D-52B7-BDA0-520224806EB4}"/>
              </a:ext>
            </a:extLst>
          </p:cNvPr>
          <p:cNvSpPr txBox="1"/>
          <p:nvPr/>
        </p:nvSpPr>
        <p:spPr>
          <a:xfrm>
            <a:off x="388562" y="1703157"/>
            <a:ext cx="1129388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K163" panose="02000500040000020004" pitchFamily="2" charset="0"/>
              </a:rPr>
              <a:t>АРТИКУЛЯЦИОННАЯ ГИМНАСТИКА</a:t>
            </a:r>
          </a:p>
        </p:txBody>
      </p:sp>
    </p:spTree>
    <p:extLst>
      <p:ext uri="{BB962C8B-B14F-4D97-AF65-F5344CB8AC3E}">
        <p14:creationId xmlns:p14="http://schemas.microsoft.com/office/powerpoint/2010/main" val="42798302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3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: вправо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67E7180-0C2E-74BE-D719-A07C8BB2C2A7}"/>
              </a:ext>
            </a:extLst>
          </p:cNvPr>
          <p:cNvSpPr/>
          <p:nvPr/>
        </p:nvSpPr>
        <p:spPr>
          <a:xfrm>
            <a:off x="11464344" y="6240256"/>
            <a:ext cx="660788" cy="411829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D17D1FA-E394-E5E7-153E-8189041A6F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4254" y="-243468"/>
            <a:ext cx="2105722" cy="2105722"/>
          </a:xfrm>
          <a:prstGeom prst="rect">
            <a:avLst/>
          </a:prstGeom>
        </p:spPr>
      </p:pic>
      <p:pic>
        <p:nvPicPr>
          <p:cNvPr id="7" name="Рисунок 6" descr="Изображение выглядит как Мультфильм, графическая вставка, мультфильм, иллюстрация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6955052-E584-A9DB-8EF7-A2E9185FD6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994" b="52748"/>
          <a:stretch/>
        </p:blipFill>
        <p:spPr>
          <a:xfrm>
            <a:off x="0" y="600292"/>
            <a:ext cx="4526920" cy="3240536"/>
          </a:xfrm>
          <a:prstGeom prst="rect">
            <a:avLst/>
          </a:prstGeom>
        </p:spPr>
      </p:pic>
      <p:pic>
        <p:nvPicPr>
          <p:cNvPr id="9" name="Рисунок 8" descr="Изображение выглядит как цвето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492D3CD-445D-83D6-4250-E248600726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451" y="-111683"/>
            <a:ext cx="4557458" cy="4557458"/>
          </a:xfrm>
          <a:prstGeom prst="rect">
            <a:avLst/>
          </a:prstGeom>
        </p:spPr>
      </p:pic>
      <p:pic>
        <p:nvPicPr>
          <p:cNvPr id="11" name="Рисунок 10" descr="Изображение выглядит как Мультфильм, графическая вставка, мультфильм, иллюстрация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B20DA0D-E2DD-1B5B-0118-44C63E646B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47" t="46921" r="32448"/>
          <a:stretch/>
        </p:blipFill>
        <p:spPr>
          <a:xfrm>
            <a:off x="6432502" y="2108006"/>
            <a:ext cx="3374613" cy="3640149"/>
          </a:xfrm>
          <a:prstGeom prst="rect">
            <a:avLst/>
          </a:prstGeom>
        </p:spPr>
      </p:pic>
      <p:pic>
        <p:nvPicPr>
          <p:cNvPr id="12" name="Рисунок 11" descr="Изображение выглядит как цвето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EA92821-DB42-BDF1-06BD-C61E2470D6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769" y="1649351"/>
            <a:ext cx="4557458" cy="4557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4724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3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: вправо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67E7180-0C2E-74BE-D719-A07C8BB2C2A7}"/>
              </a:ext>
            </a:extLst>
          </p:cNvPr>
          <p:cNvSpPr/>
          <p:nvPr/>
        </p:nvSpPr>
        <p:spPr>
          <a:xfrm>
            <a:off x="11464344" y="6240256"/>
            <a:ext cx="660788" cy="411829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D17D1FA-E394-E5E7-153E-8189041A6F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4254" y="-243468"/>
            <a:ext cx="2105722" cy="2105722"/>
          </a:xfrm>
          <a:prstGeom prst="rect">
            <a:avLst/>
          </a:prstGeom>
        </p:spPr>
      </p:pic>
      <p:pic>
        <p:nvPicPr>
          <p:cNvPr id="3" name="Рисунок 2" descr="Изображение выглядит как Мультфильм, графическая вставка, мультфильм, иллюстрация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11C192F-1EF4-5F7A-190B-E3F8AB9732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b="52875"/>
          <a:stretch/>
        </p:blipFill>
        <p:spPr>
          <a:xfrm>
            <a:off x="351334" y="2581637"/>
            <a:ext cx="5143500" cy="3231811"/>
          </a:xfrm>
          <a:prstGeom prst="rect">
            <a:avLst/>
          </a:prstGeom>
        </p:spPr>
      </p:pic>
      <p:pic>
        <p:nvPicPr>
          <p:cNvPr id="9" name="Рисунок 8" descr="Изображение выглядит как цвето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492D3CD-445D-83D6-4250-E248600726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157" y="2014355"/>
            <a:ext cx="4557458" cy="4557458"/>
          </a:xfrm>
          <a:prstGeom prst="rect">
            <a:avLst/>
          </a:prstGeom>
        </p:spPr>
      </p:pic>
      <p:pic>
        <p:nvPicPr>
          <p:cNvPr id="8" name="Рисунок 7" descr="Изображение выглядит как Мультфильм, графическая вставка, мультфильм, иллюстрация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4EEF144-3CA7-69E1-965C-964B20748C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27" t="48448"/>
          <a:stretch/>
        </p:blipFill>
        <p:spPr>
          <a:xfrm>
            <a:off x="6350957" y="1214546"/>
            <a:ext cx="3289106" cy="3535447"/>
          </a:xfrm>
          <a:prstGeom prst="rect">
            <a:avLst/>
          </a:prstGeom>
        </p:spPr>
      </p:pic>
      <p:pic>
        <p:nvPicPr>
          <p:cNvPr id="12" name="Рисунок 11" descr="Изображение выглядит как цвето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EA92821-DB42-BDF1-06BD-C61E2470D6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9712" y="302908"/>
            <a:ext cx="4557458" cy="4557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239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3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: вправо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67E7180-0C2E-74BE-D719-A07C8BB2C2A7}"/>
              </a:ext>
            </a:extLst>
          </p:cNvPr>
          <p:cNvSpPr/>
          <p:nvPr/>
        </p:nvSpPr>
        <p:spPr>
          <a:xfrm>
            <a:off x="11464344" y="6240256"/>
            <a:ext cx="660788" cy="411829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D17D1FA-E394-E5E7-153E-8189041A6F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4254" y="-243468"/>
            <a:ext cx="2105722" cy="210572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687A972-875D-52B7-BDA0-520224806EB4}"/>
              </a:ext>
            </a:extLst>
          </p:cNvPr>
          <p:cNvSpPr txBox="1"/>
          <p:nvPr/>
        </p:nvSpPr>
        <p:spPr>
          <a:xfrm>
            <a:off x="-273946" y="1081924"/>
            <a:ext cx="12068684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K163" panose="02000500040000020004" pitchFamily="2" charset="0"/>
              </a:rPr>
              <a:t>Чтение слогов</a:t>
            </a:r>
          </a:p>
        </p:txBody>
      </p:sp>
    </p:spTree>
    <p:extLst>
      <p:ext uri="{BB962C8B-B14F-4D97-AF65-F5344CB8AC3E}">
        <p14:creationId xmlns:p14="http://schemas.microsoft.com/office/powerpoint/2010/main" val="9978997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3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: вправо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67E7180-0C2E-74BE-D719-A07C8BB2C2A7}"/>
              </a:ext>
            </a:extLst>
          </p:cNvPr>
          <p:cNvSpPr/>
          <p:nvPr/>
        </p:nvSpPr>
        <p:spPr>
          <a:xfrm>
            <a:off x="11464344" y="6240256"/>
            <a:ext cx="660788" cy="411829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D17D1FA-E394-E5E7-153E-8189041A6F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4254" y="-243468"/>
            <a:ext cx="2105722" cy="2105722"/>
          </a:xfrm>
          <a:prstGeom prst="rect">
            <a:avLst/>
          </a:prstGeom>
        </p:spPr>
      </p:pic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9AC60101-A541-8ED5-5C6D-418E58F37E57}"/>
              </a:ext>
            </a:extLst>
          </p:cNvPr>
          <p:cNvGrpSpPr/>
          <p:nvPr/>
        </p:nvGrpSpPr>
        <p:grpSpPr>
          <a:xfrm>
            <a:off x="1740384" y="809393"/>
            <a:ext cx="8711231" cy="5437539"/>
            <a:chOff x="1740384" y="642172"/>
            <a:chExt cx="8711231" cy="5437539"/>
          </a:xfrm>
        </p:grpSpPr>
        <p:sp>
          <p:nvSpPr>
            <p:cNvPr id="3" name="Прямоугольник: скругленные углы 2">
              <a:extLst>
                <a:ext uri="{FF2B5EF4-FFF2-40B4-BE49-F238E27FC236}">
                  <a16:creationId xmlns:a16="http://schemas.microsoft.com/office/drawing/2014/main" id="{040B0059-4526-8113-D3D5-E85D90F27A5B}"/>
                </a:ext>
              </a:extLst>
            </p:cNvPr>
            <p:cNvSpPr/>
            <p:nvPr/>
          </p:nvSpPr>
          <p:spPr>
            <a:xfrm>
              <a:off x="1740384" y="642172"/>
              <a:ext cx="8711231" cy="5437539"/>
            </a:xfrm>
            <a:prstGeom prst="round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ffectLst>
              <a:glow rad="101600">
                <a:schemeClr val="bg1">
                  <a:alpha val="60000"/>
                </a:schemeClr>
              </a:glow>
            </a:effectLst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D47552C-0B6F-079B-29B5-C2242CEDE437}"/>
                </a:ext>
              </a:extLst>
            </p:cNvPr>
            <p:cNvSpPr txBox="1"/>
            <p:nvPr/>
          </p:nvSpPr>
          <p:spPr>
            <a:xfrm>
              <a:off x="2463993" y="1120676"/>
              <a:ext cx="7678168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20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NK163" panose="02000500040000020004" pitchFamily="2" charset="0"/>
                </a:rPr>
                <a:t>ЛА – ЛО – ЛУ – ЛЫ</a:t>
              </a:r>
              <a:br>
                <a:rPr lang="ru-RU" sz="720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NK163" panose="02000500040000020004" pitchFamily="2" charset="0"/>
                </a:rPr>
              </a:br>
              <a:r>
                <a:rPr lang="ru-RU" sz="720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NK163" panose="02000500040000020004" pitchFamily="2" charset="0"/>
                </a:rPr>
                <a:t>ЛЯ – ЛЁ – ЛЮ – ЛИ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44336E2-9EDB-5EB2-2105-F04FE66AA567}"/>
                </a:ext>
              </a:extLst>
            </p:cNvPr>
            <p:cNvSpPr txBox="1"/>
            <p:nvPr/>
          </p:nvSpPr>
          <p:spPr>
            <a:xfrm>
              <a:off x="2393028" y="3429000"/>
              <a:ext cx="7678168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200" dirty="0">
                  <a:solidFill>
                    <a:schemeClr val="accent3">
                      <a:lumMod val="60000"/>
                      <a:lumOff val="40000"/>
                    </a:schemeClr>
                  </a:solidFill>
                  <a:latin typeface="NK163" panose="02000500040000020004" pitchFamily="2" charset="0"/>
                </a:rPr>
                <a:t>АЛ – ОЛ – УЛ – ЫЛ</a:t>
              </a:r>
              <a:br>
                <a:rPr lang="ru-RU" sz="7200" dirty="0">
                  <a:solidFill>
                    <a:schemeClr val="accent3">
                      <a:lumMod val="60000"/>
                      <a:lumOff val="40000"/>
                    </a:schemeClr>
                  </a:solidFill>
                  <a:latin typeface="NK163" panose="02000500040000020004" pitchFamily="2" charset="0"/>
                </a:rPr>
              </a:br>
              <a:r>
                <a:rPr lang="ru-RU" sz="7200" dirty="0">
                  <a:solidFill>
                    <a:schemeClr val="accent3">
                      <a:lumMod val="60000"/>
                      <a:lumOff val="40000"/>
                    </a:schemeClr>
                  </a:solidFill>
                  <a:latin typeface="NK163" panose="02000500040000020004" pitchFamily="2" charset="0"/>
                </a:rPr>
                <a:t>ЯЛ – ЁЛ – ЮЛ – ИЛ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763792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3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: вправо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67E7180-0C2E-74BE-D719-A07C8BB2C2A7}"/>
              </a:ext>
            </a:extLst>
          </p:cNvPr>
          <p:cNvSpPr/>
          <p:nvPr/>
        </p:nvSpPr>
        <p:spPr>
          <a:xfrm>
            <a:off x="11464344" y="6240256"/>
            <a:ext cx="660788" cy="411829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D17D1FA-E394-E5E7-153E-8189041A6F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4254" y="-243468"/>
            <a:ext cx="2105722" cy="210572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0B7110A-DD14-267F-08B8-544C4BB2FB12}"/>
              </a:ext>
            </a:extLst>
          </p:cNvPr>
          <p:cNvSpPr txBox="1"/>
          <p:nvPr/>
        </p:nvSpPr>
        <p:spPr>
          <a:xfrm>
            <a:off x="374602" y="2275530"/>
            <a:ext cx="112938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K163" panose="02000500040000020004" pitchFamily="2" charset="0"/>
              </a:rPr>
              <a:t>Назови картинки </a:t>
            </a:r>
          </a:p>
        </p:txBody>
      </p:sp>
    </p:spTree>
    <p:extLst>
      <p:ext uri="{BB962C8B-B14F-4D97-AF65-F5344CB8AC3E}">
        <p14:creationId xmlns:p14="http://schemas.microsoft.com/office/powerpoint/2010/main" val="31411071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: вправо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67E7180-0C2E-74BE-D719-A07C8BB2C2A7}"/>
              </a:ext>
            </a:extLst>
          </p:cNvPr>
          <p:cNvSpPr/>
          <p:nvPr/>
        </p:nvSpPr>
        <p:spPr>
          <a:xfrm>
            <a:off x="11464344" y="6240256"/>
            <a:ext cx="660788" cy="411829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D17D1FA-E394-E5E7-153E-8189041A6F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1483" y="-117087"/>
            <a:ext cx="2105722" cy="2105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3623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3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: вправо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67E7180-0C2E-74BE-D719-A07C8BB2C2A7}"/>
              </a:ext>
            </a:extLst>
          </p:cNvPr>
          <p:cNvSpPr/>
          <p:nvPr/>
        </p:nvSpPr>
        <p:spPr>
          <a:xfrm>
            <a:off x="11464344" y="6240256"/>
            <a:ext cx="660788" cy="411829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D17D1FA-E394-E5E7-153E-8189041A6F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4254" y="-243468"/>
            <a:ext cx="2105722" cy="210572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722D052-F560-5C9E-5156-478CC64E3E3C}"/>
              </a:ext>
            </a:extLst>
          </p:cNvPr>
          <p:cNvSpPr txBox="1"/>
          <p:nvPr/>
        </p:nvSpPr>
        <p:spPr>
          <a:xfrm>
            <a:off x="0" y="1165686"/>
            <a:ext cx="11780172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K163" panose="02000500040000020004" pitchFamily="2" charset="0"/>
              </a:rPr>
              <a:t>Игра</a:t>
            </a:r>
          </a:p>
          <a:p>
            <a:pPr algn="ctr"/>
            <a:r>
              <a:rPr lang="ru-RU" sz="13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K163" panose="02000500040000020004" pitchFamily="2" charset="0"/>
              </a:rPr>
              <a:t> </a:t>
            </a:r>
            <a:r>
              <a:rPr lang="ru-RU" sz="9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K163" panose="02000500040000020004" pitchFamily="2" charset="0"/>
              </a:rPr>
              <a:t>«угости блином»</a:t>
            </a:r>
            <a:endParaRPr lang="ru-RU" sz="13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K163" panose="02000500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96172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6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Изображение выглядит как искусство, статуя, Человеческое лицо, скульптур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DBA77E7-1BD5-39EC-3344-46985ECF4D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1411" y="-97722"/>
            <a:ext cx="4702296" cy="7053444"/>
          </a:xfrm>
          <a:prstGeom prst="rect">
            <a:avLst/>
          </a:prstGeom>
        </p:spPr>
      </p:pic>
      <p:sp>
        <p:nvSpPr>
          <p:cNvPr id="4" name="Стрелка: вправо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67E7180-0C2E-74BE-D719-A07C8BB2C2A7}"/>
              </a:ext>
            </a:extLst>
          </p:cNvPr>
          <p:cNvSpPr/>
          <p:nvPr/>
        </p:nvSpPr>
        <p:spPr>
          <a:xfrm>
            <a:off x="11464344" y="6240256"/>
            <a:ext cx="660788" cy="411829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D17D1FA-E394-E5E7-153E-8189041A6F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4254" y="-243468"/>
            <a:ext cx="2105722" cy="2105722"/>
          </a:xfrm>
          <a:prstGeom prst="rect">
            <a:avLst/>
          </a:prstGeom>
        </p:spPr>
      </p:pic>
      <p:pic>
        <p:nvPicPr>
          <p:cNvPr id="3" name="Рисунок 2" descr="Изображение выглядит как кукла, одежда, искусство, статуэт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7BA40B6-90C4-6EE5-A0A8-AB97F57EA6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16" t="6248"/>
          <a:stretch/>
        </p:blipFill>
        <p:spPr>
          <a:xfrm>
            <a:off x="358293" y="160543"/>
            <a:ext cx="4772056" cy="7319528"/>
          </a:xfrm>
          <a:prstGeom prst="rect">
            <a:avLst/>
          </a:prstGeom>
        </p:spPr>
      </p:pic>
      <p:sp>
        <p:nvSpPr>
          <p:cNvPr id="6" name="Звезда: 5 точек 5">
            <a:extLst>
              <a:ext uri="{FF2B5EF4-FFF2-40B4-BE49-F238E27FC236}">
                <a16:creationId xmlns:a16="http://schemas.microsoft.com/office/drawing/2014/main" id="{1FBD76E1-8623-7C8C-A968-05C62BEE0469}"/>
              </a:ext>
            </a:extLst>
          </p:cNvPr>
          <p:cNvSpPr/>
          <p:nvPr/>
        </p:nvSpPr>
        <p:spPr>
          <a:xfrm>
            <a:off x="45371" y="69802"/>
            <a:ext cx="670095" cy="586333"/>
          </a:xfrm>
          <a:prstGeom prst="star5">
            <a:avLst/>
          </a:prstGeom>
          <a:solidFill>
            <a:schemeClr val="accent2"/>
          </a:solidFill>
          <a:ln>
            <a:noFill/>
          </a:ln>
          <a:effectLst>
            <a:glow rad="101600">
              <a:srgbClr val="FFFF00">
                <a:alpha val="60000"/>
              </a:srgb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BAB99C91-9DBA-3C63-DBC0-6EACBEEC81E6}"/>
              </a:ext>
            </a:extLst>
          </p:cNvPr>
          <p:cNvSpPr/>
          <p:nvPr/>
        </p:nvSpPr>
        <p:spPr>
          <a:xfrm>
            <a:off x="837618" y="104702"/>
            <a:ext cx="3162009" cy="1005142"/>
          </a:xfrm>
          <a:prstGeom prst="roundRect">
            <a:avLst/>
          </a:prstGeom>
          <a:solidFill>
            <a:srgbClr val="FFFF00">
              <a:alpha val="50000"/>
            </a:srgbClr>
          </a:solidFill>
          <a:ln>
            <a:noFill/>
          </a:ln>
          <a:effectLst>
            <a:glow rad="101600">
              <a:srgbClr val="FFFF00">
                <a:alpha val="60000"/>
              </a:srgb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NK163" panose="02000500040000020004" pitchFamily="2" charset="0"/>
              </a:rPr>
              <a:t>Нужно угостить только тех,</a:t>
            </a:r>
            <a:br>
              <a:rPr lang="ru-RU" dirty="0">
                <a:solidFill>
                  <a:schemeClr val="tx1"/>
                </a:solidFill>
                <a:latin typeface="NK163" panose="02000500040000020004" pitchFamily="2" charset="0"/>
              </a:rPr>
            </a:br>
            <a:r>
              <a:rPr lang="ru-RU" dirty="0">
                <a:solidFill>
                  <a:schemeClr val="tx1"/>
                </a:solidFill>
                <a:latin typeface="NK163" panose="02000500040000020004" pitchFamily="2" charset="0"/>
              </a:rPr>
              <a:t>в чьём имени есть Л</a:t>
            </a:r>
          </a:p>
        </p:txBody>
      </p:sp>
      <p:pic>
        <p:nvPicPr>
          <p:cNvPr id="11" name="Рисунок 10" descr="Изображение выглядит как фрукт, Сладость, десерт, ягод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A0078F1-0B97-3CC7-E405-287C186D85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2432" y="3665291"/>
            <a:ext cx="3275453" cy="2145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416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7.40741E-7 L -0.25938 -0.22523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969" y="-11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игрушка, одежда, Человеческое лицо,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E6F28FD-654F-6F0C-5EE0-B515438933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599" b="97201" l="7129" r="93262">
                        <a14:foregroundMark x1="53906" y1="10352" x2="42969" y2="8464"/>
                        <a14:foregroundMark x1="42969" y1="8464" x2="35840" y2="9701"/>
                        <a14:foregroundMark x1="91602" y1="24544" x2="92480" y2="26758"/>
                        <a14:foregroundMark x1="46875" y1="5599" x2="37207" y2="5990"/>
                        <a14:foregroundMark x1="62305" y1="91081" x2="62305" y2="91081"/>
                        <a14:foregroundMark x1="38184" y1="91927" x2="38184" y2="91927"/>
                        <a14:foregroundMark x1="40137" y1="94141" x2="37793" y2="93750"/>
                        <a14:foregroundMark x1="65820" y1="95898" x2="63965" y2="93815"/>
                        <a14:foregroundMark x1="36426" y1="97201" x2="35742" y2="94531"/>
                        <a14:foregroundMark x1="59863" y1="95378" x2="60254" y2="93359"/>
                        <a14:foregroundMark x1="10547" y1="88672" x2="10547" y2="88672"/>
                        <a14:foregroundMark x1="92773" y1="86914" x2="92773" y2="86914"/>
                        <a14:foregroundMark x1="93457" y1="89844" x2="93457" y2="89844"/>
                        <a14:foregroundMark x1="8398" y1="87109" x2="8398" y2="87109"/>
                        <a14:foregroundMark x1="8105" y1="89648" x2="8105" y2="89648"/>
                        <a14:foregroundMark x1="7129" y1="87109" x2="7129" y2="8710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488" y="-383910"/>
            <a:ext cx="5197329" cy="7795993"/>
          </a:xfrm>
          <a:prstGeom prst="rect">
            <a:avLst/>
          </a:prstGeom>
        </p:spPr>
      </p:pic>
      <p:sp>
        <p:nvSpPr>
          <p:cNvPr id="4" name="Стрелка: вправо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67E7180-0C2E-74BE-D719-A07C8BB2C2A7}"/>
              </a:ext>
            </a:extLst>
          </p:cNvPr>
          <p:cNvSpPr/>
          <p:nvPr/>
        </p:nvSpPr>
        <p:spPr>
          <a:xfrm>
            <a:off x="11464344" y="6240256"/>
            <a:ext cx="660788" cy="411829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D17D1FA-E394-E5E7-153E-8189041A6F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4254" y="-243468"/>
            <a:ext cx="2105722" cy="2105722"/>
          </a:xfrm>
          <a:prstGeom prst="rect">
            <a:avLst/>
          </a:prstGeom>
        </p:spPr>
      </p:pic>
      <p:pic>
        <p:nvPicPr>
          <p:cNvPr id="3" name="Рисунок 2" descr="Изображение выглядит как искусство, статуя, игруш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10788CE-F01B-00AD-99F3-F04E3E9DB5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85" y="-383910"/>
            <a:ext cx="5263034" cy="7894552"/>
          </a:xfrm>
          <a:prstGeom prst="rect">
            <a:avLst/>
          </a:prstGeom>
        </p:spPr>
      </p:pic>
      <p:pic>
        <p:nvPicPr>
          <p:cNvPr id="8" name="Рисунок 7" descr="Изображение выглядит как фрукт, Сладость, десерт, ягод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0219936-9E57-1CDA-1CB7-F706309ED8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2432" y="3665291"/>
            <a:ext cx="3275453" cy="2145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464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7.40741E-7 L 0.26992 -0.2388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90" y="-119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3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D17D1FA-E394-E5E7-153E-8189041A6F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4254" y="-243468"/>
            <a:ext cx="2105722" cy="2105722"/>
          </a:xfrm>
          <a:prstGeom prst="rect">
            <a:avLst/>
          </a:prstGeom>
        </p:spPr>
      </p:pic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B0FE21B5-CF08-8DDB-8055-4069C67AD8E1}"/>
              </a:ext>
            </a:extLst>
          </p:cNvPr>
          <p:cNvGrpSpPr/>
          <p:nvPr/>
        </p:nvGrpSpPr>
        <p:grpSpPr>
          <a:xfrm>
            <a:off x="1371309" y="-399614"/>
            <a:ext cx="6209137" cy="4139425"/>
            <a:chOff x="1224726" y="-336793"/>
            <a:chExt cx="6209137" cy="4139425"/>
          </a:xfrm>
        </p:grpSpPr>
        <p:pic>
          <p:nvPicPr>
            <p:cNvPr id="6" name="Рисунок 5" descr="Изображение выглядит как медуза, кишечнополостны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D9DEC357-A5CE-278B-01D8-34694090E0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24726" y="-336793"/>
              <a:ext cx="6209137" cy="4139425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0E99D2B-5D71-BB0A-C6EF-A8BE0E56C156}"/>
                </a:ext>
              </a:extLst>
            </p:cNvPr>
            <p:cNvSpPr txBox="1"/>
            <p:nvPr/>
          </p:nvSpPr>
          <p:spPr>
            <a:xfrm>
              <a:off x="2322500" y="865235"/>
              <a:ext cx="4013587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dirty="0">
                  <a:latin typeface="NK163" panose="02000500040000020004" pitchFamily="2" charset="0"/>
                </a:rPr>
                <a:t>Вы отлично справились!</a:t>
              </a:r>
              <a:br>
                <a:rPr lang="ru-RU" sz="2000" dirty="0">
                  <a:latin typeface="NK163" panose="02000500040000020004" pitchFamily="2" charset="0"/>
                </a:rPr>
              </a:br>
              <a:r>
                <a:rPr lang="ru-RU" sz="2000" dirty="0">
                  <a:latin typeface="NK163" panose="02000500040000020004" pitchFamily="2" charset="0"/>
                </a:rPr>
                <a:t>Теперь Масленица будет весёлой и звонкой, как звук Л!</a:t>
              </a:r>
            </a:p>
          </p:txBody>
        </p:sp>
      </p:grpSp>
      <p:pic>
        <p:nvPicPr>
          <p:cNvPr id="2" name="Рисунок 1" descr="Изображение выглядит как одежда, статуэтка, игрушка, Человеческое лиц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C2103FA-7A8F-EE49-A143-6C3DFB687A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8122" y="-322833"/>
            <a:ext cx="4936132" cy="7404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345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700" fill="hold">
                                          <p:stCondLst>
                                            <p:cond delay="7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7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700" fill="hold">
                                          <p:stCondLst>
                                            <p:cond delay="21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700" fill="hold">
                                          <p:stCondLst>
                                            <p:cond delay="2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8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D17D1FA-E394-E5E7-153E-8189041A6F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4254" y="-243468"/>
            <a:ext cx="2105722" cy="210572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9BC7085-1E0A-78A9-5C58-F58E69B8ED47}"/>
              </a:ext>
            </a:extLst>
          </p:cNvPr>
          <p:cNvSpPr txBox="1"/>
          <p:nvPr/>
        </p:nvSpPr>
        <p:spPr>
          <a:xfrm>
            <a:off x="1157542" y="1912561"/>
            <a:ext cx="98769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latin typeface="NK163" panose="02000500040000020004" pitchFamily="2" charset="0"/>
              </a:rPr>
              <a:t>Источник фрагмента:</a:t>
            </a:r>
            <a:br>
              <a:rPr lang="ru-RU" sz="3600" dirty="0">
                <a:latin typeface="NK163" panose="02000500040000020004" pitchFamily="2" charset="0"/>
              </a:rPr>
            </a:br>
            <a:r>
              <a:rPr lang="ru-RU" sz="3600" dirty="0">
                <a:latin typeface="NK163" panose="02000500040000020004" pitchFamily="2" charset="0"/>
              </a:rPr>
              <a:t>Мультфильм «Князь Владимир», студия «Солнечный дом», 2006 г.</a:t>
            </a:r>
          </a:p>
        </p:txBody>
      </p:sp>
    </p:spTree>
    <p:extLst>
      <p:ext uri="{BB962C8B-B14F-4D97-AF65-F5344CB8AC3E}">
        <p14:creationId xmlns:p14="http://schemas.microsoft.com/office/powerpoint/2010/main" val="349764187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108</Words>
  <Application>Microsoft Office PowerPoint</Application>
  <PresentationFormat>Широкоэкранный</PresentationFormat>
  <Paragraphs>11</Paragraphs>
  <Slides>15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Aptos</vt:lpstr>
      <vt:lpstr>Aptos Display</vt:lpstr>
      <vt:lpstr>Arial</vt:lpstr>
      <vt:lpstr>NK163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Анна Артемова</dc:creator>
  <cp:lastModifiedBy>Анна Артемова</cp:lastModifiedBy>
  <cp:revision>4</cp:revision>
  <dcterms:created xsi:type="dcterms:W3CDTF">2026-02-10T15:53:28Z</dcterms:created>
  <dcterms:modified xsi:type="dcterms:W3CDTF">2026-02-12T08:32:10Z</dcterms:modified>
</cp:coreProperties>
</file>