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-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9BF77D-AEC8-4691-6A57-A7BE89C8B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C133DE7-7DED-C576-3989-CE0EA770A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21D67D-337D-B95E-1075-AA9A43A51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36AEA4-CF7C-B2F8-598A-5AAB4F98A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CEC70D-C00C-2C72-0183-AF9FF689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186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AEBD37-2939-8FE4-BB0C-CEA6EB3B0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6814E0-FF60-66D2-E76E-FF22731E8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A048E2-45E5-A359-4E71-D558AA317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0846DA-5F72-60F2-7B57-3E8D4FE7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07AD0A-3AD9-1D8A-0AEE-03B523CF5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72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5AA97-FEEB-9C4F-8A9B-3DFE3B6BD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E831C2-9D4E-D403-E101-C2B1B587B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50D44E-99C6-1B93-C87D-7C476F74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2DD3A2-6E94-7141-93C7-26A55AD0E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F8AE1F-1368-43FF-7634-F819151F8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483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BDE21C-4EBB-DEB2-475A-055C9781A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75F28-E955-9383-A487-A7A9D1CA61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31A01E-3102-3996-FFCC-84DD80092B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E56F03-7D4E-EB72-7062-4E2A59CB9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D5A903-1814-5A70-5585-E39608EE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1F9490-4868-6214-D6D4-B8B21C1FC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77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EFD58C-9C8A-57DA-9966-0E32313E4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33F700-A127-6CE3-24DC-65F9B07AD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18D147-382A-53BD-696F-972544346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33CC7EF-F1AF-22DA-0975-3BEE700D26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7F21085-7C9C-7138-14AB-3A50439CB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881881-C3E7-EA85-50ED-4D376799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5A10E03-5118-010C-8DCA-DC1904DAF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6A86F02-769A-4BFE-2C70-1C76576E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9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60FC3-C5C9-D45C-1930-D70FA6C62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EE1FC46-0296-1C08-9D09-737F5B37B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5417CE-3504-9188-A41E-105BBA18D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DF3B78-1396-69E2-D96E-E2B5E4789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40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C8261A-5887-7B22-E349-FA0E447B9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F99A991-047F-0084-0495-22989A3F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2E86BD-0F1F-B468-5A33-FAB9E679A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06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CE3B4-8743-849C-CBCE-A61BD856E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4C80C6-6BDD-2BD6-3F04-B60830E1B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0EC993-D84A-F90C-28D7-8AF006EC1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DDFD9F-3634-2303-4929-6BAA07B7D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2F50D1-20B0-7998-95C2-0F90A84E8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91BFA3-14A2-E15A-908B-F3F5930C5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077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4DC27-1062-7F98-4F89-064CD7D39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825ACD-88AC-21FC-8DE0-D440FC372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C583BA-B3D0-27B9-93B2-F6175D1210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69820C-F66B-147C-409C-368499F37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3E9444-EB14-F19B-0600-4A3D85298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6EC033-BFF3-58E1-C3C2-D3845B1FA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61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3C429-48CA-9AF0-C95A-D3DCE78B5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D6BAC1-8CF5-217A-1819-66002819D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273034-F326-D60D-72A3-9B2F3B7C5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F4618A-D30D-2BDA-7CC2-F89860DA0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613BBD-A234-D0A2-95A8-F9988C88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308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9A3AFBD-9BC7-CAC9-CD10-1C382D3D3F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DD40FF-8462-A83D-8B0C-9D50CCF282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6A87A8-D8E4-A42B-DCD3-171E2A104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3E0648-34B6-D90A-8AC0-454435DFA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CB79E5-09F4-B311-35C0-A2F4C3F8D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982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405678-59FE-399D-2ED8-AB994AF4A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403BAF-E316-B698-73B8-9CD38FD5F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DCB1A4-FB5D-2136-BAB0-0537C767E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15DC0C-0BBE-4A9C-9A52-29A4D5FC12A7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A8751D-EC26-E5A1-362F-15E436E42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D04ADB-93FB-A3C3-A6B5-10052A030C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7751BB-9EC2-4210-BCF2-F9448DEEA0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43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A615E73-1F02-41B1-E6E0-DDEA2066C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5" y="-142512"/>
            <a:ext cx="1234905" cy="12349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420CF9-D1EC-EE31-D38A-C39AFB00E11C}"/>
              </a:ext>
            </a:extLst>
          </p:cNvPr>
          <p:cNvSpPr txBox="1"/>
          <p:nvPr/>
        </p:nvSpPr>
        <p:spPr>
          <a:xfrm>
            <a:off x="2989832" y="1884924"/>
            <a:ext cx="62123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>
                <a:solidFill>
                  <a:srgbClr val="FF0000"/>
                </a:solidFill>
                <a:effectLst>
                  <a:glow rad="139700">
                    <a:srgbClr val="FF0000">
                      <a:alpha val="40000"/>
                    </a:srgbClr>
                  </a:glow>
                </a:effectLst>
                <a:latin typeface="Gnocchi" panose="02000500000000000000" pitchFamily="2" charset="0"/>
              </a:rPr>
              <a:t>ГЛАСНЫЕ ЗВУКИ </a:t>
            </a:r>
          </a:p>
        </p:txBody>
      </p:sp>
      <p:pic>
        <p:nvPicPr>
          <p:cNvPr id="8" name="Рисунок 7" descr="Изображение выглядит как игрушка, рождество, мультфильм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2087ACA-5C59-11C1-BCCD-98296C4D7E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161" y="231474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953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150" fill="hold">
                                          <p:stCondLst>
                                            <p:cond delay="11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150" fill="hold">
                                          <p:stCondLst>
                                            <p:cond delay="23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150" fill="hold">
                                          <p:stCondLst>
                                            <p:cond delay="3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150" fill="hold">
                                          <p:stCondLst>
                                            <p:cond delay="4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04D6AE-E279-800C-A321-B1F066E8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5" y="-142512"/>
            <a:ext cx="1234905" cy="1234905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37E43B7-1EB5-35B5-C887-8859F2114E31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C0000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игрушка, рождество, мультфильм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9B03696-8EE7-1AAE-58F6-564280693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1" r="12238"/>
          <a:stretch/>
        </p:blipFill>
        <p:spPr>
          <a:xfrm>
            <a:off x="-424140" y="97722"/>
            <a:ext cx="4514026" cy="691497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FC0CE81-3BBF-4AB3-A2B6-44F2CB840BA4}"/>
              </a:ext>
            </a:extLst>
          </p:cNvPr>
          <p:cNvSpPr/>
          <p:nvPr/>
        </p:nvSpPr>
        <p:spPr>
          <a:xfrm>
            <a:off x="4089886" y="1092393"/>
            <a:ext cx="7824751" cy="4568511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glow rad="101600">
              <a:schemeClr val="bg2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текст, Шрифт, Графика, типограф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AD8260-A180-2A84-C5DD-4C8AC7954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782" y="1013816"/>
            <a:ext cx="7886021" cy="4435887"/>
          </a:xfrm>
          <a:prstGeom prst="rect">
            <a:avLst/>
          </a:prstGeom>
        </p:spPr>
      </p:pic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F47FD8BC-37B6-B505-1031-2C0EFBDEA21D}"/>
              </a:ext>
            </a:extLst>
          </p:cNvPr>
          <p:cNvSpPr/>
          <p:nvPr/>
        </p:nvSpPr>
        <p:spPr>
          <a:xfrm>
            <a:off x="2833941" y="159594"/>
            <a:ext cx="2792061" cy="1629867"/>
          </a:xfrm>
          <a:prstGeom prst="wedgeRoundRectCallout">
            <a:avLst/>
          </a:prstGeom>
          <a:solidFill>
            <a:schemeClr val="bg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Gnocchi" panose="02000500000000000000" pitchFamily="2" charset="0"/>
              </a:rPr>
              <a:t>Здравствуй, сегодня мы узнаем гласные звуки. Посмотри и чётко проговори!</a:t>
            </a:r>
          </a:p>
        </p:txBody>
      </p:sp>
    </p:spTree>
    <p:extLst>
      <p:ext uri="{BB962C8B-B14F-4D97-AF65-F5344CB8AC3E}">
        <p14:creationId xmlns:p14="http://schemas.microsoft.com/office/powerpoint/2010/main" val="1600104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>
        <p14:flas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150" fill="hold">
                                          <p:stCondLst>
                                            <p:cond delay="1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150" fill="hold">
                                          <p:stCondLst>
                                            <p:cond delay="2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150" fill="hold">
                                          <p:stCondLst>
                                            <p:cond delay="3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150" fill="hold">
                                          <p:stCondLst>
                                            <p:cond delay="4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75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7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7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695735C-3C65-857A-F384-666C5482D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04D6AE-E279-800C-A321-B1F066E8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5" y="-142512"/>
            <a:ext cx="1234905" cy="1234905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, Шрифт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9C2BBEC-2734-0F96-565E-CB62E480D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" r="1356" b="50577"/>
          <a:stretch/>
        </p:blipFill>
        <p:spPr>
          <a:xfrm>
            <a:off x="20941" y="310618"/>
            <a:ext cx="12005862" cy="3389445"/>
          </a:xfrm>
          <a:prstGeom prst="rect">
            <a:avLst/>
          </a:prstGeom>
        </p:spPr>
      </p:pic>
      <p:pic>
        <p:nvPicPr>
          <p:cNvPr id="10" name="Рисунок 9" descr="Изображение выглядит как текст, снимок экрана, Шрифт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E0589B0-EE88-CFA1-A793-3A5C3ABA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83"/>
          <a:stretch/>
        </p:blipFill>
        <p:spPr>
          <a:xfrm>
            <a:off x="-72128" y="4124980"/>
            <a:ext cx="12192000" cy="3004955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37E43B7-1EB5-35B5-C887-8859F2114E31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C0000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8027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eelOff"/>
      </p:transition>
    </mc:Choice>
    <mc:Fallback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695735C-3C65-857A-F384-666C5482D1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04D6AE-E279-800C-A321-B1F066E8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5" y="-142512"/>
            <a:ext cx="1234905" cy="1234905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37E43B7-1EB5-35B5-C887-8859F2114E31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C0000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текст, снимок экрана, Шрифт, таб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125E7C4-1C12-6CD1-4DA0-7E353E099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5"/>
          <a:stretch/>
        </p:blipFill>
        <p:spPr>
          <a:xfrm>
            <a:off x="656514" y="314107"/>
            <a:ext cx="10878972" cy="609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651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>
        <p15:prstTrans prst="peelOff"/>
      </p:transition>
    </mc:Choice>
    <mc:Fallback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04D6AE-E279-800C-A321-B1F066E81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5" y="-142512"/>
            <a:ext cx="1234905" cy="1234905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37E43B7-1EB5-35B5-C887-8859F2114E31}"/>
              </a:ext>
            </a:extLst>
          </p:cNvPr>
          <p:cNvSpPr/>
          <p:nvPr/>
        </p:nvSpPr>
        <p:spPr>
          <a:xfrm>
            <a:off x="11517252" y="6351939"/>
            <a:ext cx="509551" cy="432769"/>
          </a:xfrm>
          <a:prstGeom prst="notchedRightArrow">
            <a:avLst/>
          </a:prstGeom>
          <a:solidFill>
            <a:srgbClr val="C00000"/>
          </a:solidFill>
          <a:ln>
            <a:noFill/>
          </a:ln>
          <a:effectLst>
            <a:glow rad="101600">
              <a:srgbClr val="C000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игрушка, рождество, мультфильм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9B03696-8EE7-1AAE-58F6-564280693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1" r="12238"/>
          <a:stretch/>
        </p:blipFill>
        <p:spPr>
          <a:xfrm>
            <a:off x="-424140" y="97722"/>
            <a:ext cx="4514026" cy="6914970"/>
          </a:xfrm>
          <a:prstGeom prst="rect">
            <a:avLst/>
          </a:prstGeom>
        </p:spPr>
      </p:pic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F47FD8BC-37B6-B505-1031-2C0EFBDEA21D}"/>
              </a:ext>
            </a:extLst>
          </p:cNvPr>
          <p:cNvSpPr/>
          <p:nvPr/>
        </p:nvSpPr>
        <p:spPr>
          <a:xfrm>
            <a:off x="2833941" y="159594"/>
            <a:ext cx="2792061" cy="1629867"/>
          </a:xfrm>
          <a:prstGeom prst="wedgeRoundRectCallout">
            <a:avLst/>
          </a:prstGeom>
          <a:solidFill>
            <a:schemeClr val="bg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Gnocchi" panose="02000500000000000000" pitchFamily="2" charset="0"/>
              </a:rPr>
              <a:t>Как определить гласный звук?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E2EFDBE7-8F97-15F7-0420-D5F0843F237A}"/>
              </a:ext>
            </a:extLst>
          </p:cNvPr>
          <p:cNvGrpSpPr/>
          <p:nvPr/>
        </p:nvGrpSpPr>
        <p:grpSpPr>
          <a:xfrm>
            <a:off x="3812351" y="1969436"/>
            <a:ext cx="3490841" cy="3324683"/>
            <a:chOff x="-55841" y="1361923"/>
            <a:chExt cx="3622699" cy="3622699"/>
          </a:xfrm>
        </p:grpSpPr>
        <p:pic>
          <p:nvPicPr>
            <p:cNvPr id="12" name="Рисунок 11" descr="Изображение выглядит как круг, оваль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D6C6EAD-ACC5-3991-D814-459FE0C80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841" y="1361923"/>
              <a:ext cx="3622699" cy="362269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8B5247F-EF2E-D0C5-C8A6-02180B312741}"/>
                </a:ext>
              </a:extLst>
            </p:cNvPr>
            <p:cNvSpPr txBox="1"/>
            <p:nvPr/>
          </p:nvSpPr>
          <p:spPr>
            <a:xfrm>
              <a:off x="467240" y="2427601"/>
              <a:ext cx="261755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Gnocchi" panose="02000500000000000000" pitchFamily="2" charset="0"/>
                </a:rPr>
                <a:t>Произнеси звук.</a:t>
              </a:r>
              <a:br>
                <a:rPr lang="ru-RU" dirty="0">
                  <a:solidFill>
                    <a:schemeClr val="tx1"/>
                  </a:solidFill>
                  <a:latin typeface="Gnocchi" panose="02000500000000000000" pitchFamily="2" charset="0"/>
                </a:rPr>
              </a:br>
              <a:r>
                <a:rPr lang="ru-RU" dirty="0">
                  <a:solidFill>
                    <a:schemeClr val="tx1"/>
                  </a:solidFill>
                  <a:latin typeface="Gnocchi" panose="02000500000000000000" pitchFamily="2" charset="0"/>
                </a:rPr>
                <a:t>Если воздух выходит свободно и звук можно протянуть. Знай это гласный звук!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23558D10-3643-6BE7-CE37-A1807BB0C45C}"/>
              </a:ext>
            </a:extLst>
          </p:cNvPr>
          <p:cNvGrpSpPr/>
          <p:nvPr/>
        </p:nvGrpSpPr>
        <p:grpSpPr>
          <a:xfrm>
            <a:off x="6678793" y="-88654"/>
            <a:ext cx="3225510" cy="3151692"/>
            <a:chOff x="6678793" y="0"/>
            <a:chExt cx="3225510" cy="3151692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77501884-D9C1-43FC-3F14-8B6C4D3BDDCF}"/>
                </a:ext>
              </a:extLst>
            </p:cNvPr>
            <p:cNvGrpSpPr/>
            <p:nvPr/>
          </p:nvGrpSpPr>
          <p:grpSpPr>
            <a:xfrm>
              <a:off x="6678793" y="0"/>
              <a:ext cx="3225510" cy="3151692"/>
              <a:chOff x="-55841" y="1361923"/>
              <a:chExt cx="3622699" cy="3622699"/>
            </a:xfrm>
          </p:grpSpPr>
          <p:pic>
            <p:nvPicPr>
              <p:cNvPr id="17" name="Рисунок 16" descr="Изображение выглядит как круг, овальный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419A12FA-2EA6-23D3-1FC0-71003C2EF7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5841" y="1361923"/>
                <a:ext cx="3622699" cy="3622699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56B891A-A930-E0BB-D3A4-37F08A02800E}"/>
                  </a:ext>
                </a:extLst>
              </p:cNvPr>
              <p:cNvSpPr txBox="1"/>
              <p:nvPr/>
            </p:nvSpPr>
            <p:spPr>
              <a:xfrm>
                <a:off x="468642" y="2314998"/>
                <a:ext cx="26175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>
                  <a:solidFill>
                    <a:schemeClr val="tx1"/>
                  </a:solidFill>
                  <a:latin typeface="Gnocchi" panose="02000500000000000000" pitchFamily="2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729F1B-276D-6A7F-1DBF-5DEC92D75297}"/>
                </a:ext>
              </a:extLst>
            </p:cNvPr>
            <p:cNvSpPr txBox="1"/>
            <p:nvPr/>
          </p:nvSpPr>
          <p:spPr>
            <a:xfrm>
              <a:off x="7108545" y="1217767"/>
              <a:ext cx="233137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nocchi" panose="02000500000000000000" pitchFamily="2" charset="0"/>
                  <a:ea typeface="+mn-ea"/>
                  <a:cs typeface="+mn-cs"/>
                </a:rPr>
                <a:t>При произнесении гласного звука рот открыт.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4648D198-E58B-F514-079A-32CC5A781214}"/>
              </a:ext>
            </a:extLst>
          </p:cNvPr>
          <p:cNvGrpSpPr/>
          <p:nvPr/>
        </p:nvGrpSpPr>
        <p:grpSpPr>
          <a:xfrm>
            <a:off x="7694495" y="3059242"/>
            <a:ext cx="3490841" cy="3324683"/>
            <a:chOff x="7918820" y="2892784"/>
            <a:chExt cx="3490841" cy="3324683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B1705F9B-37E9-CEE0-47E1-266C9036D478}"/>
                </a:ext>
              </a:extLst>
            </p:cNvPr>
            <p:cNvGrpSpPr/>
            <p:nvPr/>
          </p:nvGrpSpPr>
          <p:grpSpPr>
            <a:xfrm>
              <a:off x="7918820" y="2892784"/>
              <a:ext cx="3490841" cy="3324683"/>
              <a:chOff x="-55841" y="1361923"/>
              <a:chExt cx="3622699" cy="3622699"/>
            </a:xfrm>
          </p:grpSpPr>
          <p:pic>
            <p:nvPicPr>
              <p:cNvPr id="23" name="Рисунок 22" descr="Изображение выглядит как круг, овальный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2D976D56-4187-4525-D253-A6F2AA82A5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5841" y="1361923"/>
                <a:ext cx="3622699" cy="3622699"/>
              </a:xfrm>
              <a:prstGeom prst="rect">
                <a:avLst/>
              </a:prstGeom>
            </p:spPr>
          </p:pic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AC91E8-1A77-0A89-6F84-96E8C05E6FBE}"/>
                  </a:ext>
                </a:extLst>
              </p:cNvPr>
              <p:cNvSpPr txBox="1"/>
              <p:nvPr/>
            </p:nvSpPr>
            <p:spPr>
              <a:xfrm>
                <a:off x="468642" y="2314998"/>
                <a:ext cx="2617557" cy="402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dirty="0">
                  <a:solidFill>
                    <a:schemeClr val="tx1"/>
                  </a:solidFill>
                  <a:latin typeface="Gnocchi" panose="02000500000000000000" pitchFamily="2" charset="0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874A3D7-0273-AEA4-DD6C-CDD685E3DA4A}"/>
                </a:ext>
              </a:extLst>
            </p:cNvPr>
            <p:cNvSpPr txBox="1"/>
            <p:nvPr/>
          </p:nvSpPr>
          <p:spPr>
            <a:xfrm>
              <a:off x="8542333" y="4043257"/>
              <a:ext cx="2316669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tx1"/>
                  </a:solidFill>
                  <a:latin typeface="Gnocchi" panose="02000500000000000000" pitchFamily="2" charset="0"/>
                </a:rPr>
                <a:t>Гласные звуки образуют слог и всегда стоят в нём ударными.</a:t>
              </a:r>
            </a:p>
          </p:txBody>
        </p:sp>
      </p:grpSp>
      <p:pic>
        <p:nvPicPr>
          <p:cNvPr id="31" name="Рисунок 30" descr="Изображение выглядит как мультфильм, кукла, статуэтка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F5C7818-D6E8-218C-352C-BF35FABF2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514" y="1851333"/>
            <a:ext cx="1214486" cy="1214486"/>
          </a:xfrm>
          <a:prstGeom prst="rect">
            <a:avLst/>
          </a:prstGeom>
        </p:spPr>
      </p:pic>
      <p:pic>
        <p:nvPicPr>
          <p:cNvPr id="33" name="Рисунок 32" descr="Изображение выглядит как Зуб, губа, крупный план, язы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257CA5D-0C5D-4650-C248-8DCBAF4431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442" y="275135"/>
            <a:ext cx="1194934" cy="930742"/>
          </a:xfrm>
          <a:prstGeom prst="rect">
            <a:avLst/>
          </a:prstGeom>
        </p:spPr>
      </p:pic>
      <p:pic>
        <p:nvPicPr>
          <p:cNvPr id="35" name="Рисунок 34" descr="Изображение выглядит как поезд, Танк-паровоз Томас, игрушка, локомотив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C261BC9-F36F-9584-2113-58DBDA0DCD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275" y="3338840"/>
            <a:ext cx="1481208" cy="100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069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>
        <p14:flash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7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7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04D6AE-E279-800C-A321-B1F066E8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095" y="-142512"/>
            <a:ext cx="1234905" cy="1234905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рождество, мультфильм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183060-FB95-E371-BBD0-F60D9BD1B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421" y="412958"/>
            <a:ext cx="5143500" cy="6858000"/>
          </a:xfrm>
          <a:prstGeom prst="rect">
            <a:avLst/>
          </a:prstGeom>
        </p:spPr>
      </p:pic>
      <p:sp>
        <p:nvSpPr>
          <p:cNvPr id="5" name="Облачко с текстом: прямоугольное со скругленными углами 4">
            <a:extLst>
              <a:ext uri="{FF2B5EF4-FFF2-40B4-BE49-F238E27FC236}">
                <a16:creationId xmlns:a16="http://schemas.microsoft.com/office/drawing/2014/main" id="{182E08B4-410A-6617-633A-DC9D4EC3F85E}"/>
              </a:ext>
            </a:extLst>
          </p:cNvPr>
          <p:cNvSpPr/>
          <p:nvPr/>
        </p:nvSpPr>
        <p:spPr>
          <a:xfrm>
            <a:off x="5458478" y="641224"/>
            <a:ext cx="3217852" cy="1629867"/>
          </a:xfrm>
          <a:prstGeom prst="wedgeRoundRectCallout">
            <a:avLst/>
          </a:prstGeom>
          <a:solidFill>
            <a:schemeClr val="bg2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Gnocchi" panose="02000500000000000000" pitchFamily="2" charset="0"/>
              </a:rPr>
              <a:t>Теперь ты знаком с гласными звуками и буквами. Пока!</a:t>
            </a:r>
          </a:p>
        </p:txBody>
      </p:sp>
    </p:spTree>
    <p:extLst>
      <p:ext uri="{BB962C8B-B14F-4D97-AF65-F5344CB8AC3E}">
        <p14:creationId xmlns:p14="http://schemas.microsoft.com/office/powerpoint/2010/main" val="2598828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150" fill="hold">
                                          <p:stCondLst>
                                            <p:cond delay="11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150" fill="hold">
                                          <p:stCondLst>
                                            <p:cond delay="2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150" fill="hold">
                                          <p:stCondLst>
                                            <p:cond delay="3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150" fill="hold">
                                          <p:stCondLst>
                                            <p:cond delay="4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67</Words>
  <Application>Microsoft Office PowerPoint</Application>
  <PresentationFormat>Широкоэкранный</PresentationFormat>
  <Paragraphs>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Gnocchi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2026-07-12T12:36:29Z</dcterms:created>
  <dcterms:modified xsi:type="dcterms:W3CDTF">2026-07-12T13:53:10Z</dcterms:modified>
</cp:coreProperties>
</file>