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effectLst>
              <a:glow rad="139700">
                <a:schemeClr val="accent3">
                  <a:satMod val="175000"/>
                  <a:alpha val="40000"/>
                </a:schemeClr>
              </a:glow>
              <a:softEdge rad="12700"/>
            </a:effectLst>
          </c:spPr>
          <c:dPt>
            <c:idx val="0"/>
            <c:bubble3D val="0"/>
            <c:spPr>
              <a:solidFill>
                <a:schemeClr val="accent3">
                  <a:shade val="5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1-2656-4598-97C5-9879195D9249}"/>
              </c:ext>
            </c:extLst>
          </c:dPt>
          <c:dPt>
            <c:idx val="1"/>
            <c:bubble3D val="0"/>
            <c:spPr>
              <a:solidFill>
                <a:schemeClr val="accent3">
                  <a:shade val="7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3-2656-4598-97C5-9879195D9249}"/>
              </c:ext>
            </c:extLst>
          </c:dPt>
          <c:dPt>
            <c:idx val="2"/>
            <c:bubble3D val="0"/>
            <c:spPr>
              <a:solidFill>
                <a:schemeClr val="accent3">
                  <a:shade val="9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5-2656-4598-97C5-9879195D9249}"/>
              </c:ext>
            </c:extLst>
          </c:dPt>
          <c:dPt>
            <c:idx val="3"/>
            <c:bubble3D val="0"/>
            <c:spPr>
              <a:solidFill>
                <a:schemeClr val="accent3">
                  <a:tint val="9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7-2656-4598-97C5-9879195D9249}"/>
              </c:ext>
            </c:extLst>
          </c:dPt>
          <c:dPt>
            <c:idx val="4"/>
            <c:bubble3D val="0"/>
            <c:spPr>
              <a:solidFill>
                <a:schemeClr val="accent3">
                  <a:tint val="7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9-2656-4598-97C5-9879195D9249}"/>
              </c:ext>
            </c:extLst>
          </c:dPt>
          <c:dPt>
            <c:idx val="5"/>
            <c:bubble3D val="0"/>
            <c:spPr>
              <a:solidFill>
                <a:schemeClr val="accent3">
                  <a:tint val="50000"/>
                </a:schemeClr>
              </a:solidFill>
              <a:ln w="19050">
                <a:solidFill>
                  <a:schemeClr val="lt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  <a:softEdge rad="12700"/>
              </a:effectLst>
            </c:spPr>
            <c:extLst>
              <c:ext xmlns:c16="http://schemas.microsoft.com/office/drawing/2014/chart" uri="{C3380CC4-5D6E-409C-BE32-E72D297353CC}">
                <c16:uniqueId val="{0000000B-2656-4598-97C5-9879195D9249}"/>
              </c:ext>
            </c:extLst>
          </c:dPt>
          <c:cat>
            <c:strRef>
              <c:f>Лист1!$A$2:$A$7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1-4470-8504-D465CD61F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>
          <a:glow rad="419100">
            <a:schemeClr val="accent3">
              <a:lumMod val="75000"/>
              <a:alpha val="99000"/>
            </a:schemeClr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>
      <a:glow rad="152400">
        <a:schemeClr val="accent3">
          <a:satMod val="175000"/>
          <a:alpha val="40000"/>
        </a:schemeClr>
      </a:glow>
      <a:softEdge rad="12700"/>
    </a:effectLst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67A2E3-1AF0-7332-7A97-FA244E2B1E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F5AD58F-8318-94CF-BFFA-5A0161563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26B0D6-04F7-50BC-5870-F2F2E63FB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7C7405-1F4C-4481-DA81-327963E11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46BD9BB-7216-6B55-BA4F-962DF65B7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656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3156B6-021B-B536-BA68-F5C42650D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1BCA071-0B82-E24E-5819-A783E33D7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B3F3FE-057F-D56F-BED2-D55A88871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35E4962-3CC3-81B0-6B0F-25D637369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158F290-D43A-8CB4-4B4C-89424581C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710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24E1A8-426D-13B7-FD04-A973EFB8C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9EAC19-C0E7-B4E6-9486-9B0FD3B65C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321009-945F-4B51-8515-694C97DB9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56786A-E614-78DB-DAA5-65083B60F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3B9E5B-C186-A783-F876-042247A36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21317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5811E5-5954-1C0E-F968-E84A338A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7FD8BC-DCEE-3B36-624C-DB403C455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2B3C541-4CAA-21AF-B383-00987DD2E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2D9C139-25C3-6288-B549-0BADA48C8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4A2B17-8647-8793-5EEF-E30D70A6D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26025D-CD39-D850-CC36-19463FAC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24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B2542C-30F1-7D1D-1D66-9F7CEF3FB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8B203B3-6BF1-2BEF-BF46-D20239EC0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58D08DB-66EC-B0CB-CC66-B0D6A30E3E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056D2FB-3686-63F0-7565-EA26335F4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56483A0-B7A3-8174-18EB-6F6B42898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ED2EA4E-EE21-7E13-8511-DD7AC4E6E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C6F0AA-1BBB-349E-49EC-D630FB4CD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04609F-2BC3-F9E4-1D13-2409C1EA0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88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532D98-535F-F01E-2F6F-EC4A0FD82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DA83D2-2D85-2CBC-6677-D15AC66C0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2868F5-DB7D-6418-C173-107217517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5C4546-C159-7045-5668-55CE93D4D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70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8DCADB-8F93-C70B-B4A6-092BBC7713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6828E7-1CFA-2F72-473E-DCCDB7685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1E2AC4-1DDE-92C9-7E91-159756F45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855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74EAA6-EC81-CA94-039C-D451A54F3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F042169-A618-0F11-028C-CFE2D4B19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17EA95-FFA4-AEE0-4D11-A14DC71611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E9B9F57-313D-9B43-C651-A351B335D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D8E28C-FCF0-1095-9CFE-DEA940CD9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DF383C-FF96-4533-C1F3-C2F37BC07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278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FEDDF8-BFE7-7C9E-3564-EF5772DAD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8E4885B-2029-9C15-5344-5E6AF7495B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846586-6D93-7688-4C7D-B040E3B3B9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6B27D5-3CDE-3AB2-D641-CDD604782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402CC1-CCF3-B48E-3DD7-C2F33C908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227F13-2A6D-5D48-2F20-25A8777916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1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FABEA-35DF-7B79-EA86-D3D70F248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DF6017-3DDA-452E-0C58-A203B1DF20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303FCF-614F-E755-BCF5-D8BB6F3E3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815E19-FD96-E7FE-C6F9-F8EDAE115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417D88-82C6-0DBE-23C4-99F0F6B59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5688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428765C-F274-11F7-0B67-AEEE20F87A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C73D98D-328F-9CBB-F7BD-E363F27B1B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0E4900-6E97-D90F-1D8A-8F1356F34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37704F-A074-6708-8AFE-460AAA27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BBC447-9725-6F97-138E-790F2F13B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796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F464BB-DDF8-53BE-3975-C91EAC487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0D7625-87BE-6E79-40F1-2D349AB85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296D82-FA72-2E21-0B16-43578FD7B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D9C116-FFBD-4ED3-B874-39B0CAA258D2}" type="datetimeFigureOut">
              <a:rPr lang="ru-RU" smtClean="0"/>
              <a:t>18.12.2025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B6A7CB-9831-1C63-303C-76659957A2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31372F6-5417-D126-BEF7-8217E7CB57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25389F-286D-4218-9BE8-03400C427AE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611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gif"/><Relationship Id="rId7" Type="http://schemas.openxmlformats.org/officeDocument/2006/relationships/image" Target="../media/image9.png"/><Relationship Id="rId12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microsoft.com/office/2007/relationships/hdphoto" Target="../media/hdphoto1.wdp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chart" Target="../charts/chart1.xml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78D14EB2-E7C9-F5D7-4B73-2E4005714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322" y="-58749"/>
            <a:ext cx="1283766" cy="1283766"/>
          </a:xfrm>
          <a:prstGeom prst="rect">
            <a:avLst/>
          </a:prstGeom>
          <a:effectLst>
            <a:glow rad="127000">
              <a:srgbClr val="FFFF00"/>
            </a:glow>
          </a:effectLst>
        </p:spPr>
      </p:pic>
      <p:pic>
        <p:nvPicPr>
          <p:cNvPr id="11" name="Рисунок 10" descr="Изображение выглядит как мультфильм, игруш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D38A332-479C-54C8-1B31-4EAC4C714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r="21849"/>
          <a:stretch/>
        </p:blipFill>
        <p:spPr>
          <a:xfrm>
            <a:off x="5334000" y="90742"/>
            <a:ext cx="5359594" cy="6767258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10F3837-A27A-CB1B-8A42-DDDC9AEFAB0A}"/>
              </a:ext>
            </a:extLst>
          </p:cNvPr>
          <p:cNvSpPr/>
          <p:nvPr/>
        </p:nvSpPr>
        <p:spPr>
          <a:xfrm>
            <a:off x="1085704" y="2226669"/>
            <a:ext cx="5088532" cy="1033063"/>
          </a:xfrm>
          <a:prstGeom prst="roundRect">
            <a:avLst/>
          </a:prstGeom>
          <a:solidFill>
            <a:schemeClr val="accent6">
              <a:lumMod val="75000"/>
              <a:alpha val="50000"/>
            </a:schemeClr>
          </a:solidFill>
          <a:ln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softEdge rad="127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«Гринч и его комната»</a:t>
            </a:r>
          </a:p>
        </p:txBody>
      </p:sp>
      <p:pic>
        <p:nvPicPr>
          <p:cNvPr id="14" name="Рисунок 13" descr="Изображение выглядит как Красочность, искусство, Графика, творческий подход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E4385F-3760-99C8-78CC-E314714767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057" b="-5168"/>
          <a:stretch/>
        </p:blipFill>
        <p:spPr>
          <a:xfrm>
            <a:off x="1644116" y="3598269"/>
            <a:ext cx="3971707" cy="101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42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мультфильм, игруш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E8D5A780-F1AD-6CA5-9B93-4EDB3BCEC1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r="21849"/>
          <a:stretch/>
        </p:blipFill>
        <p:spPr>
          <a:xfrm>
            <a:off x="4943111" y="216384"/>
            <a:ext cx="5359594" cy="6767258"/>
          </a:xfrm>
          <a:prstGeom prst="rect">
            <a:avLst/>
          </a:prstGeom>
        </p:spPr>
      </p:pic>
      <p:pic>
        <p:nvPicPr>
          <p:cNvPr id="3" name="Рисунок 2" descr="Изображение выглядит как Красочность, искусство, Графика, творческий подход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8BF5FDF-B402-F738-019E-3605C06A6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84" b="-1331"/>
          <a:stretch/>
        </p:blipFill>
        <p:spPr>
          <a:xfrm>
            <a:off x="11241828" y="6086694"/>
            <a:ext cx="889802" cy="684054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50D1DB02-535B-7C78-B7A8-434B39B64512}"/>
              </a:ext>
            </a:extLst>
          </p:cNvPr>
          <p:cNvGrpSpPr/>
          <p:nvPr/>
        </p:nvGrpSpPr>
        <p:grpSpPr>
          <a:xfrm>
            <a:off x="2733892" y="216384"/>
            <a:ext cx="4218340" cy="3097441"/>
            <a:chOff x="4421471" y="154844"/>
            <a:chExt cx="5617369" cy="3922726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401202B0-0CE6-5051-F45F-3C07175E9349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62627B73-2D54-17D6-5CFB-4DE3CF6C0964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E1837EF0-688A-3171-FE7D-3D1A5EB0821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B1C6E816-D94E-CB23-CCFB-A0592D0E3E3D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DDB86A8-2181-AE80-3853-611CC10B4D14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1789A8C-7635-65B1-7881-98B8E5C36F5C}"/>
                </a:ext>
              </a:extLst>
            </p:cNvPr>
            <p:cNvSpPr txBox="1"/>
            <p:nvPr/>
          </p:nvSpPr>
          <p:spPr>
            <a:xfrm>
              <a:off x="4726235" y="1076865"/>
              <a:ext cx="4456263" cy="19878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Привет! Сегодня я не буду ворчать, давай разомнем язычок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3379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расочность, искусство, Графика, творческий подход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01207C9-0C32-CA55-657C-91CB03EB1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84" b="-1331"/>
          <a:stretch/>
        </p:blipFill>
        <p:spPr>
          <a:xfrm>
            <a:off x="11241828" y="6086694"/>
            <a:ext cx="889802" cy="684054"/>
          </a:xfrm>
          <a:prstGeom prst="rect">
            <a:avLst/>
          </a:prstGeom>
        </p:spPr>
      </p:pic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9626C745-664A-0DB3-3698-8D3A9211FE4F}"/>
              </a:ext>
            </a:extLst>
          </p:cNvPr>
          <p:cNvGrpSpPr/>
          <p:nvPr/>
        </p:nvGrpSpPr>
        <p:grpSpPr>
          <a:xfrm>
            <a:off x="2708299" y="160545"/>
            <a:ext cx="9681471" cy="6428719"/>
            <a:chOff x="3853819" y="160545"/>
            <a:chExt cx="8535951" cy="5845166"/>
          </a:xfrm>
        </p:grpSpPr>
        <p:graphicFrame>
          <p:nvGraphicFramePr>
            <p:cNvPr id="5" name="Диаграмма 4">
              <a:extLst>
                <a:ext uri="{FF2B5EF4-FFF2-40B4-BE49-F238E27FC236}">
                  <a16:creationId xmlns:a16="http://schemas.microsoft.com/office/drawing/2014/main" id="{A7706984-C94A-5546-ECD6-061D56823E4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60079924"/>
                </p:ext>
              </p:extLst>
            </p:nvPr>
          </p:nvGraphicFramePr>
          <p:xfrm>
            <a:off x="3853819" y="160545"/>
            <a:ext cx="8535951" cy="584516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pic>
          <p:nvPicPr>
            <p:cNvPr id="9" name="Рисунок 8" descr="Изображение выглядит как лестница, стул, штатив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46CA1EBC-6779-6C04-54E1-21A5425713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90472" y="2311011"/>
              <a:ext cx="1566463" cy="1566463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Фигурка животного, игрушка, мультфильм, лошадь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FD0C88EC-37B2-7778-B3E9-60C675C76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0724" y="3706461"/>
              <a:ext cx="1342516" cy="2013774"/>
            </a:xfrm>
            <a:prstGeom prst="rect">
              <a:avLst/>
            </a:prstGeom>
          </p:spPr>
        </p:pic>
        <p:pic>
          <p:nvPicPr>
            <p:cNvPr id="13" name="Рисунок 12" descr="Изображение выглядит как инструмент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860C73E-D458-7426-17DA-5B86BF5FCA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46831">
              <a:off x="8099889" y="3550984"/>
              <a:ext cx="1519347" cy="2279020"/>
            </a:xfrm>
            <a:prstGeom prst="rect">
              <a:avLst/>
            </a:prstGeom>
          </p:spPr>
        </p:pic>
        <p:pic>
          <p:nvPicPr>
            <p:cNvPr id="15" name="Рисунок 14" descr="Изображение выглядит как грибок, гриб, пластинчатый гриб, Съедобный гриб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1A9422CF-BCC3-F055-8099-86CD69D10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2843" y="1832747"/>
              <a:ext cx="1681993" cy="2522989"/>
            </a:xfrm>
            <a:prstGeom prst="rect">
              <a:avLst/>
            </a:prstGeom>
          </p:spPr>
        </p:pic>
        <p:pic>
          <p:nvPicPr>
            <p:cNvPr id="17" name="Рисунок 16" descr="Изображение выглядит как десерт, Сладость, фрукт, пиро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DA5351C2-0457-74CB-4575-E32FB00312A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6276" y="563452"/>
              <a:ext cx="2621338" cy="1747559"/>
            </a:xfrm>
            <a:prstGeom prst="rect">
              <a:avLst/>
            </a:prstGeom>
          </p:spPr>
        </p:pic>
        <p:pic>
          <p:nvPicPr>
            <p:cNvPr id="19" name="Рисунок 18" descr="Изображение выглядит как игрушка, мультфильм, Фигурка животного, снег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AE30CDC8-89AA-8088-A44A-D4E65C77F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10000" b="90000" l="10000" r="90000">
                          <a14:foregroundMark x1="59961" y1="50000" x2="68229" y2="71582"/>
                          <a14:backgroundMark x1="15755" y1="77148" x2="26497" y2="85742"/>
                          <a14:backgroundMark x1="28906" y1="81836" x2="71419" y2="8388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7582" y="784231"/>
              <a:ext cx="2381978" cy="1587985"/>
            </a:xfrm>
            <a:prstGeom prst="rect">
              <a:avLst/>
            </a:prstGeom>
          </p:spPr>
        </p:pic>
      </p:grpSp>
      <p:pic>
        <p:nvPicPr>
          <p:cNvPr id="21" name="Рисунок 20" descr="Изображение выглядит как Красочность, искусство, Графика, творческий подх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18BC651-158E-B469-55B9-81B37F4429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84" b="-1331"/>
          <a:stretch/>
        </p:blipFill>
        <p:spPr>
          <a:xfrm>
            <a:off x="1000697" y="3387128"/>
            <a:ext cx="1788712" cy="1375110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A815B20-910D-F405-A583-AAB790D4FAE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4322" y="-58749"/>
            <a:ext cx="1283766" cy="1283766"/>
          </a:xfrm>
          <a:prstGeom prst="rect">
            <a:avLst/>
          </a:prstGeom>
          <a:effectLst>
            <a:glow rad="127000">
              <a:srgbClr val="FFFF00"/>
            </a:glow>
          </a:effectLst>
        </p:spPr>
      </p:pic>
    </p:spTree>
    <p:extLst>
      <p:ext uri="{BB962C8B-B14F-4D97-AF65-F5344CB8AC3E}">
        <p14:creationId xmlns:p14="http://schemas.microsoft.com/office/powerpoint/2010/main" val="222448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расочность, искусство, Графика, творческий подход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01207C9-0C32-CA55-657C-91CB03EB1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84" b="-1331"/>
          <a:stretch/>
        </p:blipFill>
        <p:spPr>
          <a:xfrm>
            <a:off x="11241828" y="6086694"/>
            <a:ext cx="889802" cy="684054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C542B57-F68E-1C84-B6A3-6C9BA161A1FE}"/>
              </a:ext>
            </a:extLst>
          </p:cNvPr>
          <p:cNvGrpSpPr/>
          <p:nvPr/>
        </p:nvGrpSpPr>
        <p:grpSpPr>
          <a:xfrm>
            <a:off x="5723728" y="760836"/>
            <a:ext cx="4837245" cy="4760466"/>
            <a:chOff x="5626005" y="809697"/>
            <a:chExt cx="4837245" cy="4760466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3C9386C1-E287-C3C9-91AD-6C1E2EDEEE42}"/>
                </a:ext>
              </a:extLst>
            </p:cNvPr>
            <p:cNvSpPr/>
            <p:nvPr/>
          </p:nvSpPr>
          <p:spPr>
            <a:xfrm>
              <a:off x="5626005" y="809697"/>
              <a:ext cx="4837245" cy="4760466"/>
            </a:xfrm>
            <a:prstGeom prst="round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5" name="Рисунок 4" descr="Изображение выглядит как фрукт, растение, ягода, цвето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E889DF6-B460-E476-0DF4-B04C2FDBD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04677" y="1019102"/>
              <a:ext cx="4079899" cy="4079899"/>
            </a:xfrm>
            <a:prstGeom prst="rect">
              <a:avLst/>
            </a:prstGeom>
          </p:spPr>
        </p:pic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99CAA2D6-E456-E7A3-1D8F-596E3E762E6D}"/>
              </a:ext>
            </a:extLst>
          </p:cNvPr>
          <p:cNvGrpSpPr/>
          <p:nvPr/>
        </p:nvGrpSpPr>
        <p:grpSpPr>
          <a:xfrm>
            <a:off x="3360413" y="-216385"/>
            <a:ext cx="2729188" cy="4254401"/>
            <a:chOff x="3373212" y="-216385"/>
            <a:chExt cx="2729188" cy="4254401"/>
          </a:xfrm>
        </p:grpSpPr>
        <p:pic>
          <p:nvPicPr>
            <p:cNvPr id="8" name="Рисунок 7" descr="Изображение выглядит как Графика, графический дизайн, иллюстрация, мультфильм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6390BF6C-5846-532E-A1F4-9242C6D82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40" t="-274"/>
            <a:stretch/>
          </p:blipFill>
          <p:spPr>
            <a:xfrm>
              <a:off x="3373212" y="-216385"/>
              <a:ext cx="2729188" cy="4254401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48AF513-ACDA-391A-97CB-93E61E209D96}"/>
                </a:ext>
              </a:extLst>
            </p:cNvPr>
            <p:cNvSpPr txBox="1"/>
            <p:nvPr/>
          </p:nvSpPr>
          <p:spPr>
            <a:xfrm>
              <a:off x="3935088" y="2817903"/>
              <a:ext cx="122676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ЖМИ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6CFEAC8-5CA9-8845-7C7E-F0DDEBC5BB02}"/>
              </a:ext>
            </a:extLst>
          </p:cNvPr>
          <p:cNvGrpSpPr/>
          <p:nvPr/>
        </p:nvGrpSpPr>
        <p:grpSpPr>
          <a:xfrm>
            <a:off x="5723728" y="815513"/>
            <a:ext cx="4837245" cy="4760466"/>
            <a:chOff x="5626005" y="809697"/>
            <a:chExt cx="4837245" cy="4760466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04BBCB87-D064-E6AE-DD93-EBD974123180}"/>
                </a:ext>
              </a:extLst>
            </p:cNvPr>
            <p:cNvSpPr/>
            <p:nvPr/>
          </p:nvSpPr>
          <p:spPr>
            <a:xfrm>
              <a:off x="5626005" y="809697"/>
              <a:ext cx="4837245" cy="4760466"/>
            </a:xfrm>
            <a:prstGeom prst="round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A61A05E3-26FD-703A-ED89-5FF829519F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10695" y="1641499"/>
              <a:ext cx="4481162" cy="3008446"/>
            </a:xfrm>
            <a:prstGeom prst="rect">
              <a:avLst/>
            </a:prstGeom>
          </p:spPr>
        </p:pic>
      </p:grp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4A73A263-76F4-3C28-1730-382A42CDCA48}"/>
              </a:ext>
            </a:extLst>
          </p:cNvPr>
          <p:cNvGrpSpPr/>
          <p:nvPr/>
        </p:nvGrpSpPr>
        <p:grpSpPr>
          <a:xfrm>
            <a:off x="5730376" y="815513"/>
            <a:ext cx="4837245" cy="4760466"/>
            <a:chOff x="5626005" y="809697"/>
            <a:chExt cx="4837245" cy="4760466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7799C3AC-6CD8-9D44-770E-6E38314AE803}"/>
                </a:ext>
              </a:extLst>
            </p:cNvPr>
            <p:cNvSpPr/>
            <p:nvPr/>
          </p:nvSpPr>
          <p:spPr>
            <a:xfrm>
              <a:off x="5626005" y="809697"/>
              <a:ext cx="4837245" cy="4760466"/>
            </a:xfrm>
            <a:prstGeom prst="round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BFBEC8EC-C90C-ED45-2009-72486DC7A3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69979" y="964425"/>
              <a:ext cx="4415230" cy="4415230"/>
            </a:xfrm>
            <a:prstGeom prst="rect">
              <a:avLst/>
            </a:prstGeom>
          </p:spPr>
        </p:pic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E8E551D6-8610-A986-7DEF-771AB1559E6B}"/>
              </a:ext>
            </a:extLst>
          </p:cNvPr>
          <p:cNvGrpSpPr/>
          <p:nvPr/>
        </p:nvGrpSpPr>
        <p:grpSpPr>
          <a:xfrm>
            <a:off x="5723728" y="806207"/>
            <a:ext cx="4837245" cy="4760466"/>
            <a:chOff x="5626005" y="809697"/>
            <a:chExt cx="4837245" cy="4760466"/>
          </a:xfrm>
        </p:grpSpPr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4C4D1DE1-B9C7-0F78-812D-48AFF9C40023}"/>
                </a:ext>
              </a:extLst>
            </p:cNvPr>
            <p:cNvSpPr/>
            <p:nvPr/>
          </p:nvSpPr>
          <p:spPr>
            <a:xfrm>
              <a:off x="5626005" y="809697"/>
              <a:ext cx="4837245" cy="4760466"/>
            </a:xfrm>
            <a:prstGeom prst="roundRect">
              <a:avLst/>
            </a:prstGeom>
            <a:solidFill>
              <a:schemeClr val="accent6">
                <a:lumMod val="75000"/>
                <a:alpha val="5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7630764F-3473-F44B-E7A8-41A57EEB6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56683" y="895952"/>
              <a:ext cx="4606567" cy="4606567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мультфильм, игруш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204743B-7040-E162-4ABB-0D9015347A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r="21849"/>
          <a:stretch/>
        </p:blipFill>
        <p:spPr>
          <a:xfrm>
            <a:off x="-1304220" y="457201"/>
            <a:ext cx="5113151" cy="6456088"/>
          </a:xfrm>
          <a:prstGeom prst="rect">
            <a:avLst/>
          </a:prstGeom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72067F9F-5908-3CEF-2474-3DC5978986D3}"/>
              </a:ext>
            </a:extLst>
          </p:cNvPr>
          <p:cNvGrpSpPr/>
          <p:nvPr/>
        </p:nvGrpSpPr>
        <p:grpSpPr>
          <a:xfrm>
            <a:off x="2879815" y="-152962"/>
            <a:ext cx="5113151" cy="3752410"/>
            <a:chOff x="4421471" y="154844"/>
            <a:chExt cx="5617369" cy="3922726"/>
          </a:xfrm>
        </p:grpSpPr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7D37CCD2-20F5-778A-3129-4BD11B79E8FA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24" name="Группа 23">
                <a:extLst>
                  <a:ext uri="{FF2B5EF4-FFF2-40B4-BE49-F238E27FC236}">
                    <a16:creationId xmlns:a16="http://schemas.microsoft.com/office/drawing/2014/main" id="{541C0D2E-BA92-246E-3F18-8B0FBB368E62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26" name="Рисунок 25">
                  <a:extLst>
                    <a:ext uri="{FF2B5EF4-FFF2-40B4-BE49-F238E27FC236}">
                      <a16:creationId xmlns:a16="http://schemas.microsoft.com/office/drawing/2014/main" id="{084A1241-AB04-7577-0812-914221EFE8F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E331F1DA-A1FE-C023-30E4-33AB56BD3713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7B63841-72AC-C6E5-BDC4-CCC9D0560F28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635ADFC-4CAD-039B-7E68-F6309C164F2C}"/>
                </a:ext>
              </a:extLst>
            </p:cNvPr>
            <p:cNvSpPr txBox="1"/>
            <p:nvPr/>
          </p:nvSpPr>
          <p:spPr>
            <a:xfrm>
              <a:off x="5317039" y="1080978"/>
              <a:ext cx="4456262" cy="18339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Говори чётко, мягко, красиво  как настоящий мастер РЬ!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39062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расочность, искусство, Графика, творческий подход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01207C9-0C32-CA55-657C-91CB03EB1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84" b="-1331"/>
          <a:stretch/>
        </p:blipFill>
        <p:spPr>
          <a:xfrm>
            <a:off x="11241828" y="6086694"/>
            <a:ext cx="889802" cy="6840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E4D802-9661-5AED-4550-C085673F4065}"/>
              </a:ext>
            </a:extLst>
          </p:cNvPr>
          <p:cNvSpPr txBox="1"/>
          <p:nvPr/>
        </p:nvSpPr>
        <p:spPr>
          <a:xfrm>
            <a:off x="4774424" y="0"/>
            <a:ext cx="24779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ola" panose="04040605051002020D02" pitchFamily="82" charset="0"/>
              </a:rPr>
              <a:t>Мини-рассказ</a:t>
            </a:r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5FD36AB-E71A-73B9-4EAC-E06006654F3A}"/>
              </a:ext>
            </a:extLst>
          </p:cNvPr>
          <p:cNvGrpSpPr/>
          <p:nvPr/>
        </p:nvGrpSpPr>
        <p:grpSpPr>
          <a:xfrm>
            <a:off x="1578600" y="-1507713"/>
            <a:ext cx="9583400" cy="8365713"/>
            <a:chOff x="1658428" y="-1507713"/>
            <a:chExt cx="9583400" cy="8365713"/>
          </a:xfrm>
        </p:grpSpPr>
        <p:pic>
          <p:nvPicPr>
            <p:cNvPr id="5" name="Рисунок 4" descr="Изображение выглядит как рождественская елка, рождество, рождественские украшения, Сочельн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97C8B00C-B383-D346-C4E8-5E9127A0D8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53" r="-1818"/>
            <a:stretch/>
          </p:blipFill>
          <p:spPr>
            <a:xfrm>
              <a:off x="1658428" y="-1507713"/>
              <a:ext cx="9583400" cy="8365713"/>
            </a:xfrm>
            <a:prstGeom prst="rect">
              <a:avLst/>
            </a:prstGeom>
          </p:spPr>
        </p:pic>
        <p:pic>
          <p:nvPicPr>
            <p:cNvPr id="7" name="Рисунок 6" descr="Изображение выглядит как рождественская елка, рождество, мультфильм, камин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ED2F96AB-E96A-263C-A889-81FD44291B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15226" y="1742778"/>
              <a:ext cx="3929161" cy="3143328"/>
            </a:xfrm>
            <a:prstGeom prst="rect">
              <a:avLst/>
            </a:prstGeom>
          </p:spPr>
        </p:pic>
      </p:grp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213D557-DCC6-40D5-E1AF-F559073C2E27}"/>
              </a:ext>
            </a:extLst>
          </p:cNvPr>
          <p:cNvGrpSpPr/>
          <p:nvPr/>
        </p:nvGrpSpPr>
        <p:grpSpPr>
          <a:xfrm>
            <a:off x="1548642" y="-1507714"/>
            <a:ext cx="9583400" cy="8365713"/>
            <a:chOff x="1658428" y="-1507713"/>
            <a:chExt cx="9583400" cy="8365713"/>
          </a:xfrm>
        </p:grpSpPr>
        <p:pic>
          <p:nvPicPr>
            <p:cNvPr id="6" name="Рисунок 5" descr="Изображение выглядит как рождественская елка, рождество, рождественские украшения, Сочельник&#10;&#10;Контент, сгенерированный ИИ, может содержать ошибки.">
              <a:extLst>
                <a:ext uri="{FF2B5EF4-FFF2-40B4-BE49-F238E27FC236}">
                  <a16:creationId xmlns:a16="http://schemas.microsoft.com/office/drawing/2014/main" id="{21F35B00-D875-D854-73F1-7D70573DC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53" r="-1818"/>
            <a:stretch/>
          </p:blipFill>
          <p:spPr>
            <a:xfrm>
              <a:off x="1658428" y="-1507713"/>
              <a:ext cx="9583400" cy="8365713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1438ED4C-13FC-A96A-1C6E-73DA276464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98122" y="1409991"/>
              <a:ext cx="3563367" cy="35633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9351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расочность, искусство, Графика, творческий подход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01207C9-0C32-CA55-657C-91CB03EB1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884" b="-1331"/>
          <a:stretch/>
        </p:blipFill>
        <p:spPr>
          <a:xfrm>
            <a:off x="11241828" y="6086694"/>
            <a:ext cx="889802" cy="684054"/>
          </a:xfrm>
          <a:prstGeom prst="rect">
            <a:avLst/>
          </a:prstGeom>
        </p:spPr>
      </p:pic>
      <p:pic>
        <p:nvPicPr>
          <p:cNvPr id="6" name="Рисунок 5" descr="Изображение выглядит как искусство, орнамен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2B793CAE-B239-9334-5B92-80C112D80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781" y="0"/>
            <a:ext cx="6858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 descr="Изображение выглядит как мультфильм, игруш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384DF84-7621-CA0E-C07B-EA87A9150D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r="21849"/>
          <a:stretch/>
        </p:blipFill>
        <p:spPr>
          <a:xfrm>
            <a:off x="-1180829" y="469077"/>
            <a:ext cx="5113151" cy="6456088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7F021751-1EB4-E7FF-4E0E-2F112FE25233}"/>
              </a:ext>
            </a:extLst>
          </p:cNvPr>
          <p:cNvGrpSpPr/>
          <p:nvPr/>
        </p:nvGrpSpPr>
        <p:grpSpPr>
          <a:xfrm>
            <a:off x="3117141" y="-67165"/>
            <a:ext cx="5113151" cy="3752410"/>
            <a:chOff x="4421471" y="154844"/>
            <a:chExt cx="5617369" cy="3922726"/>
          </a:xfrm>
        </p:grpSpPr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17640942-ABA0-0021-68F5-C312D49A1136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11" name="Группа 10">
                <a:extLst>
                  <a:ext uri="{FF2B5EF4-FFF2-40B4-BE49-F238E27FC236}">
                    <a16:creationId xmlns:a16="http://schemas.microsoft.com/office/drawing/2014/main" id="{EB8D5CF5-10F7-C6A5-4221-A4C9A07B27EA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13" name="Рисунок 12">
                  <a:extLst>
                    <a:ext uri="{FF2B5EF4-FFF2-40B4-BE49-F238E27FC236}">
                      <a16:creationId xmlns:a16="http://schemas.microsoft.com/office/drawing/2014/main" id="{0EDFC929-752E-C67B-5C04-8586A130985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ED29C1E9-63F5-8975-BDEE-ECCCC4C09045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A0F6DB-858C-5107-AEF3-0148DF991F55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ABAC334-F2DD-75D3-49A2-542443327F53}"/>
                </a:ext>
              </a:extLst>
            </p:cNvPr>
            <p:cNvSpPr txBox="1"/>
            <p:nvPr/>
          </p:nvSpPr>
          <p:spPr>
            <a:xfrm>
              <a:off x="5317039" y="991239"/>
              <a:ext cx="4191916" cy="18339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Найди путь в лабиринте. Я проверяю твою внимательность!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017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мультфильм, игрушка, кукл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C658B93-9FA1-AD15-7889-BC6D221F9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" r="21849"/>
          <a:stretch/>
        </p:blipFill>
        <p:spPr>
          <a:xfrm>
            <a:off x="5752715" y="401912"/>
            <a:ext cx="5113151" cy="6456088"/>
          </a:xfrm>
          <a:prstGeom prst="rect">
            <a:avLst/>
          </a:prstGeom>
        </p:spPr>
      </p:pic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92B84F77-05FA-24C8-5A0D-EDAA69C8C3A4}"/>
              </a:ext>
            </a:extLst>
          </p:cNvPr>
          <p:cNvGrpSpPr/>
          <p:nvPr/>
        </p:nvGrpSpPr>
        <p:grpSpPr>
          <a:xfrm>
            <a:off x="3397007" y="401912"/>
            <a:ext cx="4218340" cy="3097441"/>
            <a:chOff x="4421471" y="154844"/>
            <a:chExt cx="5617369" cy="3922726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7242C4E6-8A4E-0B8A-FA2A-8A76858FB19A}"/>
                </a:ext>
              </a:extLst>
            </p:cNvPr>
            <p:cNvGrpSpPr/>
            <p:nvPr/>
          </p:nvGrpSpPr>
          <p:grpSpPr>
            <a:xfrm>
              <a:off x="4421471" y="154844"/>
              <a:ext cx="5617369" cy="3922726"/>
              <a:chOff x="2503731" y="2532453"/>
              <a:chExt cx="4891493" cy="3436734"/>
            </a:xfrm>
          </p:grpSpPr>
          <p:grpSp>
            <p:nvGrpSpPr>
              <p:cNvPr id="7" name="Группа 6">
                <a:extLst>
                  <a:ext uri="{FF2B5EF4-FFF2-40B4-BE49-F238E27FC236}">
                    <a16:creationId xmlns:a16="http://schemas.microsoft.com/office/drawing/2014/main" id="{0E26BF86-72C1-6F66-0A3F-4280A8A37E47}"/>
                  </a:ext>
                </a:extLst>
              </p:cNvPr>
              <p:cNvGrpSpPr/>
              <p:nvPr/>
            </p:nvGrpSpPr>
            <p:grpSpPr>
              <a:xfrm>
                <a:off x="2503731" y="2532453"/>
                <a:ext cx="4891493" cy="3436734"/>
                <a:chOff x="3666263" y="639590"/>
                <a:chExt cx="4935625" cy="3755716"/>
              </a:xfrm>
            </p:grpSpPr>
            <p:pic>
              <p:nvPicPr>
                <p:cNvPr id="9" name="Рисунок 8">
                  <a:extLst>
                    <a:ext uri="{FF2B5EF4-FFF2-40B4-BE49-F238E27FC236}">
                      <a16:creationId xmlns:a16="http://schemas.microsoft.com/office/drawing/2014/main" id="{B7B46E73-D0DA-D907-224B-B41A1CD8A7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0946" t="6861" r="15336" b="8997"/>
                <a:stretch/>
              </p:blipFill>
              <p:spPr>
                <a:xfrm flipH="1">
                  <a:off x="3666263" y="639590"/>
                  <a:ext cx="4935625" cy="3755716"/>
                </a:xfrm>
                <a:prstGeom prst="rect">
                  <a:avLst/>
                </a:prstGeom>
              </p:spPr>
            </p:pic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901679CD-3FB2-B5AD-A9E0-CA97B2C5432D}"/>
                    </a:ext>
                  </a:extLst>
                </p:cNvPr>
                <p:cNvSpPr txBox="1"/>
                <p:nvPr/>
              </p:nvSpPr>
              <p:spPr>
                <a:xfrm>
                  <a:off x="3870662" y="798989"/>
                  <a:ext cx="2938509" cy="4303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000" dirty="0">
                    <a:latin typeface="Comic Sans MS" panose="030F0702030302020204" pitchFamily="66" charset="0"/>
                  </a:endParaRPr>
                </a:p>
              </p:txBody>
            </p:sp>
          </p:grp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D242F7E-B379-89B6-DBA0-F3D91832E0B9}"/>
                  </a:ext>
                </a:extLst>
              </p:cNvPr>
              <p:cNvSpPr txBox="1"/>
              <p:nvPr/>
            </p:nvSpPr>
            <p:spPr>
              <a:xfrm>
                <a:off x="4082636" y="3124774"/>
                <a:ext cx="2912234" cy="43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000" dirty="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74E29E-CC1E-CB2B-C2D1-3044D26FA1E1}"/>
                </a:ext>
              </a:extLst>
            </p:cNvPr>
            <p:cNvSpPr txBox="1"/>
            <p:nvPr/>
          </p:nvSpPr>
          <p:spPr>
            <a:xfrm>
              <a:off x="4668438" y="1180042"/>
              <a:ext cx="4456263" cy="1520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abriola" panose="04040605051002020D02" pitchFamily="82" charset="0"/>
                </a:rPr>
                <a:t>Ты отлично справился!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883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44</Words>
  <Application>Microsoft Office PowerPoint</Application>
  <PresentationFormat>Широкоэкранный</PresentationFormat>
  <Paragraphs>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Comic Sans MS</vt:lpstr>
      <vt:lpstr>Gabriola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2025-12-18T10:03:07Z</dcterms:created>
  <dcterms:modified xsi:type="dcterms:W3CDTF">2025-12-18T15:14:08Z</dcterms:modified>
</cp:coreProperties>
</file>