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39B8"/>
    <a:srgbClr val="409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64ABC-661E-4E84-A55F-BE778B1E9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10ABEE-07CC-4DE3-BC85-0E8CBF8A7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C88118-8F0B-4301-9687-D01ABD2EB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6CE641-4D50-42BF-BE6F-1835F23A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57C78A-9453-4C2B-B585-C46F3E51F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3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A1C20-AF01-4F61-B9E6-FE886AB7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2FDAEE-7F3E-4AC3-9A0E-D532ADBC4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398248-A727-40E5-B1FF-33C1E044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5B1B80-5BA1-4EA4-92CE-F6BD363F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D1F4B6-5F5D-4D3E-BF9F-D909E1FFD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16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88932-A5F8-4F0C-AF4B-FC27DDA8F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C262A5-9886-41E9-AD64-E313E8ECD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C25058-3DD5-4112-B718-A0A2F0CB0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E63CF-8681-4270-939B-3F838F814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C70651-D8D7-4E85-904B-F15E2813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90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1199C-84AB-49BA-A06B-E0770477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1202C-6ED3-4728-82A7-349A31B3A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12B8F1-7285-4848-93C5-DD3968964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4FAA55-FD90-4C39-A9DB-C1B40902A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890184-0BFB-4464-B028-0B08C81F8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3AD8C8-141E-451C-B2FE-990B90B2C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62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11EA61-D436-4CCB-B83D-E9B6AEFD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7F800A-5067-4E20-83C4-CAF60C1D1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16654B-8747-461C-A6E0-AFE31E133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0AF58B-1777-4635-BF9E-C3DDA7F81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C99DE5-E11A-450A-999A-18B2A9EB60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BA25A7-0406-4253-A817-07813A297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0877E74-FD85-4ACA-8A0B-A60104C42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8AC139-906C-419E-A9BA-FF538353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4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C3FDA-F409-4E25-8AB6-D87298ED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E81935-051A-42E8-8357-BE581D15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967D037-14A6-4EE0-9F3D-E345166F2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158A10-FDCF-44DE-BD9C-8C8124DC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6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1225957-1B43-4A49-AB00-FD5DEFCA0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0AC2EF-C7BD-4446-90AC-110C4E4D6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6FCA56-094C-4095-8991-7E693AE31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31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2B112-CC4F-4CDC-84F4-1179BCF2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BC6A14-7843-448E-9E33-D4BBA762E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24663E-CA5C-4B41-A26F-CA7A3F663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9928AE-3EC8-42B5-A56E-4A9D4E864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327B47-2890-49E5-A13C-6FC78E39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488398-3FC1-464C-90E6-834E441B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54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25374-EB9D-4DED-B57D-EFCB75988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A96D6C6-5D06-4FDD-9D75-D9AF0C84E4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D140EB-CAC1-4A8C-AD46-0E01D1791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FF56CA-BA83-4624-8997-838ECA842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24443D-A195-406C-A44B-54E0B9A79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136889-2423-4D1C-82CF-1F5E8A42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063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1CD88-1DCF-4A38-B173-28C436594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C47E4F-4BBA-49E3-AFA8-F300AE882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F27FDC-26C8-4A3A-B6E9-1D8666884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0E4974-36BA-4089-A922-8B4F72B5C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576CA9-5F76-4521-BEDF-2F57EB5E1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20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6430803-BC12-4EAA-9FF6-89D0D7CF6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AA9A65-E384-4109-8600-2B3903673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0556E4-CDA9-438C-B106-4D42D1FD2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DF0ACD-92B3-492B-B7F3-77275E43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04426E-CA19-4EE1-905F-352CCC88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87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5F786-768C-48AA-AFE6-D3114550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1F400E-FA16-4B57-A313-B013C4DD8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604641-8A74-410F-8C29-3CFB5D3106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5F1BD-D88E-4105-8518-F12A0E2C7DB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D96C9A-AC62-44EF-90F5-2BFD27BD5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FF636E-14AF-4D4D-8AF2-38903B425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E1D0-2970-4400-A062-AE9459DC4E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413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3.sv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6.png"/><Relationship Id="rId5" Type="http://schemas.openxmlformats.org/officeDocument/2006/relationships/image" Target="../media/image4.png"/><Relationship Id="rId1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6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95A1F8-9A97-4DE8-9D62-F9553DB14E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18FE5F3A-6CB2-4C7B-B2C1-B64B58143527}"/>
              </a:ext>
            </a:extLst>
          </p:cNvPr>
          <p:cNvSpPr/>
          <p:nvPr/>
        </p:nvSpPr>
        <p:spPr>
          <a:xfrm>
            <a:off x="3180784" y="1367073"/>
            <a:ext cx="5830431" cy="385677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Город </a:t>
            </a:r>
            <a:r>
              <a:rPr lang="ru-RU" sz="4800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Вкусноград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Лексическая тема: «Еда»</a:t>
            </a:r>
          </a:p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5CA45ED-7603-493C-8361-D81911774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1877574" y="2815628"/>
            <a:ext cx="3978951" cy="59707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77434D-6F97-4CBA-AF2E-E09BAC50D3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4170" y="1142571"/>
            <a:ext cx="45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88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6630">
        <p14:reveal/>
      </p:transition>
    </mc:Choice>
    <mc:Fallback>
      <p:transition spd="slow" advTm="106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41667 -0.16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-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-0.34206 -0.308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-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B5D0AD-8955-4E02-8B35-D627501F0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0" y="6171460"/>
            <a:ext cx="686540" cy="6865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EB5C4FD-1177-4570-AD9C-B4304565A984}"/>
              </a:ext>
            </a:extLst>
          </p:cNvPr>
          <p:cNvGrpSpPr/>
          <p:nvPr/>
        </p:nvGrpSpPr>
        <p:grpSpPr>
          <a:xfrm>
            <a:off x="3641533" y="-115411"/>
            <a:ext cx="4269740" cy="3110581"/>
            <a:chOff x="3578120" y="58445"/>
            <a:chExt cx="4492632" cy="3442753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AE9CBF2-CDBE-4F96-8099-1555022004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58445"/>
              <a:ext cx="4492632" cy="344275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9D4836-1660-4FC9-A47A-F9BA68ECDB83}"/>
                </a:ext>
              </a:extLst>
            </p:cNvPr>
            <p:cNvSpPr txBox="1"/>
            <p:nvPr/>
          </p:nvSpPr>
          <p:spPr>
            <a:xfrm>
              <a:off x="4536489" y="902658"/>
              <a:ext cx="2944482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Привет, я Флинт! Сегодня в </a:t>
              </a:r>
              <a:r>
                <a:rPr lang="ru-RU" dirty="0" err="1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Вкуснограде</a:t>
              </a:r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 идёт дождь из фрикаделек! Давай узнаем, кто это сказал: </a:t>
              </a:r>
              <a:r>
                <a:rPr lang="ru-RU" i="1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Он, она или они?</a:t>
              </a:r>
              <a:endPara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B914FC-1BE8-40E7-BF77-A51FC3742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683" y="689087"/>
            <a:ext cx="3983701" cy="597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7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B5D0AD-8955-4E02-8B35-D627501F0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0" y="6171460"/>
            <a:ext cx="686540" cy="6865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73A20D-B23D-406C-A6FA-07DE0178D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04" y="373889"/>
            <a:ext cx="4321052" cy="6484111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883300B-7914-4B2E-9980-997F759BE9F0}"/>
              </a:ext>
            </a:extLst>
          </p:cNvPr>
          <p:cNvSpPr/>
          <p:nvPr/>
        </p:nvSpPr>
        <p:spPr>
          <a:xfrm>
            <a:off x="5671913" y="594805"/>
            <a:ext cx="5265375" cy="595472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6BEE81E-0D0F-41C5-BD93-341413130A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911" y="814910"/>
            <a:ext cx="3676339" cy="5514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699F39-E4A5-41FB-BE8C-BF9C4C78EB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910" y="814910"/>
            <a:ext cx="3676339" cy="5514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456593-F06A-48EF-9D95-8965642A82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908" y="814909"/>
            <a:ext cx="3676339" cy="5514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9D4012D-FABC-4555-B86D-28474A847DCE}"/>
              </a:ext>
            </a:extLst>
          </p:cNvPr>
          <p:cNvGrpSpPr/>
          <p:nvPr/>
        </p:nvGrpSpPr>
        <p:grpSpPr>
          <a:xfrm>
            <a:off x="3330814" y="-133168"/>
            <a:ext cx="3757932" cy="2737720"/>
            <a:chOff x="3578120" y="471123"/>
            <a:chExt cx="3954106" cy="303007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3C7EFA8-23EB-4F66-8ED1-1376B481E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63EDB1-BBC9-41B6-8BDD-CABB38E4B355}"/>
                </a:ext>
              </a:extLst>
            </p:cNvPr>
            <p:cNvSpPr txBox="1"/>
            <p:nvPr/>
          </p:nvSpPr>
          <p:spPr>
            <a:xfrm>
              <a:off x="4218891" y="1450764"/>
              <a:ext cx="2944482" cy="1021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Посмотри на картинки и ответь правильно, он, она , они.</a:t>
              </a:r>
            </a:p>
          </p:txBody>
        </p:sp>
      </p:grpSp>
      <p:pic>
        <p:nvPicPr>
          <p:cNvPr id="17" name="Рисунок 16" descr="Лампочка">
            <a:extLst>
              <a:ext uri="{FF2B5EF4-FFF2-40B4-BE49-F238E27FC236}">
                <a16:creationId xmlns:a16="http://schemas.microsoft.com/office/drawing/2014/main" id="{17192B45-9C20-49A9-B0D6-0DE480DB04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60197" y="-133168"/>
            <a:ext cx="824144" cy="824144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C12295A-D5C2-4A74-8BB9-D56098B91945}"/>
              </a:ext>
            </a:extLst>
          </p:cNvPr>
          <p:cNvSpPr/>
          <p:nvPr/>
        </p:nvSpPr>
        <p:spPr>
          <a:xfrm>
            <a:off x="630315" y="142042"/>
            <a:ext cx="3373514" cy="54893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Comic Sans MS" panose="030F0702030302020204" pitchFamily="66" charset="0"/>
              </a:rPr>
              <a:t>Цель:</a:t>
            </a:r>
            <a:r>
              <a:rPr lang="ru-RU" dirty="0">
                <a:latin typeface="Comic Sans MS" panose="030F0702030302020204" pitchFamily="66" charset="0"/>
              </a:rPr>
              <a:t> согласование местоимений с глаголами.</a:t>
            </a:r>
          </a:p>
        </p:txBody>
      </p:sp>
    </p:spTree>
    <p:extLst>
      <p:ext uri="{BB962C8B-B14F-4D97-AF65-F5344CB8AC3E}">
        <p14:creationId xmlns:p14="http://schemas.microsoft.com/office/powerpoint/2010/main" val="145462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B5D0AD-8955-4E02-8B35-D627501F0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0" y="6171460"/>
            <a:ext cx="686540" cy="6865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0E287D8-9100-4FAF-A589-BB77C3CFB91E}"/>
              </a:ext>
            </a:extLst>
          </p:cNvPr>
          <p:cNvGrpSpPr/>
          <p:nvPr/>
        </p:nvGrpSpPr>
        <p:grpSpPr>
          <a:xfrm>
            <a:off x="-3764202" y="198562"/>
            <a:ext cx="3764202" cy="2742288"/>
            <a:chOff x="5062927" y="787037"/>
            <a:chExt cx="3764202" cy="274228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467FD80-E458-4A04-8DA4-ABF0F7F3CF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5062927" y="787037"/>
              <a:ext cx="3764202" cy="274228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CF05A8-5A25-4CF0-9B67-8BD744E3474B}"/>
                </a:ext>
              </a:extLst>
            </p:cNvPr>
            <p:cNvSpPr txBox="1"/>
            <p:nvPr/>
          </p:nvSpPr>
          <p:spPr>
            <a:xfrm>
              <a:off x="5686383" y="1544667"/>
              <a:ext cx="2841981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Ставь ударение правильно, и еда не упадёт с тарелки!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739651-4EAC-49E7-9C1D-2C37A1228E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2794" y="2052499"/>
            <a:ext cx="4570214" cy="6858000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259FF44-0E8C-4928-983D-5F363B432195}"/>
              </a:ext>
            </a:extLst>
          </p:cNvPr>
          <p:cNvGrpSpPr/>
          <p:nvPr/>
        </p:nvGrpSpPr>
        <p:grpSpPr>
          <a:xfrm>
            <a:off x="6254969" y="956193"/>
            <a:ext cx="5250491" cy="5262829"/>
            <a:chOff x="6254969" y="956193"/>
            <a:chExt cx="5250491" cy="5262829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D6BDE834-1594-4163-8252-B5708EF447C0}"/>
                </a:ext>
              </a:extLst>
            </p:cNvPr>
            <p:cNvGrpSpPr/>
            <p:nvPr/>
          </p:nvGrpSpPr>
          <p:grpSpPr>
            <a:xfrm>
              <a:off x="6363457" y="956193"/>
              <a:ext cx="4980535" cy="5262829"/>
              <a:chOff x="6363457" y="956193"/>
              <a:chExt cx="4980535" cy="5262829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9B569B64-18DA-4E98-9D7C-CF12643A6B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3457" y="3429000"/>
                <a:ext cx="4980535" cy="2790022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2D54767A-E017-4D44-B039-E65DA82D2F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47" b="10805"/>
              <a:stretch/>
            </p:blipFill>
            <p:spPr>
              <a:xfrm>
                <a:off x="6363457" y="956193"/>
                <a:ext cx="4844733" cy="4358192"/>
              </a:xfrm>
              <a:prstGeom prst="rect">
                <a:avLst/>
              </a:prstGeom>
            </p:spPr>
          </p:pic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F6BBE7-5B8A-429E-A494-465D4BCDEABF}"/>
                </a:ext>
              </a:extLst>
            </p:cNvPr>
            <p:cNvSpPr txBox="1"/>
            <p:nvPr/>
          </p:nvSpPr>
          <p:spPr>
            <a:xfrm>
              <a:off x="6254969" y="5002626"/>
              <a:ext cx="525049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 err="1">
                  <a:latin typeface="Comic Sans MS" panose="030F0702030302020204" pitchFamily="66" charset="0"/>
                </a:rPr>
                <a:t>Т</a:t>
              </a:r>
              <a:r>
                <a:rPr lang="ru-RU" sz="48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О</a:t>
              </a:r>
              <a:r>
                <a:rPr lang="ru-RU" sz="4400" b="1" dirty="0" err="1">
                  <a:latin typeface="Comic Sans MS" panose="030F0702030302020204" pitchFamily="66" charset="0"/>
                </a:rPr>
                <a:t>рты-торт</a:t>
              </a:r>
              <a:r>
                <a:rPr lang="ru-RU" sz="48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Ы</a:t>
              </a:r>
              <a:endParaRPr lang="ru-RU" sz="44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50F37AF-4193-4301-B407-6BB83A68C395}"/>
              </a:ext>
            </a:extLst>
          </p:cNvPr>
          <p:cNvGrpSpPr/>
          <p:nvPr/>
        </p:nvGrpSpPr>
        <p:grpSpPr>
          <a:xfrm>
            <a:off x="6160577" y="1215812"/>
            <a:ext cx="5250491" cy="5003209"/>
            <a:chOff x="6187068" y="1215813"/>
            <a:chExt cx="5250491" cy="5003209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258AB8E-987D-4E5E-BE06-4BE36BEB48F2}"/>
                </a:ext>
              </a:extLst>
            </p:cNvPr>
            <p:cNvGrpSpPr/>
            <p:nvPr/>
          </p:nvGrpSpPr>
          <p:grpSpPr>
            <a:xfrm>
              <a:off x="6363457" y="1215813"/>
              <a:ext cx="4980535" cy="5003209"/>
              <a:chOff x="6363457" y="1215813"/>
              <a:chExt cx="4980535" cy="5003209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9306F324-B463-48F2-B3C8-F446247DB8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3457" y="3429000"/>
                <a:ext cx="4980535" cy="2790022"/>
              </a:xfrm>
              <a:prstGeom prst="rect">
                <a:avLst/>
              </a:prstGeom>
            </p:spPr>
          </p:pic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97A95EA8-E161-42FF-B343-CACBB5E5E7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21" b="5021"/>
              <a:stretch/>
            </p:blipFill>
            <p:spPr>
              <a:xfrm>
                <a:off x="6389948" y="1215813"/>
                <a:ext cx="4844733" cy="4358192"/>
              </a:xfrm>
              <a:prstGeom prst="rect">
                <a:avLst/>
              </a:prstGeom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6CDCC2D-6114-4276-B539-6BF0C159658C}"/>
                </a:ext>
              </a:extLst>
            </p:cNvPr>
            <p:cNvSpPr txBox="1"/>
            <p:nvPr/>
          </p:nvSpPr>
          <p:spPr>
            <a:xfrm>
              <a:off x="6187068" y="4929665"/>
              <a:ext cx="52504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 err="1">
                  <a:latin typeface="Comic Sans MS" panose="030F0702030302020204" pitchFamily="66" charset="0"/>
                </a:rPr>
                <a:t>П</a:t>
              </a:r>
              <a:r>
                <a:rPr lang="ru-RU" sz="44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И</a:t>
              </a:r>
              <a:r>
                <a:rPr lang="ru-RU" sz="4000" b="1" dirty="0" err="1">
                  <a:latin typeface="Comic Sans MS" panose="030F0702030302020204" pitchFamily="66" charset="0"/>
                </a:rPr>
                <a:t>цца</a:t>
              </a:r>
              <a:r>
                <a:rPr lang="ru-RU" sz="4000" b="1" dirty="0">
                  <a:latin typeface="Comic Sans MS" panose="030F0702030302020204" pitchFamily="66" charset="0"/>
                </a:rPr>
                <a:t>-Пицц</a:t>
              </a:r>
              <a:r>
                <a:rPr lang="ru-RU" sz="4400" b="1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а</a:t>
              </a:r>
              <a:endParaRPr lang="ru-RU" sz="40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D4B22E3C-3B6E-4678-927A-3223300B8856}"/>
              </a:ext>
            </a:extLst>
          </p:cNvPr>
          <p:cNvGrpSpPr/>
          <p:nvPr/>
        </p:nvGrpSpPr>
        <p:grpSpPr>
          <a:xfrm>
            <a:off x="6228478" y="1123307"/>
            <a:ext cx="5250491" cy="5072319"/>
            <a:chOff x="6213559" y="1146703"/>
            <a:chExt cx="5250491" cy="5072319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90FC0781-69E2-4158-9854-CD0A2014F661}"/>
                </a:ext>
              </a:extLst>
            </p:cNvPr>
            <p:cNvGrpSpPr/>
            <p:nvPr/>
          </p:nvGrpSpPr>
          <p:grpSpPr>
            <a:xfrm>
              <a:off x="6363457" y="1146703"/>
              <a:ext cx="4980535" cy="5072319"/>
              <a:chOff x="6363457" y="1146703"/>
              <a:chExt cx="4980535" cy="5072319"/>
            </a:xfrm>
          </p:grpSpPr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B32B8392-1D15-4BC5-8B81-F7869A8D02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3457" y="3429000"/>
                <a:ext cx="4980535" cy="2790022"/>
              </a:xfrm>
              <a:prstGeom prst="rect">
                <a:avLst/>
              </a:prstGeom>
            </p:spPr>
          </p:pic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400AF246-F85F-4F35-8525-F8F950EFF6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21" b="5021"/>
              <a:stretch/>
            </p:blipFill>
            <p:spPr>
              <a:xfrm>
                <a:off x="6376471" y="1146703"/>
                <a:ext cx="4844733" cy="4358192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9CDF0A9-3197-402E-BB2D-C08A458BBC98}"/>
                </a:ext>
              </a:extLst>
            </p:cNvPr>
            <p:cNvSpPr txBox="1"/>
            <p:nvPr/>
          </p:nvSpPr>
          <p:spPr>
            <a:xfrm>
              <a:off x="6213559" y="5106454"/>
              <a:ext cx="52504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err="1">
                  <a:latin typeface="Comic Sans MS" panose="030F0702030302020204" pitchFamily="66" charset="0"/>
                </a:rPr>
                <a:t>Бутербр</a:t>
              </a:r>
              <a:r>
                <a:rPr lang="ru-RU" sz="28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О</a:t>
              </a:r>
              <a:r>
                <a:rPr lang="ru-RU" sz="2800" b="1" dirty="0" err="1">
                  <a:latin typeface="Comic Sans MS" panose="030F0702030302020204" pitchFamily="66" charset="0"/>
                </a:rPr>
                <a:t>д-Бут</a:t>
              </a:r>
              <a:r>
                <a:rPr lang="ru-RU" sz="28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Е</a:t>
              </a:r>
              <a:r>
                <a:rPr lang="ru-RU" sz="2800" b="1" dirty="0" err="1">
                  <a:latin typeface="Comic Sans MS" panose="030F0702030302020204" pitchFamily="66" charset="0"/>
                </a:rPr>
                <a:t>рброд</a:t>
              </a:r>
              <a:endParaRPr lang="ru-RU" sz="28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A00B5E5A-C05C-49D0-9ED4-76E5DBA2282D}"/>
              </a:ext>
            </a:extLst>
          </p:cNvPr>
          <p:cNvGrpSpPr/>
          <p:nvPr/>
        </p:nvGrpSpPr>
        <p:grpSpPr>
          <a:xfrm>
            <a:off x="6116825" y="648169"/>
            <a:ext cx="5526777" cy="5468812"/>
            <a:chOff x="6169807" y="750210"/>
            <a:chExt cx="5526777" cy="5468812"/>
          </a:xfrm>
        </p:grpSpPr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BD820792-EAA7-4D1D-91F7-29788AA6CA91}"/>
                </a:ext>
              </a:extLst>
            </p:cNvPr>
            <p:cNvGrpSpPr/>
            <p:nvPr/>
          </p:nvGrpSpPr>
          <p:grpSpPr>
            <a:xfrm>
              <a:off x="6336834" y="750210"/>
              <a:ext cx="5007158" cy="5468812"/>
              <a:chOff x="6336834" y="750210"/>
              <a:chExt cx="5007158" cy="5468812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7740F2F9-7F2D-4556-8FD0-466FADA8E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Texturize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3457" y="3429000"/>
                <a:ext cx="4980535" cy="2790022"/>
              </a:xfrm>
              <a:prstGeom prst="rect">
                <a:avLst/>
              </a:prstGeom>
            </p:spPr>
          </p:pic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69F2460B-16B0-4347-BF85-9461ADA1C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21" b="5021"/>
              <a:stretch/>
            </p:blipFill>
            <p:spPr>
              <a:xfrm>
                <a:off x="6336834" y="750210"/>
                <a:ext cx="4844733" cy="4358192"/>
              </a:xfrm>
              <a:prstGeom prst="rect">
                <a:avLst/>
              </a:prstGeom>
            </p:spPr>
          </p:pic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CCA4EE-2EE0-40BD-85C6-A3E2C2138905}"/>
                </a:ext>
              </a:extLst>
            </p:cNvPr>
            <p:cNvSpPr txBox="1"/>
            <p:nvPr/>
          </p:nvSpPr>
          <p:spPr>
            <a:xfrm>
              <a:off x="6169807" y="4887379"/>
              <a:ext cx="552677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err="1">
                  <a:latin typeface="Comic Sans MS" panose="030F0702030302020204" pitchFamily="66" charset="0"/>
                </a:rPr>
                <a:t>Апельс</a:t>
              </a:r>
              <a:r>
                <a:rPr lang="ru-RU" sz="32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И</a:t>
              </a:r>
              <a:r>
                <a:rPr lang="ru-RU" sz="3200" b="1" dirty="0" err="1">
                  <a:latin typeface="Comic Sans MS" panose="030F0702030302020204" pitchFamily="66" charset="0"/>
                </a:rPr>
                <a:t>н-Ап</a:t>
              </a:r>
              <a:r>
                <a:rPr lang="ru-RU" sz="3200" b="1" dirty="0" err="1">
                  <a:solidFill>
                    <a:srgbClr val="C00000"/>
                  </a:solidFill>
                  <a:latin typeface="Comic Sans MS" panose="030F0702030302020204" pitchFamily="66" charset="0"/>
                </a:rPr>
                <a:t>Е</a:t>
              </a:r>
              <a:r>
                <a:rPr lang="ru-RU" sz="3200" b="1" dirty="0" err="1">
                  <a:latin typeface="Comic Sans MS" panose="030F0702030302020204" pitchFamily="66" charset="0"/>
                </a:rPr>
                <a:t>льсин</a:t>
              </a:r>
              <a:endParaRPr lang="ru-RU" sz="3200" b="1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98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49153 -0.299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0.70821 -0.049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4" y="-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B5D0AD-8955-4E02-8B35-D627501F0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0" y="6171460"/>
            <a:ext cx="686540" cy="6865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12B17DD-1854-4F3E-96EC-7135F49A4270}"/>
              </a:ext>
            </a:extLst>
          </p:cNvPr>
          <p:cNvGrpSpPr/>
          <p:nvPr/>
        </p:nvGrpSpPr>
        <p:grpSpPr>
          <a:xfrm>
            <a:off x="5995059" y="101493"/>
            <a:ext cx="3422979" cy="2493701"/>
            <a:chOff x="5412716" y="630314"/>
            <a:chExt cx="3422979" cy="249370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7339DB3-917A-44CA-9CC3-87AB3F749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 flipH="1">
              <a:off x="5412716" y="630314"/>
              <a:ext cx="3422979" cy="249370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C14BE11-6802-40EC-93B0-A12D41DE74F7}"/>
                </a:ext>
              </a:extLst>
            </p:cNvPr>
            <p:cNvSpPr txBox="1"/>
            <p:nvPr/>
          </p:nvSpPr>
          <p:spPr>
            <a:xfrm>
              <a:off x="5948039" y="1276999"/>
              <a:ext cx="221054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Посмотри и скажи: кто что ест? Используй местоимение.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C0B7A3-28C2-48CA-B6CA-C8FDB39787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78542" y="930107"/>
            <a:ext cx="3882749" cy="5826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D52ADB-1475-4FF7-BB1B-420DCBC37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1863" y="561478"/>
            <a:ext cx="2739943" cy="273994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B4E1339-7BB2-4A35-A7E8-1FC820D319BE}"/>
              </a:ext>
            </a:extLst>
          </p:cNvPr>
          <p:cNvSpPr/>
          <p:nvPr/>
        </p:nvSpPr>
        <p:spPr>
          <a:xfrm>
            <a:off x="7762259" y="2664167"/>
            <a:ext cx="1056442" cy="861134"/>
          </a:xfrm>
          <a:prstGeom prst="roundRect">
            <a:avLst/>
          </a:prstGeom>
          <a:solidFill>
            <a:srgbClr val="F739B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Comic Sans MS" panose="030F0702030302020204" pitchFamily="66" charset="0"/>
              </a:rPr>
              <a:t>Он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94C0A6A-0620-4E7C-A9DA-E103128C59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2" y="3675511"/>
            <a:ext cx="3442866" cy="229524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BEB72BE-F3FC-416A-9922-DADB89EB8CD9}"/>
              </a:ext>
            </a:extLst>
          </p:cNvPr>
          <p:cNvSpPr/>
          <p:nvPr/>
        </p:nvSpPr>
        <p:spPr>
          <a:xfrm>
            <a:off x="7765435" y="3750894"/>
            <a:ext cx="1056442" cy="861134"/>
          </a:xfrm>
          <a:prstGeom prst="roundRect">
            <a:avLst/>
          </a:prstGeom>
          <a:solidFill>
            <a:srgbClr val="F739B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anose="030F0702030302020204" pitchFamily="66" charset="0"/>
              </a:rPr>
              <a:t>Они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3803A03-BF30-4772-A7F8-D87A86FD10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890" y="2153798"/>
            <a:ext cx="2295245" cy="229524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674B0D1-97FD-4B88-8B35-83BFDFCD086B}"/>
              </a:ext>
            </a:extLst>
          </p:cNvPr>
          <p:cNvSpPr/>
          <p:nvPr/>
        </p:nvSpPr>
        <p:spPr>
          <a:xfrm>
            <a:off x="7846207" y="4823133"/>
            <a:ext cx="1056442" cy="861134"/>
          </a:xfrm>
          <a:prstGeom prst="roundRect">
            <a:avLst/>
          </a:prstGeom>
          <a:solidFill>
            <a:srgbClr val="F739B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Она</a:t>
            </a:r>
          </a:p>
        </p:txBody>
      </p:sp>
      <p:pic>
        <p:nvPicPr>
          <p:cNvPr id="19" name="Рисунок 18" descr="Лампочка">
            <a:extLst>
              <a:ext uri="{FF2B5EF4-FFF2-40B4-BE49-F238E27FC236}">
                <a16:creationId xmlns:a16="http://schemas.microsoft.com/office/drawing/2014/main" id="{24DB62D5-D17E-458A-B965-C13DD46867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60197" y="-133168"/>
            <a:ext cx="824144" cy="824144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DEA08EC-1AD0-4949-ADDA-78E6FD822478}"/>
              </a:ext>
            </a:extLst>
          </p:cNvPr>
          <p:cNvSpPr/>
          <p:nvPr/>
        </p:nvSpPr>
        <p:spPr>
          <a:xfrm>
            <a:off x="630315" y="142042"/>
            <a:ext cx="6720396" cy="53716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Comic Sans MS" panose="030F0702030302020204" pitchFamily="66" charset="0"/>
              </a:rPr>
              <a:t>Цель:</a:t>
            </a:r>
            <a:r>
              <a:rPr lang="ru-RU" dirty="0">
                <a:latin typeface="Comic Sans MS" panose="030F0702030302020204" pitchFamily="66" charset="0"/>
              </a:rPr>
              <a:t> закрепление местоимений, связка существительного с глаголом. Составить предложение.</a:t>
            </a:r>
          </a:p>
        </p:txBody>
      </p:sp>
    </p:spTree>
    <p:extLst>
      <p:ext uri="{BB962C8B-B14F-4D97-AF65-F5344CB8AC3E}">
        <p14:creationId xmlns:p14="http://schemas.microsoft.com/office/powerpoint/2010/main" val="85400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-0.48841 -0.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27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53607 0.1983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10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L -0.26641 -0.167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20" y="-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B5D0AD-8955-4E02-8B35-D627501F0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460" y="6171460"/>
            <a:ext cx="686540" cy="68654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1E475DB-1531-4E6C-80F0-B263D0F25BD5}"/>
              </a:ext>
            </a:extLst>
          </p:cNvPr>
          <p:cNvGrpSpPr/>
          <p:nvPr/>
        </p:nvGrpSpPr>
        <p:grpSpPr>
          <a:xfrm>
            <a:off x="3900984" y="-97656"/>
            <a:ext cx="3757932" cy="2737720"/>
            <a:chOff x="3578120" y="471123"/>
            <a:chExt cx="3954106" cy="303007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8D55C64-619A-437F-A035-5C9B47834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046B86-B85B-4342-B7FB-079AC7AAC04E}"/>
                </a:ext>
              </a:extLst>
            </p:cNvPr>
            <p:cNvSpPr txBox="1"/>
            <p:nvPr/>
          </p:nvSpPr>
          <p:spPr>
            <a:xfrm>
              <a:off x="4216264" y="1240977"/>
              <a:ext cx="2944482" cy="1635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accent1">
                      <a:lumMod val="50000"/>
                    </a:schemeClr>
                  </a:solidFill>
                  <a:latin typeface="Comic Sans MS" panose="030F0702030302020204" pitchFamily="66" charset="0"/>
                </a:rPr>
                <a:t>Посмотри, начался настоящий дождь из продуктов, назови все продукты которые видишь. 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D7A0E7-C6CA-47AB-84E1-BF57C4D3A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36" y="88777"/>
            <a:ext cx="4570214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F1869F-F59A-44A4-A132-55F12ED775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099" y="-2648943"/>
            <a:ext cx="2737720" cy="27377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C2FE9C3-E6EB-4932-AB60-5723B16633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93" y="-2063591"/>
            <a:ext cx="2925376" cy="254345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FFCE6C-9107-4A6C-97AC-8627EF1906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40" y="-1660126"/>
            <a:ext cx="1971028" cy="14438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F94EA0A-FAA3-4B82-96A9-3DF33083BE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16" y="-1663106"/>
            <a:ext cx="1839775" cy="150616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DC3245B-BBEF-459F-84DE-96634DA14B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985" y="-2020191"/>
            <a:ext cx="2285669" cy="206556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4E00E6-B46E-4D41-9588-4A3A18BDB4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04" y="-1882094"/>
            <a:ext cx="2624646" cy="211390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B56C46-E546-40D1-B34B-8FD8337739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184" y="-1570083"/>
            <a:ext cx="2441729" cy="143790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10184A1-E0B4-4917-97AA-0829438403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262" y="-1423685"/>
            <a:ext cx="1624613" cy="129748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79E9BEC-1974-4923-83A2-CC141B8829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53" y="-2169602"/>
            <a:ext cx="2214979" cy="221497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92DD308-3434-41DC-B50A-2822EE5171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827" y="-1707987"/>
            <a:ext cx="1866084" cy="186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5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07407E-6 L 0.03216 1.34375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6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2409 1.21042 " pathEditMode="relative" rAng="0" ptsTypes="AA">
                                      <p:cBhvr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" y="6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44444E-6 L 0.00769 1.23843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" y="6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11111E-6 L 0.03477 1.25764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6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-0.00768 1.2831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" y="6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-0.00313 1.23495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6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-0.01809 1.25671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" y="6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0.00352 1.22615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6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L 0.01536 1.33287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6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00703 1.27014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6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B34C43-2ADB-43E3-904E-3E2FC8888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5003" y="0"/>
            <a:ext cx="1142571" cy="1142571"/>
          </a:xfrm>
          <a:prstGeom prst="rect">
            <a:avLst/>
          </a:prstGeom>
          <a:effectLst>
            <a:glow rad="139700">
              <a:srgbClr val="00B0F0">
                <a:alpha val="40000"/>
              </a:srgb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AE5082-AEBB-4F3F-8C75-FC862BFDB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92" y="347245"/>
            <a:ext cx="4338808" cy="65107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00258F-A782-49A5-BEB2-BDB9F6A1DE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16932" y="1230919"/>
            <a:ext cx="3749922" cy="5627081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74724B2-FCDF-4A96-A15D-46D758372624}"/>
              </a:ext>
            </a:extLst>
          </p:cNvPr>
          <p:cNvGrpSpPr/>
          <p:nvPr/>
        </p:nvGrpSpPr>
        <p:grpSpPr>
          <a:xfrm>
            <a:off x="4307358" y="0"/>
            <a:ext cx="3757932" cy="2737720"/>
            <a:chOff x="3578120" y="471123"/>
            <a:chExt cx="3954106" cy="3030075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D8EF8D3A-6264-4273-81FC-BDD24DEDEE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14" t="6516" r="15535" b="9859"/>
            <a:stretch/>
          </p:blipFill>
          <p:spPr>
            <a:xfrm>
              <a:off x="3578120" y="471123"/>
              <a:ext cx="3954106" cy="303007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7F94BA-D5AF-470B-BE7E-06B75547BDD6}"/>
                </a:ext>
              </a:extLst>
            </p:cNvPr>
            <p:cNvSpPr txBox="1"/>
            <p:nvPr/>
          </p:nvSpPr>
          <p:spPr>
            <a:xfrm>
              <a:off x="4218891" y="1208050"/>
              <a:ext cx="3065872" cy="1328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Ты настоящий гурман слов! Запомни правило!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1B65067-B005-40A3-8EDE-458A7F3E4549}"/>
              </a:ext>
            </a:extLst>
          </p:cNvPr>
          <p:cNvGrpSpPr/>
          <p:nvPr/>
        </p:nvGrpSpPr>
        <p:grpSpPr>
          <a:xfrm>
            <a:off x="3758953" y="2281561"/>
            <a:ext cx="5242264" cy="5242264"/>
            <a:chOff x="3758953" y="2281561"/>
            <a:chExt cx="5242264" cy="5242264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83C726D-8508-4194-BD67-9A6D86781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8953" y="2281561"/>
              <a:ext cx="5242264" cy="524226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F0DA4E-3FF2-49D0-B07D-227EC79A5CBD}"/>
                </a:ext>
              </a:extLst>
            </p:cNvPr>
            <p:cNvSpPr txBox="1"/>
            <p:nvPr/>
          </p:nvSpPr>
          <p:spPr>
            <a:xfrm>
              <a:off x="4962618" y="3542191"/>
              <a:ext cx="2867487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Он — один,</a:t>
              </a:r>
              <a:b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Она — одна,</a:t>
              </a:r>
              <a:b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Они — много!</a:t>
              </a:r>
              <a:b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А ударение помогает слову звучать вкусно!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523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140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MSI</cp:lastModifiedBy>
  <cp:revision>11</cp:revision>
  <dcterms:created xsi:type="dcterms:W3CDTF">2025-11-13T08:19:08Z</dcterms:created>
  <dcterms:modified xsi:type="dcterms:W3CDTF">2025-11-13T10:03:53Z</dcterms:modified>
</cp:coreProperties>
</file>