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F946BE-AAC8-C73C-AB86-68DAEF6C23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E6876A2-B99A-79F5-0A52-2AAFDD675B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888AB9-E1D8-8520-3B24-BBFA4C2EC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CCA9C-5F0A-4D15-93D9-83143C0518F6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157F5F-9C0F-A8C4-580D-329F93C9D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536DC8-C01C-D526-DCF0-E29A269F8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8630-2530-42E0-9DD2-F25377C8C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485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26C4E5-24DC-388C-B7A7-D1E823F2A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2A1DF1-2D42-54E6-CDFF-CDA55B1989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28FE03-1C84-F113-55C6-BB9E3E2A2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CCA9C-5F0A-4D15-93D9-83143C0518F6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BB949A-1752-682E-F33B-4E26338F8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A17941-3360-8148-867C-751AFFA5D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8630-2530-42E0-9DD2-F25377C8C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899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28AC90-1A01-5B07-A864-A78E28CBF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9D6037-31EE-9085-4436-0A35FA359B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76372E-1539-8387-3E33-7A9519B3C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CCA9C-5F0A-4D15-93D9-83143C0518F6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AE3900-149E-0B6C-B7C6-AEDAEFDD6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8B1FAE-572E-C2E7-B31F-528E0144B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8630-2530-42E0-9DD2-F25377C8C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977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66527E-9648-F862-FD24-9EFBA0ABE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A01A2B-BCBB-C9C3-6B5E-62FC6D8107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6EC1FA3-66C4-9396-DDF7-5B03DDF373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5B143DF-F00B-BAA0-8CA8-6B2AA0B1E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CCA9C-5F0A-4D15-93D9-83143C0518F6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71BC30D-8ED8-CA64-BE19-7FCDA1999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1220D1A-5332-653E-9C90-5B43AB4B1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8630-2530-42E0-9DD2-F25377C8C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091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7EDDD5-FDD3-D7DA-7E5D-992B01BFC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8F4775-503B-4A40-FBF0-5E40319CF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7049788-9EDA-7572-177C-7A299D3218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37457EA-718B-73B1-C11C-B818C41B18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5E71D63-0C9B-6B28-58F2-F9E36434A1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58091F6-9D86-16FF-92C6-820F5D788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CCA9C-5F0A-4D15-93D9-83143C0518F6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00ED414-0885-4405-9DD0-E6967CF44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60EE903-9C24-275A-A859-F66BF8294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8630-2530-42E0-9DD2-F25377C8C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151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CB45CA-F2FF-37F2-866D-07EFFF37C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0032265-93C5-D02D-B522-3CF8E0F12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CCA9C-5F0A-4D15-93D9-83143C0518F6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56469D-B49C-03FF-AA58-B0AE59363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795F49C-99BC-716E-6ADB-32D76E5C3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8630-2530-42E0-9DD2-F25377C8C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760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B18C2CF-D401-15F6-2FB1-3F74884F5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CCA9C-5F0A-4D15-93D9-83143C0518F6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1E81089-318F-85AA-C9E3-9B7ED21A4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4CFC04A-893D-110C-F4C9-67C4177C6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8630-2530-42E0-9DD2-F25377C8C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468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AA0051-B03A-3B8C-9381-94F95B278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3D3306-46D1-E2EB-B90A-9CF1E958A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3916D5-2028-00D0-3AC4-6A768115B8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47291C-94C5-6159-9977-503C078B2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CCA9C-5F0A-4D15-93D9-83143C0518F6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ACBC47D-FB59-02F1-94ED-2722D81AE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BBD1204-48B6-CC13-9E9B-48B394BF3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8630-2530-42E0-9DD2-F25377C8C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372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2DB0F4-67B9-E7F2-7C7E-0A5F1173A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6B7B0D3-B28E-150F-B602-1A545F4536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93688F9-F2EE-F057-6912-01E639028F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E6CFD6E-DEA3-7643-46EC-07AD4E3B1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CCA9C-5F0A-4D15-93D9-83143C0518F6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546E319-DBC6-A3C2-2235-4F6FC1C4E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4FDD47-8F32-73ED-5C81-C4266A71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8630-2530-42E0-9DD2-F25377C8C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590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FA67DF-EC14-A5E2-534D-A57F8A33E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F1A38A5-5F29-6F92-8E8C-903406552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E35F0F-6CFC-DA9F-8120-9B404E41C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CCA9C-5F0A-4D15-93D9-83143C0518F6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037BC3-FFAA-0284-36B3-9073F30D3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480DBB-43C8-0BE2-3926-E5D6EA6D2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8630-2530-42E0-9DD2-F25377C8C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450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14C8F60-0E46-9138-4357-E629F10AFC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4FED97B-508D-B3C4-57E8-A4B4D85054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284DF8-262B-17C2-8C70-3240FC75E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CCA9C-5F0A-4D15-93D9-83143C0518F6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2BB624-ECE8-17AF-8AC9-AE1B9E1BF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47266C-ABE0-C585-1F04-58373D320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F8630-2530-42E0-9DD2-F25377C8C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9647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9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FFD090-1004-FCD4-E481-BA956C602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9846FE-445B-FE12-890A-8B09FD439F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769125-A200-1900-A7E9-B878371146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1CCA9C-5F0A-4D15-93D9-83143C0518F6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5E9E29-6347-912C-C581-652FF2308B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FCFD92-8AEC-380F-9614-A5D3498099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2F8630-2530-42E0-9DD2-F25377C8C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833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9ae3599c59350222fbc04cee12a1e057">
            <a:hlinkClick r:id="" action="ppaction://media"/>
            <a:extLst>
              <a:ext uri="{FF2B5EF4-FFF2-40B4-BE49-F238E27FC236}">
                <a16:creationId xmlns:a16="http://schemas.microsoft.com/office/drawing/2014/main" id="{01AF7CE6-B22C-F8DA-2F62-BAA598CD8B0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777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6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1985A3-3EA0-2062-E28F-9BE6D7DD12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9386" y="99461"/>
            <a:ext cx="1149986" cy="1149986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" name="Рисунок 3" descr="Изображение выглядит как игрушка, Фигурка животного, статуэтка, Аним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2A5E232-ED20-4F54-8914-4B81DAA621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451" r="31092"/>
          <a:stretch/>
        </p:blipFill>
        <p:spPr>
          <a:xfrm>
            <a:off x="-349008" y="-1"/>
            <a:ext cx="5207194" cy="6758539"/>
          </a:xfrm>
          <a:prstGeom prst="rect">
            <a:avLst/>
          </a:prstGeom>
        </p:spPr>
      </p:pic>
      <p:pic>
        <p:nvPicPr>
          <p:cNvPr id="8" name="Рисунок 7" descr="Изображение выглядит как десерт, Сладость, фрукт, пирог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2D370E3-C50C-8575-4745-282A20A337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1" r="15282"/>
          <a:stretch/>
        </p:blipFill>
        <p:spPr>
          <a:xfrm>
            <a:off x="3926534" y="1079102"/>
            <a:ext cx="6676318" cy="517752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C912644-3AEE-ABC9-6653-DA3682C36F24}"/>
              </a:ext>
            </a:extLst>
          </p:cNvPr>
          <p:cNvSpPr txBox="1"/>
          <p:nvPr/>
        </p:nvSpPr>
        <p:spPr>
          <a:xfrm>
            <a:off x="4306754" y="216385"/>
            <a:ext cx="4990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Артикуляционная гимнастика</a:t>
            </a:r>
          </a:p>
        </p:txBody>
      </p:sp>
    </p:spTree>
    <p:extLst>
      <p:ext uri="{BB962C8B-B14F-4D97-AF65-F5344CB8AC3E}">
        <p14:creationId xmlns:p14="http://schemas.microsoft.com/office/powerpoint/2010/main" val="31621528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1985A3-3EA0-2062-E28F-9BE6D7DD12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9386" y="99461"/>
            <a:ext cx="1149986" cy="1149986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" name="Рисунок 3" descr="Изображение выглядит как игрушка, Фигурка животного, статуэтка, Аним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2A5E232-ED20-4F54-8914-4B81DAA621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451" r="31092"/>
          <a:stretch/>
        </p:blipFill>
        <p:spPr>
          <a:xfrm>
            <a:off x="-349008" y="-1"/>
            <a:ext cx="5207194" cy="6758539"/>
          </a:xfrm>
          <a:prstGeom prst="rect">
            <a:avLst/>
          </a:prstGeom>
        </p:spPr>
      </p:pic>
      <p:pic>
        <p:nvPicPr>
          <p:cNvPr id="5" name="Рисунок 4" descr="Изображение выглядит как грибок, гриб, пластинчатый гриб, Съедобный гриб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99FF274-EEBA-D0DE-84DB-E9F5774815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2812" y="-99462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7800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1985A3-3EA0-2062-E28F-9BE6D7DD12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9386" y="99461"/>
            <a:ext cx="1149986" cy="1149986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" name="Рисунок 3" descr="Изображение выглядит как игрушка, Фигурка животного, статуэтка, Аним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2A5E232-ED20-4F54-8914-4B81DAA621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451" r="31092"/>
          <a:stretch/>
        </p:blipFill>
        <p:spPr>
          <a:xfrm>
            <a:off x="-349008" y="-1"/>
            <a:ext cx="5207194" cy="6758539"/>
          </a:xfrm>
          <a:prstGeom prst="rect">
            <a:avLst/>
          </a:prstGeom>
        </p:spPr>
      </p:pic>
      <p:pic>
        <p:nvPicPr>
          <p:cNvPr id="5" name="Рисунок 4" descr="Изображение выглядит как Фигурка животного, игрушка, мультфильм, лошад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B2FB8E7-12EA-468E-EB91-F197BBEFFF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296" y="99461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141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1985A3-3EA0-2062-E28F-9BE6D7DD12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9386" y="99461"/>
            <a:ext cx="1149986" cy="1149986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" name="Рисунок 3" descr="Изображение выглядит как игрушка, Фигурка животного, статуэтка, Аним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2A5E232-ED20-4F54-8914-4B81DAA621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451" r="31092"/>
          <a:stretch/>
        </p:blipFill>
        <p:spPr>
          <a:xfrm>
            <a:off x="-349008" y="-1"/>
            <a:ext cx="5207194" cy="6758539"/>
          </a:xfrm>
          <a:prstGeom prst="rect">
            <a:avLst/>
          </a:prstGeom>
        </p:spPr>
      </p:pic>
      <p:pic>
        <p:nvPicPr>
          <p:cNvPr id="5" name="Рисунок 4" descr="Изображение выглядит как инструмен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72B4284-F362-ABBD-7F50-76439D440F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42909">
            <a:off x="5222262" y="164903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6219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1985A3-3EA0-2062-E28F-9BE6D7DD12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9386" y="99461"/>
            <a:ext cx="1149986" cy="1149986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" name="Рисунок 3" descr="Изображение выглядит как игрушка, Фигурка животного, статуэтка, Аним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2A5E232-ED20-4F54-8914-4B81DAA621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451" r="31092"/>
          <a:stretch/>
        </p:blipFill>
        <p:spPr>
          <a:xfrm>
            <a:off x="-349008" y="-1"/>
            <a:ext cx="5207194" cy="6758539"/>
          </a:xfrm>
          <a:prstGeom prst="rect">
            <a:avLst/>
          </a:prstGeom>
        </p:spPr>
      </p:pic>
      <p:pic>
        <p:nvPicPr>
          <p:cNvPr id="5" name="Рисунок 4" descr="Изображение выглядит как лестница, стул, штатив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BB0D370-6475-BBDC-CDFC-F791D9AC28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786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4059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1985A3-3EA0-2062-E28F-9BE6D7DD12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9386" y="99461"/>
            <a:ext cx="1149986" cy="1149986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" name="Рисунок 3" descr="Изображение выглядит как игрушка, Фигурка животного, статуэтка, Аним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2A5E232-ED20-4F54-8914-4B81DAA621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451" r="31092"/>
          <a:stretch/>
        </p:blipFill>
        <p:spPr>
          <a:xfrm>
            <a:off x="-446095" y="0"/>
            <a:ext cx="5132316" cy="66613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D77CCD-9096-4F2B-28EF-CF4F714F2149}"/>
              </a:ext>
            </a:extLst>
          </p:cNvPr>
          <p:cNvSpPr txBox="1"/>
          <p:nvPr/>
        </p:nvSpPr>
        <p:spPr>
          <a:xfrm>
            <a:off x="3850282" y="260142"/>
            <a:ext cx="4865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Gabriola" panose="04040605051002020D02" pitchFamily="82" charset="0"/>
              </a:rPr>
              <a:t>Читаем слоги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819F5D2C-1886-9F6F-33AA-713280D65996}"/>
              </a:ext>
            </a:extLst>
          </p:cNvPr>
          <p:cNvGrpSpPr/>
          <p:nvPr/>
        </p:nvGrpSpPr>
        <p:grpSpPr>
          <a:xfrm>
            <a:off x="4090370" y="601553"/>
            <a:ext cx="8482340" cy="5654893"/>
            <a:chOff x="4090370" y="601553"/>
            <a:chExt cx="8482340" cy="5654893"/>
          </a:xfrm>
        </p:grpSpPr>
        <p:pic>
          <p:nvPicPr>
            <p:cNvPr id="5" name="Рисунок 4" descr="Изображение выглядит как радуга, Красочност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B33A6443-94A0-7864-EBDC-C001974C8C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0370" y="601553"/>
              <a:ext cx="8482340" cy="5654893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амп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53A0849A-EE7E-3183-9E53-0D0E8C61E1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4001" y="2091138"/>
              <a:ext cx="3663998" cy="3663998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651FFEF2-4BF1-6A90-5C79-5042839B73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5448" y="2344477"/>
              <a:ext cx="2711062" cy="30965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6272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1985A3-3EA0-2062-E28F-9BE6D7DD12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9386" y="99461"/>
            <a:ext cx="1149986" cy="1149986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" name="Рисунок 3" descr="Изображение выглядит как игрушка, Фигурка животного, статуэтка, Аним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2A5E232-ED20-4F54-8914-4B81DAA621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451" r="31092"/>
          <a:stretch/>
        </p:blipFill>
        <p:spPr>
          <a:xfrm>
            <a:off x="-446095" y="0"/>
            <a:ext cx="5132316" cy="66613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D77CCD-9096-4F2B-28EF-CF4F714F2149}"/>
              </a:ext>
            </a:extLst>
          </p:cNvPr>
          <p:cNvSpPr txBox="1"/>
          <p:nvPr/>
        </p:nvSpPr>
        <p:spPr>
          <a:xfrm>
            <a:off x="3850282" y="260142"/>
            <a:ext cx="4865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Gabriola" panose="04040605051002020D02" pitchFamily="82" charset="0"/>
              </a:rPr>
              <a:t>Читаем слоги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819F5D2C-1886-9F6F-33AA-713280D65996}"/>
              </a:ext>
            </a:extLst>
          </p:cNvPr>
          <p:cNvGrpSpPr/>
          <p:nvPr/>
        </p:nvGrpSpPr>
        <p:grpSpPr>
          <a:xfrm>
            <a:off x="4069429" y="601553"/>
            <a:ext cx="8482340" cy="5654893"/>
            <a:chOff x="4090370" y="601553"/>
            <a:chExt cx="8482340" cy="5654893"/>
          </a:xfrm>
        </p:grpSpPr>
        <p:pic>
          <p:nvPicPr>
            <p:cNvPr id="5" name="Рисунок 4" descr="Изображение выглядит как радуга, Красочност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B33A6443-94A0-7864-EBDC-C001974C8C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0370" y="601553"/>
              <a:ext cx="8482340" cy="5654893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амп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53A0849A-EE7E-3183-9E53-0D0E8C61E1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4001" y="2091138"/>
              <a:ext cx="3663998" cy="3663998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651FFEF2-4BF1-6A90-5C79-5042839B73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289378" y="1882479"/>
              <a:ext cx="3740935" cy="37409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5585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1985A3-3EA0-2062-E28F-9BE6D7DD12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9386" y="99461"/>
            <a:ext cx="1149986" cy="1149986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" name="Рисунок 3" descr="Изображение выглядит как игрушка, Фигурка животного, статуэтка, Аним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2A5E232-ED20-4F54-8914-4B81DAA621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451" r="31092"/>
          <a:stretch/>
        </p:blipFill>
        <p:spPr>
          <a:xfrm>
            <a:off x="-446095" y="0"/>
            <a:ext cx="5132316" cy="66613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D77CCD-9096-4F2B-28EF-CF4F714F2149}"/>
              </a:ext>
            </a:extLst>
          </p:cNvPr>
          <p:cNvSpPr txBox="1"/>
          <p:nvPr/>
        </p:nvSpPr>
        <p:spPr>
          <a:xfrm>
            <a:off x="3850282" y="260142"/>
            <a:ext cx="4865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Gabriola" panose="04040605051002020D02" pitchFamily="82" charset="0"/>
              </a:rPr>
              <a:t>Читаем слоги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819F5D2C-1886-9F6F-33AA-713280D65996}"/>
              </a:ext>
            </a:extLst>
          </p:cNvPr>
          <p:cNvGrpSpPr/>
          <p:nvPr/>
        </p:nvGrpSpPr>
        <p:grpSpPr>
          <a:xfrm>
            <a:off x="4090370" y="601553"/>
            <a:ext cx="8482340" cy="5654893"/>
            <a:chOff x="4090370" y="601553"/>
            <a:chExt cx="8482340" cy="5654893"/>
          </a:xfrm>
        </p:grpSpPr>
        <p:pic>
          <p:nvPicPr>
            <p:cNvPr id="5" name="Рисунок 4" descr="Изображение выглядит как радуга, Красочност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B33A6443-94A0-7864-EBDC-C001974C8C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0370" y="601553"/>
              <a:ext cx="8482340" cy="5654893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амп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53A0849A-EE7E-3183-9E53-0D0E8C61E1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4001" y="2091138"/>
              <a:ext cx="3663998" cy="3663998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651FFEF2-4BF1-6A90-5C79-5042839B73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314153" y="2091138"/>
              <a:ext cx="3217059" cy="32170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08362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1985A3-3EA0-2062-E28F-9BE6D7DD12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9386" y="99461"/>
            <a:ext cx="1149986" cy="1149986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" name="Рисунок 3" descr="Изображение выглядит как игрушка, Фигурка животного, статуэтка, Аним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2A5E232-ED20-4F54-8914-4B81DAA621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451" r="31092"/>
          <a:stretch/>
        </p:blipFill>
        <p:spPr>
          <a:xfrm>
            <a:off x="-446095" y="0"/>
            <a:ext cx="5132316" cy="66613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D77CCD-9096-4F2B-28EF-CF4F714F2149}"/>
              </a:ext>
            </a:extLst>
          </p:cNvPr>
          <p:cNvSpPr txBox="1"/>
          <p:nvPr/>
        </p:nvSpPr>
        <p:spPr>
          <a:xfrm>
            <a:off x="3850282" y="260142"/>
            <a:ext cx="4865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Gabriola" panose="04040605051002020D02" pitchFamily="82" charset="0"/>
              </a:rPr>
              <a:t>Читаем слоги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819F5D2C-1886-9F6F-33AA-713280D65996}"/>
              </a:ext>
            </a:extLst>
          </p:cNvPr>
          <p:cNvGrpSpPr/>
          <p:nvPr/>
        </p:nvGrpSpPr>
        <p:grpSpPr>
          <a:xfrm>
            <a:off x="4090370" y="601553"/>
            <a:ext cx="8482340" cy="5654893"/>
            <a:chOff x="4090370" y="601553"/>
            <a:chExt cx="8482340" cy="5654893"/>
          </a:xfrm>
        </p:grpSpPr>
        <p:pic>
          <p:nvPicPr>
            <p:cNvPr id="5" name="Рисунок 4" descr="Изображение выглядит как радуга, Красочност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B33A6443-94A0-7864-EBDC-C001974C8C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0370" y="601553"/>
              <a:ext cx="8482340" cy="5654893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амп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53A0849A-EE7E-3183-9E53-0D0E8C61E1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4001" y="2091138"/>
              <a:ext cx="3663998" cy="3663998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651FFEF2-4BF1-6A90-5C79-5042839B73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554196" y="2035297"/>
              <a:ext cx="3455176" cy="34551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3322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1985A3-3EA0-2062-E28F-9BE6D7DD12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9386" y="99461"/>
            <a:ext cx="1149986" cy="1149986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" name="Рисунок 3" descr="Изображение выглядит как игрушка, Фигурка животного, статуэтка, Аним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2A5E232-ED20-4F54-8914-4B81DAA621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451" r="31092"/>
          <a:stretch/>
        </p:blipFill>
        <p:spPr>
          <a:xfrm>
            <a:off x="-446095" y="0"/>
            <a:ext cx="5132316" cy="66613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D77CCD-9096-4F2B-28EF-CF4F714F2149}"/>
              </a:ext>
            </a:extLst>
          </p:cNvPr>
          <p:cNvSpPr txBox="1"/>
          <p:nvPr/>
        </p:nvSpPr>
        <p:spPr>
          <a:xfrm>
            <a:off x="3850282" y="260142"/>
            <a:ext cx="4865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Gabriola" panose="04040605051002020D02" pitchFamily="82" charset="0"/>
              </a:rPr>
              <a:t>Читаем слоги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819F5D2C-1886-9F6F-33AA-713280D65996}"/>
              </a:ext>
            </a:extLst>
          </p:cNvPr>
          <p:cNvGrpSpPr/>
          <p:nvPr/>
        </p:nvGrpSpPr>
        <p:grpSpPr>
          <a:xfrm>
            <a:off x="4090370" y="601553"/>
            <a:ext cx="8482340" cy="5654893"/>
            <a:chOff x="4090370" y="601553"/>
            <a:chExt cx="8482340" cy="5654893"/>
          </a:xfrm>
        </p:grpSpPr>
        <p:pic>
          <p:nvPicPr>
            <p:cNvPr id="5" name="Рисунок 4" descr="Изображение выглядит как радуга, Красочност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B33A6443-94A0-7864-EBDC-C001974C8C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0370" y="601553"/>
              <a:ext cx="8482340" cy="5654893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амп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53A0849A-EE7E-3183-9E53-0D0E8C61E1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4001" y="2091138"/>
              <a:ext cx="3663998" cy="3663998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651FFEF2-4BF1-6A90-5C79-5042839B73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639313" y="2286583"/>
              <a:ext cx="3157145" cy="31571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68135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1985A3-3EA0-2062-E28F-9BE6D7DD12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9386" y="99461"/>
            <a:ext cx="1149986" cy="1149986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" name="Рисунок 3" descr="Изображение выглядит как игрушка, Фигурка животного, статуэтка, Аним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2A5E232-ED20-4F54-8914-4B81DAA621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451" r="31092"/>
          <a:stretch/>
        </p:blipFill>
        <p:spPr>
          <a:xfrm>
            <a:off x="-446095" y="0"/>
            <a:ext cx="5132316" cy="66613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A33F5D-C464-FEDB-9348-F8AAF0C9C49F}"/>
              </a:ext>
            </a:extLst>
          </p:cNvPr>
          <p:cNvSpPr txBox="1"/>
          <p:nvPr/>
        </p:nvSpPr>
        <p:spPr>
          <a:xfrm>
            <a:off x="3922846" y="196647"/>
            <a:ext cx="4969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Перескажи близко к тексту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913BF1-6F01-58A9-F45C-E92C62EC0CED}"/>
              </a:ext>
            </a:extLst>
          </p:cNvPr>
          <p:cNvSpPr txBox="1"/>
          <p:nvPr/>
        </p:nvSpPr>
        <p:spPr>
          <a:xfrm>
            <a:off x="4348636" y="970240"/>
            <a:ext cx="7105796" cy="4599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0" dirty="0">
                <a:solidFill>
                  <a:schemeClr val="accent5">
                    <a:lumMod val="50000"/>
                  </a:schemeClr>
                </a:solidFill>
                <a:effectLst/>
                <a:latin typeface="Gabriola" panose="04040605051002020D02" pitchFamily="82" charset="0"/>
              </a:rPr>
              <a:t>Каток</a:t>
            </a:r>
            <a:endParaRPr lang="ru-RU" sz="2800" b="0" i="0" dirty="0">
              <a:solidFill>
                <a:schemeClr val="accent5">
                  <a:lumMod val="50000"/>
                </a:schemeClr>
              </a:solidFill>
              <a:effectLst/>
              <a:latin typeface="Gabriola" panose="04040605051002020D02" pitchFamily="82" charset="0"/>
            </a:endParaRPr>
          </a:p>
          <a:p>
            <a:pPr algn="ctr"/>
            <a:r>
              <a:rPr lang="ru-RU" sz="3200" b="0" i="0" dirty="0">
                <a:solidFill>
                  <a:schemeClr val="accent5">
                    <a:lumMod val="50000"/>
                  </a:schemeClr>
                </a:solidFill>
                <a:effectLst/>
                <a:latin typeface="Gabriola" panose="04040605051002020D02" pitchFamily="82" charset="0"/>
              </a:rPr>
              <a:t>В нашем дворе залили каток. Он был большой и скользкий. Валя достал коньки и побежал кататься. Встал на лёд, оттолкнулся и поехал. Он умело катается. Вокруг него было много малышей, они только учились скользить и часто падали. Валя помогал малышам вставать и держаться на льду. В феврале на катке не осталось никого, кто не умел кататься!</a:t>
            </a:r>
          </a:p>
        </p:txBody>
      </p:sp>
    </p:spTree>
    <p:extLst>
      <p:ext uri="{BB962C8B-B14F-4D97-AF65-F5344CB8AC3E}">
        <p14:creationId xmlns:p14="http://schemas.microsoft.com/office/powerpoint/2010/main" val="2371330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игрушка, Фигурка животного, статуэтка, Аним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D2BD312-25F6-A68E-4782-488D76B794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451" r="31092"/>
          <a:stretch/>
        </p:blipFill>
        <p:spPr>
          <a:xfrm>
            <a:off x="-303423" y="98323"/>
            <a:ext cx="5132316" cy="6661353"/>
          </a:xfrm>
          <a:prstGeom prst="rect">
            <a:avLst/>
          </a:prstGeom>
        </p:spPr>
      </p:pic>
      <p:pic>
        <p:nvPicPr>
          <p:cNvPr id="4" name="Рисунок 3" descr="Изображение выглядит как символ, Графика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9782551-8D94-B695-EAFF-40FEB18364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893" y="767817"/>
            <a:ext cx="1783429" cy="2547756"/>
          </a:xfrm>
          <a:prstGeom prst="rect">
            <a:avLst/>
          </a:prstGeom>
        </p:spPr>
      </p:pic>
      <p:pic>
        <p:nvPicPr>
          <p:cNvPr id="6" name="Рисунок 5" descr="Изображение выглядит как розовый, сердце, Пурпурный цвет, цвето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21492DB-B3E2-CB29-F7D5-1160D268CB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363" y="196645"/>
            <a:ext cx="6661353" cy="66613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E82A3F-61DE-DA60-F785-7AD5B4A3F733}"/>
              </a:ext>
            </a:extLst>
          </p:cNvPr>
          <p:cNvSpPr txBox="1"/>
          <p:nvPr/>
        </p:nvSpPr>
        <p:spPr>
          <a:xfrm>
            <a:off x="4586541" y="1826963"/>
            <a:ext cx="614951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500" b="1" dirty="0">
                <a:solidFill>
                  <a:schemeClr val="accent5">
                    <a:lumMod val="50000"/>
                  </a:schemeClr>
                </a:solidFill>
                <a:latin typeface="Gabriola" panose="04040605051002020D02" pitchFamily="82" charset="0"/>
              </a:rPr>
              <a:t>МОЛОДЕЦ!</a:t>
            </a:r>
          </a:p>
        </p:txBody>
      </p:sp>
    </p:spTree>
    <p:extLst>
      <p:ext uri="{BB962C8B-B14F-4D97-AF65-F5344CB8AC3E}">
        <p14:creationId xmlns:p14="http://schemas.microsoft.com/office/powerpoint/2010/main" val="34011572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86</Words>
  <Application>Microsoft Office PowerPoint</Application>
  <PresentationFormat>Широкоэкранный</PresentationFormat>
  <Paragraphs>10</Paragraphs>
  <Slides>13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Gabriola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3</cp:revision>
  <dcterms:created xsi:type="dcterms:W3CDTF">2025-11-21T09:01:32Z</dcterms:created>
  <dcterms:modified xsi:type="dcterms:W3CDTF">2025-11-24T14:53:26Z</dcterms:modified>
</cp:coreProperties>
</file>