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65" r:id="rId4"/>
    <p:sldId id="267" r:id="rId5"/>
    <p:sldId id="266" r:id="rId6"/>
    <p:sldId id="257" r:id="rId7"/>
    <p:sldId id="262" r:id="rId8"/>
    <p:sldId id="259" r:id="rId9"/>
    <p:sldId id="260" r:id="rId10"/>
    <p:sldId id="261" r:id="rId11"/>
    <p:sldId id="263" r:id="rId12"/>
    <p:sldId id="264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-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23EE15-CABB-47A9-BB9D-F2A90A57598E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2A58F-138B-48D1-9EB4-0D9D46599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768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2A58F-138B-48D1-9EB4-0D9D46599BA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839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2A58F-138B-48D1-9EB4-0D9D46599BA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270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827272-6965-72E6-5FF9-9495F39930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BC56558-4F00-5F48-B394-11915591DB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A0F66A-A46A-8C6D-2309-58037B46F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F4CF-EE34-4C2E-86EE-CB7B7DFC90F8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F66D75-EE7B-BFBD-5F13-4AE9CD0C4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316007-5A51-D562-0224-5773865E2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79ED4-998E-4E95-80CB-3ADB954DE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699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01C434-E0D2-0AC1-14F7-FF3614A7A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1E473D-AA1C-07B3-969A-D4E52DDF4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3D03F4-FD46-4B27-2E99-1AA527559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F4CF-EE34-4C2E-86EE-CB7B7DFC90F8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2FCB00-5CA8-C224-A75B-CA3F39EAF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34997A-5763-35E2-A5CF-9065946FE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79ED4-998E-4E95-80CB-3ADB954DE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905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188755-3E8B-1B89-B8C7-E13056EC8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BFD0B6-CB54-3244-EB3E-5CB61B58B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8533CF-2FB6-5FE6-03A7-AAF4313B1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F4CF-EE34-4C2E-86EE-CB7B7DFC90F8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85FB2E-35ED-D2A1-CD0F-06DA16721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8C830E-581C-D0ED-46DB-AA6C210F4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79ED4-998E-4E95-80CB-3ADB954DE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402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3D00E-4BBD-0487-58DF-06579815A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401974-9592-6D18-5ECD-2C1DC79208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EED7B0A-97D6-22F4-7634-8777E52E4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3BCA0B-9EDF-0AD3-164F-55D87544D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F4CF-EE34-4C2E-86EE-CB7B7DFC90F8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7821F1-3C78-CF7A-7697-C2163E5E6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E6704E-60C5-A64C-2C7C-FBD949C51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79ED4-998E-4E95-80CB-3ADB954DE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727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D6864-7137-AD7A-0222-4A74BAC0B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B37CB8-2BC7-8682-97F9-8189FA156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09CA0FE-E366-EF21-D4E9-641CD2498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2FE75FB-A62F-53A9-595E-80422FF80C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954014-27E0-BD3D-19A9-36A314D017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074C307-7451-AE03-11BC-2625D04DC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F4CF-EE34-4C2E-86EE-CB7B7DFC90F8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CC76699-385C-225A-5187-4534757A5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7DF03CE-636D-4E12-04CE-3AE1406FA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79ED4-998E-4E95-80CB-3ADB954DE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40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B73281-4860-6545-CEA2-9229C31F1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A859563-6B87-D47B-AD1A-D1BAC800F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F4CF-EE34-4C2E-86EE-CB7B7DFC90F8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FB41863-F371-08D5-0219-DAC241A8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2F443E9-8592-3706-3358-1E457FA7E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79ED4-998E-4E95-80CB-3ADB954DE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572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D03C779-457A-C2B5-6EFB-F14C974CD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F4CF-EE34-4C2E-86EE-CB7B7DFC90F8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3C35088-53F9-60BC-0E27-2E3CF49CC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026F5F2-7A52-1C93-0C64-794755E67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79ED4-998E-4E95-80CB-3ADB954DE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891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CC446-A0D1-559D-C94F-4D95A86A1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52EBDA-D332-DEFF-0EFF-F7C8DB5F6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D5CD1C-BA97-D1DD-6BDF-4C89A494B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748FD4-8E58-C927-9F94-C55856510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F4CF-EE34-4C2E-86EE-CB7B7DFC90F8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D13C75-1440-BFF6-22D2-03428DDDB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BD1068-CFB1-C9E4-5E8F-8DE6B6450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79ED4-998E-4E95-80CB-3ADB954DE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061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570623-8812-5492-CA6E-D77DBA8C1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1C36E3C-C025-258A-A8B4-19415AC153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8CD49D-268E-F8EF-4F8F-B1AA28D03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8A91AE-2E2B-36A6-9F5B-2EA9A5D78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F4CF-EE34-4C2E-86EE-CB7B7DFC90F8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E166AB-68BD-0417-1347-1339B5361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135EA2-D153-07DE-961A-C39C151AC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79ED4-998E-4E95-80CB-3ADB954DE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564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4AF35E-8741-947F-34B4-20FE2EA89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977E0D-7B82-0DB5-12B1-E24B9F3FF6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0AACA1-4A57-7475-8650-F95664BC5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F4CF-EE34-4C2E-86EE-CB7B7DFC90F8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B1BAF6-9433-3F8D-8C13-3C0C6C9CE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F67C86-C82A-49AF-A34F-4AB0A4EB9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79ED4-998E-4E95-80CB-3ADB954DE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851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19C0E83-79DD-85E5-20F1-3A3AE78A0B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339076B-46D5-EDF2-5BB3-33FCDFF475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BA3171-6001-E0E5-A0EB-098E25DDD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F4CF-EE34-4C2E-86EE-CB7B7DFC90F8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064CCE-A65E-528B-78B5-B21FF6421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38D32D-BE14-B446-34AE-0461A6FD9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79ED4-998E-4E95-80CB-3ADB954DE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982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E21D81-7BF0-DBFF-6306-329E48496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AA77B7-B4FC-D10A-4F5F-EE520F639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0217BF-1972-7341-A9D5-9BCE76D735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B6F4CF-EE34-4C2E-86EE-CB7B7DFC90F8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D1BA71-2C2E-953A-C1AB-873D151F3A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128543-20B7-D18F-EBC5-DC4BE4787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F79ED4-998E-4E95-80CB-3ADB954DE2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000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0CBF0A-23D8-BFC9-46F0-330408F5C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590" y="-146825"/>
            <a:ext cx="1362307" cy="1362307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AAF2768-8937-5C0D-B0FB-664ED8763FA5}"/>
              </a:ext>
            </a:extLst>
          </p:cNvPr>
          <p:cNvSpPr/>
          <p:nvPr/>
        </p:nvSpPr>
        <p:spPr>
          <a:xfrm>
            <a:off x="2032758" y="1452809"/>
            <a:ext cx="8325790" cy="4103394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  <a:softEdge rad="3175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Запуск речи</a:t>
            </a:r>
          </a:p>
          <a:p>
            <a:pPr algn="ctr"/>
            <a:r>
              <a:rPr lang="ru-RU" sz="5400" dirty="0">
                <a:solidFill>
                  <a:srgbClr val="C00000"/>
                </a:solidFill>
                <a:latin typeface="Gabriola" panose="04040605051002020D02" pitchFamily="82" charset="0"/>
              </a:rPr>
              <a:t>Мила и Тёпа </a:t>
            </a:r>
          </a:p>
          <a:p>
            <a:pPr algn="ctr"/>
            <a:r>
              <a:rPr lang="ru-RU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«Поход в цирк»</a:t>
            </a:r>
          </a:p>
        </p:txBody>
      </p:sp>
    </p:spTree>
    <p:extLst>
      <p:ext uri="{BB962C8B-B14F-4D97-AF65-F5344CB8AC3E}">
        <p14:creationId xmlns:p14="http://schemas.microsoft.com/office/powerpoint/2010/main" val="1336180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0CBF0A-23D8-BFC9-46F0-330408F5C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590" y="-146825"/>
            <a:ext cx="1362307" cy="1362307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D24D96ED-9826-0113-C03C-52BC10500041}"/>
              </a:ext>
            </a:extLst>
          </p:cNvPr>
          <p:cNvGrpSpPr/>
          <p:nvPr/>
        </p:nvGrpSpPr>
        <p:grpSpPr>
          <a:xfrm>
            <a:off x="4167815" y="847983"/>
            <a:ext cx="3713441" cy="2210477"/>
            <a:chOff x="4400768" y="483860"/>
            <a:chExt cx="3713441" cy="2210477"/>
          </a:xfrm>
        </p:grpSpPr>
        <p:pic>
          <p:nvPicPr>
            <p:cNvPr id="8" name="Рисунок 7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73A8980-3DAA-328A-C475-97159DD62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9EF83B-62DA-76CE-B7CE-6EAC936B490C}"/>
                </a:ext>
              </a:extLst>
            </p:cNvPr>
            <p:cNvSpPr txBox="1"/>
            <p:nvPr/>
          </p:nvSpPr>
          <p:spPr>
            <a:xfrm>
              <a:off x="4615721" y="896600"/>
              <a:ext cx="310362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Привет! Это МИ-ЛА и ТЁ-ПА. Сегодня мы идём в цирк.</a:t>
              </a:r>
            </a:p>
          </p:txBody>
        </p:sp>
      </p:grpSp>
      <p:pic>
        <p:nvPicPr>
          <p:cNvPr id="3" name="Рисунок 2" descr="Изображение выглядит как кукла, Товары для праздников, мультфильм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F2A981-8F2E-5D3A-796F-B94B9DE5DE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109" y="216384"/>
            <a:ext cx="5008098" cy="7512148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грушка, Мягкая игрушка, плюш, плюшевый медвежон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4DECF61-C50E-A90F-92D2-105E29E0BB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936" y="1271323"/>
            <a:ext cx="4572000" cy="685800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92A75B8-F6CE-D4B6-A96E-AD996F5090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75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6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3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35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350" fill="hold">
                                          <p:stCondLst>
                                            <p:cond delay="40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35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0CBF0A-23D8-BFC9-46F0-330408F5CD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590" y="-146825"/>
            <a:ext cx="1362307" cy="1362307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D24D96ED-9826-0113-C03C-52BC10500041}"/>
              </a:ext>
            </a:extLst>
          </p:cNvPr>
          <p:cNvGrpSpPr/>
          <p:nvPr/>
        </p:nvGrpSpPr>
        <p:grpSpPr>
          <a:xfrm>
            <a:off x="4077858" y="708380"/>
            <a:ext cx="3713441" cy="2210477"/>
            <a:chOff x="4400768" y="483860"/>
            <a:chExt cx="3713441" cy="2210477"/>
          </a:xfrm>
        </p:grpSpPr>
        <p:pic>
          <p:nvPicPr>
            <p:cNvPr id="8" name="Рисунок 7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73A8980-3DAA-328A-C475-97159DD62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9EF83B-62DA-76CE-B7CE-6EAC936B490C}"/>
                </a:ext>
              </a:extLst>
            </p:cNvPr>
            <p:cNvSpPr txBox="1"/>
            <p:nvPr/>
          </p:nvSpPr>
          <p:spPr>
            <a:xfrm>
              <a:off x="4705677" y="907200"/>
              <a:ext cx="310362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Чтобы зайти нам нужен билет. ТЁПА Билет у тебя?</a:t>
              </a:r>
            </a:p>
          </p:txBody>
        </p:sp>
      </p:grpSp>
      <p:pic>
        <p:nvPicPr>
          <p:cNvPr id="3" name="Рисунок 2" descr="Изображение выглядит как кукла, Товары для праздников, мультфильм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F2A981-8F2E-5D3A-796F-B94B9DE5DE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109" y="216384"/>
            <a:ext cx="5008098" cy="7512148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92A75B8-F6CE-D4B6-A96E-AD996F5090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A643EA0-3113-294F-50EA-D451BE35DDC6}"/>
              </a:ext>
            </a:extLst>
          </p:cNvPr>
          <p:cNvGrpSpPr/>
          <p:nvPr/>
        </p:nvGrpSpPr>
        <p:grpSpPr>
          <a:xfrm>
            <a:off x="3827777" y="2653493"/>
            <a:ext cx="2973938" cy="1687793"/>
            <a:chOff x="4400768" y="483860"/>
            <a:chExt cx="3713441" cy="2210477"/>
          </a:xfrm>
        </p:grpSpPr>
        <p:pic>
          <p:nvPicPr>
            <p:cNvPr id="4" name="Рисунок 3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A40C95E-170E-8520-3E88-B5F221BBE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745BE38-9C1D-B925-3A62-8F039F68B16E}"/>
                </a:ext>
              </a:extLst>
            </p:cNvPr>
            <p:cNvSpPr txBox="1"/>
            <p:nvPr/>
          </p:nvSpPr>
          <p:spPr>
            <a:xfrm>
              <a:off x="4534722" y="745449"/>
              <a:ext cx="3103621" cy="1491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err="1">
                  <a:latin typeface="Gabriola" panose="04040605051002020D02" pitchFamily="82" charset="0"/>
                </a:rPr>
                <a:t>Ав</a:t>
              </a:r>
              <a:r>
                <a:rPr lang="ru-RU" sz="2800" b="1" dirty="0">
                  <a:latin typeface="Gabriola" panose="04040605051002020D02" pitchFamily="82" charset="0"/>
                </a:rPr>
                <a:t>, </a:t>
              </a:r>
              <a:r>
                <a:rPr lang="ru-RU" sz="3200" b="1" dirty="0">
                  <a:latin typeface="Gabriola" panose="04040605051002020D02" pitchFamily="82" charset="0"/>
                </a:rPr>
                <a:t>ВОТ</a:t>
              </a:r>
              <a:r>
                <a:rPr lang="ru-RU" sz="2800" b="1" dirty="0">
                  <a:latin typeface="Gabriola" panose="04040605051002020D02" pitchFamily="82" charset="0"/>
                </a:rPr>
                <a:t> </a:t>
              </a:r>
              <a:br>
                <a:rPr lang="ru-RU" sz="2800" b="1" dirty="0">
                  <a:latin typeface="Gabriola" panose="04040605051002020D02" pitchFamily="82" charset="0"/>
                </a:rPr>
              </a:br>
              <a:r>
                <a:rPr lang="ru-RU" sz="3600" b="1" dirty="0">
                  <a:latin typeface="Gabriola" panose="04040605051002020D02" pitchFamily="82" charset="0"/>
                </a:rPr>
                <a:t>БИ-ЛЕТ</a:t>
              </a:r>
              <a:endParaRPr lang="ru-RU" sz="2800" b="1" dirty="0">
                <a:latin typeface="Gabriola" panose="04040605051002020D02" pitchFamily="82" charset="0"/>
              </a:endParaRPr>
            </a:p>
          </p:txBody>
        </p:sp>
      </p:grpSp>
      <p:pic>
        <p:nvPicPr>
          <p:cNvPr id="6" name="Рисунок 5" descr="Изображение выглядит как игрушка, Мягкая игрушка, плюш, плюшевый медвежон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4DECF61-C50E-A90F-92D2-105E29E0BB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73" y="1287981"/>
            <a:ext cx="4572000" cy="6858000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D73FF33-615C-2402-069E-9F6AF5D7FDFC}"/>
              </a:ext>
            </a:extLst>
          </p:cNvPr>
          <p:cNvGrpSpPr/>
          <p:nvPr/>
        </p:nvGrpSpPr>
        <p:grpSpPr>
          <a:xfrm rot="5400000">
            <a:off x="2874068" y="3972458"/>
            <a:ext cx="1951583" cy="1951583"/>
            <a:chOff x="1456582" y="4191829"/>
            <a:chExt cx="1951583" cy="1951583"/>
          </a:xfrm>
        </p:grpSpPr>
        <p:pic>
          <p:nvPicPr>
            <p:cNvPr id="13" name="Рисунок 12" descr="Изображение выглядит как текст, метка, Шриф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2E74436-BFEF-4A4C-4FC0-528FCEFC2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734" r="2231"/>
            <a:stretch/>
          </p:blipFill>
          <p:spPr>
            <a:xfrm rot="1389761">
              <a:off x="1456582" y="5071820"/>
              <a:ext cx="1951583" cy="818656"/>
            </a:xfrm>
            <a:prstGeom prst="rect">
              <a:avLst/>
            </a:prstGeom>
          </p:spPr>
        </p:pic>
        <p:pic>
          <p:nvPicPr>
            <p:cNvPr id="14" name="Рисунок 13" descr="Изображение выглядит как текст, метка, Шриф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49D7F2E-F20F-2FF6-6551-28F6243E3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734" r="2231"/>
            <a:stretch/>
          </p:blipFill>
          <p:spPr>
            <a:xfrm rot="3026638">
              <a:off x="1770870" y="4758293"/>
              <a:ext cx="1951583" cy="818656"/>
            </a:xfrm>
            <a:prstGeom prst="rect">
              <a:avLst/>
            </a:prstGeom>
          </p:spPr>
        </p:pic>
      </p:grpSp>
      <p:pic>
        <p:nvPicPr>
          <p:cNvPr id="16" name="zvuk-vetra-veter">
            <a:hlinkClick r:id="" action="ppaction://media"/>
            <a:extLst>
              <a:ext uri="{FF2B5EF4-FFF2-40B4-BE49-F238E27FC236}">
                <a16:creationId xmlns:a16="http://schemas.microsoft.com/office/drawing/2014/main" id="{8DD81529-607D-3BC3-A318-CCE49838CCB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4021.4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94950" y="80345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18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6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3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35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350" fill="hold">
                                          <p:stCondLst>
                                            <p:cond delay="40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35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362 -0.26875 C -0.39362 -0.08727 -0.27761 0.05995 -0.13503 0.05995 C 0.03294 0.05995 0.09348 -0.10394 0.11927 -0.20278 L 0.14518 -0.33496 C 0.17096 -0.4338 0.23554 -0.59746 0.42539 -0.59746 C 0.54596 -0.59746 0.68424 -0.45047 0.68424 -0.26875 C 0.68424 -0.08727 0.54596 0.05995 0.42539 0.05995 C 0.23554 0.05995 0.17096 -0.10394 0.14518 -0.20278 L 0.11927 -0.33496 C 0.09348 -0.4338 0.03294 -0.59746 -0.13503 -0.59746 C -0.27761 -0.59746 -0.39362 -0.45047 -0.39362 -0.26875 Z " pathEditMode="relative" rAng="0" ptsTypes="AAAAAAAAAAA">
                                      <p:cBhvr>
                                        <p:cTn id="4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93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922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0CBF0A-23D8-BFC9-46F0-330408F5C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590" y="-146825"/>
            <a:ext cx="1362307" cy="1362307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92A75B8-F6CE-D4B6-A96E-AD996F5090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A643EA0-3113-294F-50EA-D451BE35DDC6}"/>
              </a:ext>
            </a:extLst>
          </p:cNvPr>
          <p:cNvGrpSpPr/>
          <p:nvPr/>
        </p:nvGrpSpPr>
        <p:grpSpPr>
          <a:xfrm>
            <a:off x="3810833" y="2059391"/>
            <a:ext cx="3368357" cy="2048673"/>
            <a:chOff x="4400768" y="483860"/>
            <a:chExt cx="3713441" cy="2210477"/>
          </a:xfrm>
        </p:grpSpPr>
        <p:pic>
          <p:nvPicPr>
            <p:cNvPr id="4" name="Рисунок 3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A40C95E-170E-8520-3E88-B5F221BBE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745BE38-9C1D-B925-3A62-8F039F68B16E}"/>
                </a:ext>
              </a:extLst>
            </p:cNvPr>
            <p:cNvSpPr txBox="1"/>
            <p:nvPr/>
          </p:nvSpPr>
          <p:spPr>
            <a:xfrm>
              <a:off x="4567917" y="949648"/>
              <a:ext cx="3103621" cy="1029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ОЙ-ОЙ-ОЙ</a:t>
              </a:r>
              <a:br>
                <a:rPr lang="ru-RU" sz="2800" b="1" dirty="0">
                  <a:latin typeface="Gabriola" panose="04040605051002020D02" pitchFamily="82" charset="0"/>
                </a:rPr>
              </a:br>
              <a:r>
                <a:rPr lang="ru-RU" sz="2800" b="1" dirty="0">
                  <a:latin typeface="Gabriola" panose="04040605051002020D02" pitchFamily="82" charset="0"/>
                </a:rPr>
                <a:t>Билеты улетели. </a:t>
              </a: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4DECF61-C50E-A90F-92D2-105E29E0BB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778" y="1267040"/>
            <a:ext cx="4572000" cy="6858000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28951E8E-1FA3-F731-A3BF-E9445A9AA128}"/>
              </a:ext>
            </a:extLst>
          </p:cNvPr>
          <p:cNvGrpSpPr/>
          <p:nvPr/>
        </p:nvGrpSpPr>
        <p:grpSpPr>
          <a:xfrm>
            <a:off x="4641100" y="373320"/>
            <a:ext cx="3368357" cy="2048673"/>
            <a:chOff x="4400768" y="483860"/>
            <a:chExt cx="3713441" cy="2210477"/>
          </a:xfrm>
        </p:grpSpPr>
        <p:pic>
          <p:nvPicPr>
            <p:cNvPr id="17" name="Рисунок 16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9C9BDD7-7FB3-6D47-658B-6081AC59A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89A12E3-D9F2-D070-EE84-D56E4646F89A}"/>
                </a:ext>
              </a:extLst>
            </p:cNvPr>
            <p:cNvSpPr txBox="1"/>
            <p:nvPr/>
          </p:nvSpPr>
          <p:spPr>
            <a:xfrm>
              <a:off x="4705677" y="841907"/>
              <a:ext cx="3103621" cy="1494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Помоги нам.</a:t>
              </a:r>
              <a:br>
                <a:rPr lang="ru-RU" sz="2800" b="1" dirty="0">
                  <a:latin typeface="Gabriola" panose="04040605051002020D02" pitchFamily="82" charset="0"/>
                </a:rPr>
              </a:br>
              <a:r>
                <a:rPr lang="ru-RU" sz="2800" b="1" dirty="0">
                  <a:latin typeface="Gabriola" panose="04040605051002020D02" pitchFamily="82" charset="0"/>
                </a:rPr>
                <a:t>Давай громко скажем </a:t>
              </a:r>
              <a:br>
                <a:rPr lang="ru-RU" sz="2800" b="1" dirty="0">
                  <a:latin typeface="Gabriola" panose="04040605051002020D02" pitchFamily="82" charset="0"/>
                </a:rPr>
              </a:br>
              <a:r>
                <a:rPr lang="ru-RU" sz="2800" b="1" dirty="0">
                  <a:latin typeface="Gabriola" panose="04040605051002020D02" pitchFamily="82" charset="0"/>
                </a:rPr>
                <a:t>ЛЕ-ТИ .</a:t>
              </a:r>
            </a:p>
          </p:txBody>
        </p:sp>
      </p:grpSp>
      <p:pic>
        <p:nvPicPr>
          <p:cNvPr id="3" name="Рисунок 2" descr="Изображение выглядит как кукла, Товары для праздников, мультфильм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F2A981-8F2E-5D3A-796F-B94B9DE5DE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93" y="31878"/>
            <a:ext cx="5008098" cy="7512148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12F8BDA-4FB5-487A-CEFA-CCBF1E5252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2DBD6524-8438-393C-4530-53DDF236E1E5}"/>
              </a:ext>
            </a:extLst>
          </p:cNvPr>
          <p:cNvSpPr/>
          <p:nvPr/>
        </p:nvSpPr>
        <p:spPr>
          <a:xfrm>
            <a:off x="770174" y="98527"/>
            <a:ext cx="2119931" cy="11169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>
                <a:latin typeface="Comic Sans MS" panose="030F0702030302020204" pitchFamily="66" charset="0"/>
              </a:rPr>
              <a:t>🗣 Речь:</a:t>
            </a:r>
          </a:p>
          <a:p>
            <a:r>
              <a:rPr lang="ru-RU" dirty="0">
                <a:latin typeface="Comic Sans MS" panose="030F0702030302020204" pitchFamily="66" charset="0"/>
              </a:rPr>
              <a:t>ЛЕ-ТИ</a:t>
            </a:r>
          </a:p>
          <a:p>
            <a:r>
              <a:rPr lang="ru-RU" dirty="0">
                <a:latin typeface="Comic Sans MS" panose="030F0702030302020204" pitchFamily="66" charset="0"/>
              </a:rPr>
              <a:t>ДАЙ</a:t>
            </a:r>
          </a:p>
        </p:txBody>
      </p:sp>
    </p:spTree>
    <p:extLst>
      <p:ext uri="{BB962C8B-B14F-4D97-AF65-F5344CB8AC3E}">
        <p14:creationId xmlns:p14="http://schemas.microsoft.com/office/powerpoint/2010/main" val="212675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6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3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35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350" fill="hold">
                                          <p:stCondLst>
                                            <p:cond delay="40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35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0CBF0A-23D8-BFC9-46F0-330408F5C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590" y="-146825"/>
            <a:ext cx="1362307" cy="1362307"/>
          </a:xfrm>
          <a:prstGeom prst="rect">
            <a:avLst/>
          </a:prstGeom>
        </p:spPr>
      </p:pic>
      <p:pic>
        <p:nvPicPr>
          <p:cNvPr id="3" name="Рисунок 2" descr="Изображение выглядит как кукла, Товары для праздников, мультфильм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F2A981-8F2E-5D3A-796F-B94B9DE5DE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109" y="216384"/>
            <a:ext cx="5008098" cy="7512148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92A75B8-F6CE-D4B6-A96E-AD996F5090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EB448AE-A6DB-0023-A80B-62F200021CBE}"/>
              </a:ext>
            </a:extLst>
          </p:cNvPr>
          <p:cNvGrpSpPr/>
          <p:nvPr/>
        </p:nvGrpSpPr>
        <p:grpSpPr>
          <a:xfrm rot="5400000">
            <a:off x="4767764" y="3208197"/>
            <a:ext cx="2154721" cy="2190051"/>
            <a:chOff x="1456582" y="4191829"/>
            <a:chExt cx="1951583" cy="1951583"/>
          </a:xfrm>
        </p:grpSpPr>
        <p:pic>
          <p:nvPicPr>
            <p:cNvPr id="4" name="Рисунок 3" descr="Изображение выглядит как текст, метка, Шриф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90B6356-6839-C3C2-A907-8C6781CD5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734" r="2231"/>
            <a:stretch/>
          </p:blipFill>
          <p:spPr>
            <a:xfrm rot="1389761">
              <a:off x="1456582" y="5071820"/>
              <a:ext cx="1951583" cy="818656"/>
            </a:xfrm>
            <a:prstGeom prst="rect">
              <a:avLst/>
            </a:prstGeom>
          </p:spPr>
        </p:pic>
        <p:pic>
          <p:nvPicPr>
            <p:cNvPr id="10" name="Рисунок 9" descr="Изображение выглядит как текст, метка, Шриф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FC4C3D2-63E2-85B9-DBBF-ADB0D591A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734" r="2231"/>
            <a:stretch/>
          </p:blipFill>
          <p:spPr>
            <a:xfrm rot="3026638">
              <a:off x="1770870" y="4758293"/>
              <a:ext cx="1951583" cy="818656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06C5DE3D-95D5-B185-938A-8664F298E2DB}"/>
              </a:ext>
            </a:extLst>
          </p:cNvPr>
          <p:cNvGrpSpPr/>
          <p:nvPr/>
        </p:nvGrpSpPr>
        <p:grpSpPr>
          <a:xfrm>
            <a:off x="4350593" y="1425996"/>
            <a:ext cx="2750597" cy="1874018"/>
            <a:chOff x="4400768" y="483860"/>
            <a:chExt cx="3713441" cy="2210477"/>
          </a:xfrm>
        </p:grpSpPr>
        <p:pic>
          <p:nvPicPr>
            <p:cNvPr id="13" name="Рисунок 12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2331F76-C183-8962-0509-49F24DE60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4D5F38-B563-2C5C-A7E0-64304C783AE6}"/>
                </a:ext>
              </a:extLst>
            </p:cNvPr>
            <p:cNvSpPr txBox="1"/>
            <p:nvPr/>
          </p:nvSpPr>
          <p:spPr>
            <a:xfrm>
              <a:off x="4535134" y="762618"/>
              <a:ext cx="3361663" cy="1415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b="1" dirty="0">
                  <a:latin typeface="Gabriola" panose="04040605051002020D02" pitchFamily="82" charset="0"/>
                </a:rPr>
                <a:t>ВОТ </a:t>
              </a:r>
            </a:p>
            <a:p>
              <a:pPr algn="ctr"/>
              <a:r>
                <a:rPr lang="ru-RU" sz="3600" b="1" dirty="0">
                  <a:latin typeface="Gabriola" panose="04040605051002020D02" pitchFamily="82" charset="0"/>
                </a:rPr>
                <a:t>БИ-ЛЕ-ТЫ</a:t>
              </a:r>
            </a:p>
          </p:txBody>
        </p:sp>
      </p:grpSp>
      <p:pic>
        <p:nvPicPr>
          <p:cNvPr id="6" name="Рисунок 5" descr="Изображение выглядит как игрушка, Мягкая игрушка, плюш, плюшевый медвежон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4DECF61-C50E-A90F-92D2-105E29E0BB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661" y="1215482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86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6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3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35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350" fill="hold">
                                          <p:stCondLst>
                                            <p:cond delay="40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35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0CBF0A-23D8-BFC9-46F0-330408F5C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590" y="-146825"/>
            <a:ext cx="1362307" cy="1362307"/>
          </a:xfrm>
          <a:prstGeom prst="rect">
            <a:avLst/>
          </a:prstGeom>
        </p:spPr>
      </p:pic>
      <p:pic>
        <p:nvPicPr>
          <p:cNvPr id="2" name="Рисунок 1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21090EB-3B63-DFF5-430A-C589A0EF4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  <p:pic>
        <p:nvPicPr>
          <p:cNvPr id="3" name="Рисунок 2" descr="Изображение выглядит как кукла, Товары для праздников, мультфильм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77B6DFD-3830-583C-802A-CD135E024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5242" y="188463"/>
            <a:ext cx="5008098" cy="7512148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EE28B6C-FD9F-78C7-DD7B-5C84FE31533E}"/>
              </a:ext>
            </a:extLst>
          </p:cNvPr>
          <p:cNvGrpSpPr/>
          <p:nvPr/>
        </p:nvGrpSpPr>
        <p:grpSpPr>
          <a:xfrm>
            <a:off x="4012343" y="436154"/>
            <a:ext cx="3713441" cy="2210477"/>
            <a:chOff x="4400768" y="483860"/>
            <a:chExt cx="3713441" cy="2210477"/>
          </a:xfrm>
        </p:grpSpPr>
        <p:pic>
          <p:nvPicPr>
            <p:cNvPr id="6" name="Рисунок 5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1CFFD6A-C847-C937-5FA7-ABDBAE799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C6A307A-73F9-94D9-06CE-15169AEF723F}"/>
                </a:ext>
              </a:extLst>
            </p:cNvPr>
            <p:cNvSpPr txBox="1"/>
            <p:nvPr/>
          </p:nvSpPr>
          <p:spPr>
            <a:xfrm>
              <a:off x="4643638" y="736056"/>
              <a:ext cx="31036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 </a:t>
              </a:r>
              <a:r>
                <a:rPr lang="ru-RU" sz="3200" b="1" dirty="0">
                  <a:latin typeface="Gabriola" panose="04040605051002020D02" pitchFamily="82" charset="0"/>
                </a:rPr>
                <a:t>Ой где мы? </a:t>
              </a:r>
              <a:br>
                <a:rPr lang="ru-RU" sz="3200" b="1" dirty="0">
                  <a:latin typeface="Gabriola" panose="04040605051002020D02" pitchFamily="82" charset="0"/>
                </a:rPr>
              </a:br>
              <a:r>
                <a:rPr lang="ru-RU" sz="3200" b="1" dirty="0">
                  <a:latin typeface="Gabriola" panose="04040605051002020D02" pitchFamily="82" charset="0"/>
                </a:rPr>
                <a:t>Кажется я догадалась это шатёр.</a:t>
              </a:r>
              <a:endParaRPr lang="ru-RU" sz="2800" b="1" dirty="0">
                <a:latin typeface="Gabriola" panose="04040605051002020D02" pitchFamily="82" charset="0"/>
              </a:endParaRP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123577D-A599-FBFE-5350-1091C0EA5AFD}"/>
              </a:ext>
            </a:extLst>
          </p:cNvPr>
          <p:cNvGrpSpPr/>
          <p:nvPr/>
        </p:nvGrpSpPr>
        <p:grpSpPr>
          <a:xfrm>
            <a:off x="5074571" y="2448004"/>
            <a:ext cx="3627271" cy="2151987"/>
            <a:chOff x="4400768" y="483860"/>
            <a:chExt cx="3713441" cy="2210477"/>
          </a:xfrm>
        </p:grpSpPr>
        <p:pic>
          <p:nvPicPr>
            <p:cNvPr id="10" name="Рисунок 9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89750B8-FF4F-E14B-D9E0-9D4D841F4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C9DA4C8-4C5C-0408-795E-2F839A623AA9}"/>
                </a:ext>
              </a:extLst>
            </p:cNvPr>
            <p:cNvSpPr txBox="1"/>
            <p:nvPr/>
          </p:nvSpPr>
          <p:spPr>
            <a:xfrm>
              <a:off x="4636658" y="867976"/>
              <a:ext cx="310362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 </a:t>
              </a:r>
              <a:r>
                <a:rPr lang="ru-RU" sz="3600" b="1" dirty="0" err="1">
                  <a:latin typeface="Gabriola" panose="04040605051002020D02" pitchFamily="82" charset="0"/>
                </a:rPr>
                <a:t>Ав</a:t>
              </a:r>
              <a:r>
                <a:rPr lang="ru-RU" sz="3600" b="1" dirty="0">
                  <a:latin typeface="Gabriola" panose="04040605051002020D02" pitchFamily="82" charset="0"/>
                </a:rPr>
                <a:t>! Ой мы ТУТ.</a:t>
              </a:r>
              <a:br>
                <a:rPr lang="ru-RU" sz="3600" b="1" dirty="0">
                  <a:latin typeface="Gabriola" panose="04040605051002020D02" pitchFamily="82" charset="0"/>
                </a:rPr>
              </a:br>
              <a:r>
                <a:rPr lang="ru-RU" sz="3600" b="1" dirty="0">
                  <a:latin typeface="Gabriola" panose="04040605051002020D02" pitchFamily="82" charset="0"/>
                </a:rPr>
                <a:t>ВОТ какой шатёр.</a:t>
              </a:r>
              <a:endParaRPr lang="ru-RU" sz="3200" b="1" dirty="0">
                <a:latin typeface="Gabriola" panose="04040605051002020D02" pitchFamily="82" charset="0"/>
              </a:endParaRPr>
            </a:p>
          </p:txBody>
        </p:sp>
      </p:grpSp>
      <p:pic>
        <p:nvPicPr>
          <p:cNvPr id="8" name="Рисунок 7" descr="Изображение выглядит как игрушка, Мягкая игрушка, плюш, плюшевый медвежон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6467F1A-5CDD-0951-2254-3032615E9C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12529" y="1202457"/>
            <a:ext cx="4572000" cy="685800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AB1C73B-F54C-3245-5FF3-C41BBBD2ED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1469662-21C3-0BE0-1C61-FF883A6920C6}"/>
              </a:ext>
            </a:extLst>
          </p:cNvPr>
          <p:cNvSpPr/>
          <p:nvPr/>
        </p:nvSpPr>
        <p:spPr>
          <a:xfrm>
            <a:off x="770174" y="98527"/>
            <a:ext cx="2119931" cy="11169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🗣 Речь:</a:t>
            </a:r>
          </a:p>
          <a:p>
            <a:r>
              <a:rPr lang="ru-RU" i="1" dirty="0"/>
              <a:t>тут</a:t>
            </a:r>
            <a:endParaRPr lang="ru-RU" dirty="0"/>
          </a:p>
          <a:p>
            <a:r>
              <a:rPr lang="ru-RU" i="1" dirty="0"/>
              <a:t>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455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6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3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35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350" fill="hold">
                                          <p:stCondLst>
                                            <p:cond delay="40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35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0CBF0A-23D8-BFC9-46F0-330408F5C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590" y="-146825"/>
            <a:ext cx="1362307" cy="1362307"/>
          </a:xfrm>
          <a:prstGeom prst="rect">
            <a:avLst/>
          </a:prstGeom>
        </p:spPr>
      </p:pic>
      <p:pic>
        <p:nvPicPr>
          <p:cNvPr id="2" name="Рисунок 1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21090EB-3B63-DFF5-430A-C589A0EF4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6CE7646-7F4A-08E5-E711-C1DAD6C61ED4}"/>
              </a:ext>
            </a:extLst>
          </p:cNvPr>
          <p:cNvGrpSpPr/>
          <p:nvPr/>
        </p:nvGrpSpPr>
        <p:grpSpPr>
          <a:xfrm>
            <a:off x="6371634" y="20941"/>
            <a:ext cx="4412701" cy="2793479"/>
            <a:chOff x="4400768" y="483860"/>
            <a:chExt cx="3713441" cy="2210477"/>
          </a:xfrm>
        </p:grpSpPr>
        <p:pic>
          <p:nvPicPr>
            <p:cNvPr id="7" name="Рисунок 6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8B9CC14-C4E9-3D64-7A39-BC91A544E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3F908BF-233C-0DDD-602D-3845D69BDC52}"/>
                </a:ext>
              </a:extLst>
            </p:cNvPr>
            <p:cNvSpPr txBox="1"/>
            <p:nvPr/>
          </p:nvSpPr>
          <p:spPr>
            <a:xfrm>
              <a:off x="4705677" y="890103"/>
              <a:ext cx="3103621" cy="143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 Здравствуйте ребята! Я клоун ТИМ, вы пришли ко мне на представления. Давайте разомнём язычок.</a:t>
              </a:r>
            </a:p>
          </p:txBody>
        </p:sp>
      </p:grpSp>
      <p:pic>
        <p:nvPicPr>
          <p:cNvPr id="4" name="Рисунок 3" descr="Изображение выглядит как клоун, шар, улыбка, Товары для праздников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D0A8641-694B-1096-0468-3D625C84BD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072" y="-191954"/>
            <a:ext cx="4827939" cy="7241908"/>
          </a:xfrm>
          <a:prstGeom prst="rect">
            <a:avLst/>
          </a:prstGeom>
        </p:spPr>
      </p:pic>
      <p:pic>
        <p:nvPicPr>
          <p:cNvPr id="10" name="Рисунок 9" descr="Изображение выглядит как Фигурка животного, графическая вставка, мультфильм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CD6BF7A-2601-4ADA-A79F-90B270C0D8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596" y="1992492"/>
            <a:ext cx="3526378" cy="528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194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овары для праздников, самолет, шар, Воздушный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C4AC510-F27B-AA6A-D9C4-3AF345BE3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2562"/>
            <a:ext cx="4945438" cy="4945438"/>
          </a:xfrm>
          <a:prstGeom prst="rect">
            <a:avLst/>
          </a:prstGeom>
        </p:spPr>
      </p:pic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0CBF0A-23D8-BFC9-46F0-330408F5C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590" y="-146825"/>
            <a:ext cx="1362307" cy="1362307"/>
          </a:xfrm>
          <a:prstGeom prst="rect">
            <a:avLst/>
          </a:prstGeom>
        </p:spPr>
      </p:pic>
      <p:pic>
        <p:nvPicPr>
          <p:cNvPr id="2" name="Рисунок 1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21090EB-3B63-DFF5-430A-C589A0EF4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  <p:pic>
        <p:nvPicPr>
          <p:cNvPr id="7" name="Рисунок 6" descr="Изображение выглядит как клоун, мультфильм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F56E94B-2469-2FCE-C38B-5C4D77C12D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678" y="-319581"/>
            <a:ext cx="6027361" cy="9041042"/>
          </a:xfrm>
          <a:prstGeom prst="rect">
            <a:avLst/>
          </a:prstGeom>
        </p:spPr>
      </p:pic>
      <p:pic>
        <p:nvPicPr>
          <p:cNvPr id="10" name="Рисунок 9" descr="Изображение выглядит как Фигурка животного, графическая вставка, мультфильм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35ABC99-CB3C-EE30-BEBE-E05EE79F31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6" b="11778"/>
          <a:stretch/>
        </p:blipFill>
        <p:spPr>
          <a:xfrm>
            <a:off x="8610576" y="1420120"/>
            <a:ext cx="3423207" cy="466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650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0CBF0A-23D8-BFC9-46F0-330408F5C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590" y="-146825"/>
            <a:ext cx="1362307" cy="1362307"/>
          </a:xfrm>
          <a:prstGeom prst="rect">
            <a:avLst/>
          </a:prstGeom>
        </p:spPr>
      </p:pic>
      <p:pic>
        <p:nvPicPr>
          <p:cNvPr id="2" name="Рисунок 1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21090EB-3B63-DFF5-430A-C589A0EF4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овары для праздников, самолет, шар, Воздушный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FF7742A-74FD-A6BC-3AD3-620E3D5FF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2562"/>
            <a:ext cx="4945438" cy="4945438"/>
          </a:xfrm>
          <a:prstGeom prst="rect">
            <a:avLst/>
          </a:prstGeom>
        </p:spPr>
      </p:pic>
      <p:pic>
        <p:nvPicPr>
          <p:cNvPr id="7" name="Рисунок 6" descr="Изображение выглядит как клоун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F9016CF-874E-56C8-2B8B-58D24C1108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827" y="-265245"/>
            <a:ext cx="5369483" cy="8054225"/>
          </a:xfrm>
          <a:prstGeom prst="rect">
            <a:avLst/>
          </a:prstGeom>
        </p:spPr>
      </p:pic>
      <p:pic>
        <p:nvPicPr>
          <p:cNvPr id="9" name="Рисунок 8" descr="Изображение выглядит как Фигурка животного, графическая вставка, мультфильм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6BCEC70-CE95-6104-230B-F37641BF4F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6" b="11778"/>
          <a:stretch/>
        </p:blipFill>
        <p:spPr>
          <a:xfrm>
            <a:off x="8610576" y="1420120"/>
            <a:ext cx="3423207" cy="466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809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0CBF0A-23D8-BFC9-46F0-330408F5C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590" y="-146825"/>
            <a:ext cx="1362307" cy="1362307"/>
          </a:xfrm>
          <a:prstGeom prst="rect">
            <a:avLst/>
          </a:prstGeom>
        </p:spPr>
      </p:pic>
      <p:pic>
        <p:nvPicPr>
          <p:cNvPr id="2" name="Рисунок 1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21090EB-3B63-DFF5-430A-C589A0EF4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овары для праздников, самолет, шар, Воздушный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0694F36-B0A8-F947-6DB6-4139BBDD3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2562"/>
            <a:ext cx="4945438" cy="4945438"/>
          </a:xfrm>
          <a:prstGeom prst="rect">
            <a:avLst/>
          </a:prstGeom>
        </p:spPr>
      </p:pic>
      <p:pic>
        <p:nvPicPr>
          <p:cNvPr id="4" name="Рисунок 3" descr="Изображение выглядит как мультфильм, игрушка, клоу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74A4452-3109-E80D-5973-76EC6F16B8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" b="18182"/>
          <a:stretch/>
        </p:blipFill>
        <p:spPr>
          <a:xfrm>
            <a:off x="3181315" y="-216384"/>
            <a:ext cx="6410287" cy="7545544"/>
          </a:xfrm>
          <a:prstGeom prst="rect">
            <a:avLst/>
          </a:prstGeom>
        </p:spPr>
      </p:pic>
      <p:pic>
        <p:nvPicPr>
          <p:cNvPr id="7" name="Рисунок 6" descr="Изображение выглядит как Фигурка животного, графическая вставка, мультфильм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BEEEDFD-2923-429C-2AEA-5A36A9D64E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6" b="11778"/>
          <a:stretch/>
        </p:blipFill>
        <p:spPr>
          <a:xfrm>
            <a:off x="8610576" y="1420120"/>
            <a:ext cx="3423207" cy="466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4397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0CBF0A-23D8-BFC9-46F0-330408F5C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590" y="-146825"/>
            <a:ext cx="1362307" cy="1362307"/>
          </a:xfrm>
          <a:prstGeom prst="rect">
            <a:avLst/>
          </a:prstGeom>
        </p:spPr>
      </p:pic>
      <p:pic>
        <p:nvPicPr>
          <p:cNvPr id="2" name="Рисунок 1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21090EB-3B63-DFF5-430A-C589A0EF4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  <p:pic>
        <p:nvPicPr>
          <p:cNvPr id="4" name="Рисунок 3" descr="Изображение выглядит как спорт, цирк, Танец, танцо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B89F812-3242-FA52-9E08-C66499B219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317" y="-75038"/>
            <a:ext cx="3620045" cy="6440937"/>
          </a:xfrm>
          <a:prstGeom prst="rect">
            <a:avLst/>
          </a:prstGeom>
        </p:spPr>
      </p:pic>
      <p:pic>
        <p:nvPicPr>
          <p:cNvPr id="6" name="Рисунок 5" descr="Изображение выглядит как клоун, шар, улыбка, Товары для праздников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899D1C6-AC20-52BA-3C2B-D64D49AD33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034"/>
            <a:ext cx="4827939" cy="7241908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46C854B-ED5E-4247-52C3-2316A150EF02}"/>
              </a:ext>
            </a:extLst>
          </p:cNvPr>
          <p:cNvGrpSpPr/>
          <p:nvPr/>
        </p:nvGrpSpPr>
        <p:grpSpPr>
          <a:xfrm>
            <a:off x="3186101" y="788758"/>
            <a:ext cx="3463402" cy="1934921"/>
            <a:chOff x="4400768" y="483860"/>
            <a:chExt cx="3713441" cy="2210477"/>
          </a:xfrm>
        </p:grpSpPr>
        <p:pic>
          <p:nvPicPr>
            <p:cNvPr id="8" name="Рисунок 7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C48A533-2EB2-CDF9-D3A5-B63226CE9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86C090F-C8B1-2A86-3CB0-3698E021ECC6}"/>
                </a:ext>
              </a:extLst>
            </p:cNvPr>
            <p:cNvSpPr txBox="1"/>
            <p:nvPr/>
          </p:nvSpPr>
          <p:spPr>
            <a:xfrm>
              <a:off x="4705677" y="890103"/>
              <a:ext cx="3103621" cy="754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 Поприветствуем гимнастку НАНА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0DDFDAD-4A65-86B9-86BD-7CF15E492980}"/>
              </a:ext>
            </a:extLst>
          </p:cNvPr>
          <p:cNvGrpSpPr/>
          <p:nvPr/>
        </p:nvGrpSpPr>
        <p:grpSpPr>
          <a:xfrm>
            <a:off x="6857100" y="-75038"/>
            <a:ext cx="3522388" cy="2450920"/>
            <a:chOff x="4400768" y="483860"/>
            <a:chExt cx="3713441" cy="2210477"/>
          </a:xfrm>
        </p:grpSpPr>
        <p:pic>
          <p:nvPicPr>
            <p:cNvPr id="11" name="Рисунок 10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DA9E2A0-145E-6AC9-549F-9FA671EB0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076CD0F-01A2-2C06-FD54-ED938D10517D}"/>
                </a:ext>
              </a:extLst>
            </p:cNvPr>
            <p:cNvSpPr txBox="1"/>
            <p:nvPr/>
          </p:nvSpPr>
          <p:spPr>
            <a:xfrm>
              <a:off x="4705676" y="890103"/>
              <a:ext cx="3253653" cy="1168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 </a:t>
              </a:r>
              <a:r>
                <a:rPr lang="ru-RU" sz="2400" b="1" dirty="0">
                  <a:latin typeface="Gabriola" panose="04040605051002020D02" pitchFamily="82" charset="0"/>
                </a:rPr>
                <a:t>Здравствуйте, меня зовут НАНА я приглашаю вас посмотреть и выполнить мой номер</a:t>
              </a:r>
              <a:endParaRPr lang="ru-RU" sz="2800" b="1" dirty="0">
                <a:latin typeface="Gabriola" panose="04040605051002020D02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567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0CBF0A-23D8-BFC9-46F0-330408F5C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590" y="-146825"/>
            <a:ext cx="1362307" cy="1362307"/>
          </a:xfrm>
          <a:prstGeom prst="rect">
            <a:avLst/>
          </a:prstGeom>
        </p:spPr>
      </p:pic>
      <p:pic>
        <p:nvPicPr>
          <p:cNvPr id="2" name="Рисунок 1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21090EB-3B63-DFF5-430A-C589A0EF4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  <p:pic>
        <p:nvPicPr>
          <p:cNvPr id="4" name="Рисунок 3" descr="Изображение выглядит как верев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7AF135F-05F4-346C-8498-60F9773390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9549"/>
            <a:ext cx="12192000" cy="1797970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4F11050A-C5AA-4936-2DD9-99F09096FED2}"/>
              </a:ext>
            </a:extLst>
          </p:cNvPr>
          <p:cNvGrpSpPr/>
          <p:nvPr/>
        </p:nvGrpSpPr>
        <p:grpSpPr>
          <a:xfrm>
            <a:off x="-83146" y="90500"/>
            <a:ext cx="2826252" cy="3128853"/>
            <a:chOff x="-83146" y="90500"/>
            <a:chExt cx="2826252" cy="3128853"/>
          </a:xfrm>
        </p:grpSpPr>
        <p:pic>
          <p:nvPicPr>
            <p:cNvPr id="6" name="Рисунок 5" descr="Изображение выглядит как спорт, цирк, Танец, танцор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2EED807-6391-66A7-9B48-87E4B8E1A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4786" y="90500"/>
              <a:ext cx="1718320" cy="3057307"/>
            </a:xfrm>
            <a:prstGeom prst="rect">
              <a:avLst/>
            </a:prstGeom>
          </p:spPr>
        </p:pic>
        <p:pic>
          <p:nvPicPr>
            <p:cNvPr id="7" name="Рисунок 6" descr="Изображение выглядит как кукла, Товары для праздников, мультфильм, шар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0F3934E-90B8-3330-2B43-AE7CC1BFF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83146" y="711974"/>
              <a:ext cx="1671586" cy="2507379"/>
            </a:xfrm>
            <a:prstGeom prst="rect">
              <a:avLst/>
            </a:prstGeom>
          </p:spPr>
        </p:pic>
      </p:grp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51B2E15-6DD1-B318-C2AF-871FD4B1FF7E}"/>
              </a:ext>
            </a:extLst>
          </p:cNvPr>
          <p:cNvSpPr/>
          <p:nvPr/>
        </p:nvSpPr>
        <p:spPr>
          <a:xfrm>
            <a:off x="258265" y="4969531"/>
            <a:ext cx="4362595" cy="1797969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Давай и мы как они пойдем по линии вперед.</a:t>
            </a:r>
          </a:p>
          <a:p>
            <a:pPr algn="ctr"/>
            <a:r>
              <a:rPr lang="ru-RU" sz="1400" i="1" dirty="0">
                <a:solidFill>
                  <a:schemeClr val="bg2"/>
                </a:solidFill>
                <a:latin typeface="Comic Sans MS" panose="030F0702030302020204" pitchFamily="66" charset="0"/>
              </a:rPr>
              <a:t>( на полу у ребенка лежит веревка по которой он идет, тренируем шаг по прямой линии, если сильно легко, то можно предложить пройти с вытянутыми руками)</a:t>
            </a:r>
          </a:p>
        </p:txBody>
      </p:sp>
    </p:spTree>
    <p:extLst>
      <p:ext uri="{BB962C8B-B14F-4D97-AF65-F5344CB8AC3E}">
        <p14:creationId xmlns:p14="http://schemas.microsoft.com/office/powerpoint/2010/main" val="126205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7037E-6 L 0.81316 -0.00416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51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0CBF0A-23D8-BFC9-46F0-330408F5C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590" y="-146825"/>
            <a:ext cx="1362307" cy="1362307"/>
          </a:xfrm>
          <a:prstGeom prst="rect">
            <a:avLst/>
          </a:prstGeom>
        </p:spPr>
      </p:pic>
      <p:pic>
        <p:nvPicPr>
          <p:cNvPr id="2" name="Рисунок 1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21090EB-3B63-DFF5-430A-C589A0EF4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  <p:pic>
        <p:nvPicPr>
          <p:cNvPr id="3" name="Рисунок 2" descr="Изображение выглядит как клоун, шар, улыбка, Товары для праздников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BA3AD22-8C62-CB12-9CDD-9A11281B8F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748" y="-62474"/>
            <a:ext cx="4341654" cy="6512481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78AB892-7682-B668-A808-2EBA007BF2F3}"/>
              </a:ext>
            </a:extLst>
          </p:cNvPr>
          <p:cNvGrpSpPr/>
          <p:nvPr/>
        </p:nvGrpSpPr>
        <p:grpSpPr>
          <a:xfrm>
            <a:off x="7164788" y="407993"/>
            <a:ext cx="3463402" cy="1934921"/>
            <a:chOff x="4400768" y="483860"/>
            <a:chExt cx="3713441" cy="2210477"/>
          </a:xfrm>
        </p:grpSpPr>
        <p:pic>
          <p:nvPicPr>
            <p:cNvPr id="6" name="Рисунок 5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6098B44-E2BB-0954-2519-50E8B8E6E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93B9975-3EB8-C11C-3037-F2DFAF46196D}"/>
                </a:ext>
              </a:extLst>
            </p:cNvPr>
            <p:cNvSpPr txBox="1"/>
            <p:nvPr/>
          </p:nvSpPr>
          <p:spPr>
            <a:xfrm>
              <a:off x="4660772" y="738592"/>
              <a:ext cx="3149358" cy="158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 Браво! Давайте проводим НАНУ и похлопаем ей.</a:t>
              </a:r>
            </a:p>
          </p:txBody>
        </p:sp>
      </p:grpSp>
      <p:pic>
        <p:nvPicPr>
          <p:cNvPr id="8" name="Рисунок 7" descr="Изображение выглядит как спорт, цирк, Танец, танцо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BB393D5-53D5-2C18-470C-0AA2DC3465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66" y="230380"/>
            <a:ext cx="3724968" cy="662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28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33333E-6 L 0.92071 0.0125 " pathEditMode="relative" rAng="0" ptsTypes="AA">
                                      <p:cBhvr>
                                        <p:cTn id="16" dur="4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29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0CBF0A-23D8-BFC9-46F0-330408F5C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590" y="-146825"/>
            <a:ext cx="1362307" cy="1362307"/>
          </a:xfrm>
          <a:prstGeom prst="rect">
            <a:avLst/>
          </a:prstGeom>
        </p:spPr>
      </p:pic>
      <p:pic>
        <p:nvPicPr>
          <p:cNvPr id="2" name="Рисунок 1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21090EB-3B63-DFF5-430A-C589A0EF4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9D3FBB2-F087-24CD-7271-76A87C96F4C9}"/>
              </a:ext>
            </a:extLst>
          </p:cNvPr>
          <p:cNvGrpSpPr/>
          <p:nvPr/>
        </p:nvGrpSpPr>
        <p:grpSpPr>
          <a:xfrm>
            <a:off x="3500208" y="788758"/>
            <a:ext cx="3463402" cy="1934921"/>
            <a:chOff x="4400768" y="483860"/>
            <a:chExt cx="3713441" cy="2210477"/>
          </a:xfrm>
        </p:grpSpPr>
        <p:pic>
          <p:nvPicPr>
            <p:cNvPr id="6" name="Рисунок 5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792E8A-4C00-272B-8B43-291519B5B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50C15C1-FB50-DAAE-27EF-6952C7C69AD4}"/>
                </a:ext>
              </a:extLst>
            </p:cNvPr>
            <p:cNvSpPr txBox="1"/>
            <p:nvPr/>
          </p:nvSpPr>
          <p:spPr>
            <a:xfrm>
              <a:off x="4758066" y="971355"/>
              <a:ext cx="2984709" cy="1089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 Поприветствуем жонглёр МИША.</a:t>
              </a:r>
            </a:p>
          </p:txBody>
        </p:sp>
      </p:grpSp>
      <p:pic>
        <p:nvPicPr>
          <p:cNvPr id="3" name="Рисунок 2" descr="Изображение выглядит как клоун, шар, улыбка, Товары для праздников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C7262C6-AD18-51F6-067F-CA054078E7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64" y="212895"/>
            <a:ext cx="4827939" cy="7241908"/>
          </a:xfrm>
          <a:prstGeom prst="rect">
            <a:avLst/>
          </a:prstGeom>
        </p:spPr>
      </p:pic>
      <p:pic>
        <p:nvPicPr>
          <p:cNvPr id="9" name="Рисунок 8" descr="Изображение выглядит как игрушка, мультфильм, Фигурка животного, Мягкая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A63EA13-4965-B1A7-A5DF-FAC0DF64EC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10" y="137858"/>
            <a:ext cx="4572000" cy="6858000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640273A-C8C9-F52D-6840-128C27E667A1}"/>
              </a:ext>
            </a:extLst>
          </p:cNvPr>
          <p:cNvGrpSpPr/>
          <p:nvPr/>
        </p:nvGrpSpPr>
        <p:grpSpPr>
          <a:xfrm>
            <a:off x="7244648" y="725074"/>
            <a:ext cx="3463402" cy="1934921"/>
            <a:chOff x="4400768" y="483860"/>
            <a:chExt cx="3713441" cy="2210477"/>
          </a:xfrm>
        </p:grpSpPr>
        <p:pic>
          <p:nvPicPr>
            <p:cNvPr id="11" name="Рисунок 10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BD254DE-4D73-FF1A-D44F-FD00AAFC3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9A1FCA9-5F33-4D87-7AE9-3DC4E0971861}"/>
                </a:ext>
              </a:extLst>
            </p:cNvPr>
            <p:cNvSpPr txBox="1"/>
            <p:nvPr/>
          </p:nvSpPr>
          <p:spPr>
            <a:xfrm>
              <a:off x="4660772" y="738592"/>
              <a:ext cx="3149358" cy="158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 Привет! Я МИ-ША, давай вместе со мной выполним номер.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235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0CBF0A-23D8-BFC9-46F0-330408F5C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590" y="-146825"/>
            <a:ext cx="1362307" cy="1362307"/>
          </a:xfrm>
          <a:prstGeom prst="rect">
            <a:avLst/>
          </a:prstGeom>
        </p:spPr>
      </p:pic>
      <p:pic>
        <p:nvPicPr>
          <p:cNvPr id="2" name="Рисунок 1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21090EB-3B63-DFF5-430A-C589A0EF4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  <p:pic>
        <p:nvPicPr>
          <p:cNvPr id="3" name="Рисунок 2" descr="Изображение выглядит как игрушка, мультфильм, Фигурка животного, Мягкая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144C7D4-094A-E3B6-F891-391DF942EE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72" b="9593"/>
          <a:stretch/>
        </p:blipFill>
        <p:spPr>
          <a:xfrm>
            <a:off x="3516706" y="-532236"/>
            <a:ext cx="4709404" cy="7093834"/>
          </a:xfrm>
          <a:prstGeom prst="rect">
            <a:avLst/>
          </a:prstGeom>
        </p:spPr>
      </p:pic>
      <p:pic>
        <p:nvPicPr>
          <p:cNvPr id="6" name="Рисунок 5" descr="Изображение выглядит как круг, Красочность, мяч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846FA12-C103-96EE-5C03-A74A0C7BA9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904" y="3608739"/>
            <a:ext cx="1460841" cy="1456783"/>
          </a:xfrm>
          <a:prstGeom prst="rect">
            <a:avLst/>
          </a:prstGeom>
        </p:spPr>
      </p:pic>
      <p:pic>
        <p:nvPicPr>
          <p:cNvPr id="7" name="Рисунок 6" descr="Изображение выглядит как круг, Красочность, мяч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5A9F09D-3DD6-19FD-281F-6A79D149D1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904" y="3608738"/>
            <a:ext cx="1460841" cy="1456783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8147EB4-79AD-466A-1F55-0CA986B47EBF}"/>
              </a:ext>
            </a:extLst>
          </p:cNvPr>
          <p:cNvSpPr/>
          <p:nvPr/>
        </p:nvSpPr>
        <p:spPr>
          <a:xfrm>
            <a:off x="258265" y="5179273"/>
            <a:ext cx="4376556" cy="1588227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Давай и мы будем как Миша бросать мяч.</a:t>
            </a:r>
          </a:p>
          <a:p>
            <a:pPr algn="ctr"/>
            <a:r>
              <a:rPr lang="ru-RU" sz="1400" i="1" dirty="0">
                <a:solidFill>
                  <a:schemeClr val="bg2"/>
                </a:solidFill>
                <a:latin typeface="Comic Sans MS" panose="030F0702030302020204" pitchFamily="66" charset="0"/>
              </a:rPr>
              <a:t>(Положение: стоим напротив друг друга, кидаем мяч пробуем словить двумя руками)</a:t>
            </a:r>
          </a:p>
        </p:txBody>
      </p:sp>
    </p:spTree>
    <p:extLst>
      <p:ext uri="{BB962C8B-B14F-4D97-AF65-F5344CB8AC3E}">
        <p14:creationId xmlns:p14="http://schemas.microsoft.com/office/powerpoint/2010/main" val="269551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167 2.59259E-6 C 0.2112 2.59259E-6 0.30834 -0.10857 0.30834 -0.2419 C 0.30834 -0.37547 0.2112 -0.4838 0.09167 -0.4838 C -0.02799 -0.4838 -0.125 -0.37547 -0.125 -0.2419 C -0.125 -0.10857 -0.02799 2.59259E-6 0.09167 2.59259E-6 Z " pathEditMode="relative" rAng="0" ptsTypes="AAAA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167 2.59259E-6 C 0.2112 2.59259E-6 0.30834 -0.10857 0.30834 -0.2419 C 0.30834 -0.37547 0.2112 -0.4838 0.09167 -0.4838 C -0.02799 -0.4838 -0.125 -0.37547 -0.125 -0.2419 C -0.125 -0.10857 -0.02799 2.59259E-6 0.09167 2.59259E-6 Z " pathEditMode="relative" rAng="0" ptsTypes="AAAAA">
                                      <p:cBhvr>
                                        <p:cTn id="1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0CBF0A-23D8-BFC9-46F0-330408F5C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3590" y="-146825"/>
            <a:ext cx="1362307" cy="1362307"/>
          </a:xfrm>
          <a:prstGeom prst="rect">
            <a:avLst/>
          </a:prstGeom>
        </p:spPr>
      </p:pic>
      <p:pic>
        <p:nvPicPr>
          <p:cNvPr id="2" name="Рисунок 1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21090EB-3B63-DFF5-430A-C589A0EF4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  <p:pic>
        <p:nvPicPr>
          <p:cNvPr id="3" name="Рисунок 2" descr="Изображение выглядит как клоун, шар, улыбка, Товары для праздников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690D44C-6200-0E4A-366B-22BE1ADDA3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748" y="-62474"/>
            <a:ext cx="4341654" cy="6512481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A06CCB1-484D-9BC9-8D3C-C9E17D7A4433}"/>
              </a:ext>
            </a:extLst>
          </p:cNvPr>
          <p:cNvGrpSpPr/>
          <p:nvPr/>
        </p:nvGrpSpPr>
        <p:grpSpPr>
          <a:xfrm>
            <a:off x="7164788" y="407993"/>
            <a:ext cx="3463402" cy="1934921"/>
            <a:chOff x="4400768" y="483860"/>
            <a:chExt cx="3713441" cy="2210477"/>
          </a:xfrm>
        </p:grpSpPr>
        <p:pic>
          <p:nvPicPr>
            <p:cNvPr id="6" name="Рисунок 5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E6DFA60-4A39-05B3-3E31-90452205F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4936FF5-6777-B038-04D6-BDC1A7A62775}"/>
                </a:ext>
              </a:extLst>
            </p:cNvPr>
            <p:cNvSpPr txBox="1"/>
            <p:nvPr/>
          </p:nvSpPr>
          <p:spPr>
            <a:xfrm>
              <a:off x="4682809" y="861353"/>
              <a:ext cx="3149358" cy="1089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 А теперь, поприветствуем МИЛУ</a:t>
              </a:r>
            </a:p>
          </p:txBody>
        </p:sp>
      </p:grpSp>
      <p:pic>
        <p:nvPicPr>
          <p:cNvPr id="8" name="Рисунок 7" descr="Изображение выглядит как кукла, Товары для праздников, мультфильм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86CD199-46DD-B703-A931-1062205C09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383473" y="1322421"/>
            <a:ext cx="4123702" cy="639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15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33932 -0.0601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66" y="-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36C0D62-15D1-02C7-7B8F-869F730193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  <p:pic>
        <p:nvPicPr>
          <p:cNvPr id="3" name="Рисунок 2" descr="Изображение выглядит как кукла, Товары для праздников, мультфильм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B9501D3-7E94-229C-DC16-A7A2D3521F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381" y="144375"/>
            <a:ext cx="5008098" cy="7512148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ерный, темно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75F3B8A-A37E-614F-42EE-7BFDD046F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937" y="4070958"/>
            <a:ext cx="3021135" cy="1783429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рный, темно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FFE780E-4F48-0EB2-C06B-D5DB092953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86234" y="3512222"/>
            <a:ext cx="3021135" cy="1783429"/>
          </a:xfrm>
          <a:prstGeom prst="rect">
            <a:avLst/>
          </a:prstGeom>
        </p:spPr>
      </p:pic>
      <p:pic>
        <p:nvPicPr>
          <p:cNvPr id="7" name="Рисунок 6" descr="Изображение выглядит как черный, темно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4A3B5B-9A1A-27CE-C767-3C1EBBBC90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640" y="3382464"/>
            <a:ext cx="3021135" cy="1783429"/>
          </a:xfrm>
          <a:prstGeom prst="rect">
            <a:avLst/>
          </a:prstGeom>
        </p:spPr>
      </p:pic>
      <p:pic>
        <p:nvPicPr>
          <p:cNvPr id="8" name="Рисунок 7" descr="Изображение выглядит как черный, темно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858D6A6-82D4-07F1-6024-1DEE8E9707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12326" y="2904033"/>
            <a:ext cx="3021135" cy="1783429"/>
          </a:xfrm>
          <a:prstGeom prst="rect">
            <a:avLst/>
          </a:prstGeom>
        </p:spPr>
      </p:pic>
      <p:pic>
        <p:nvPicPr>
          <p:cNvPr id="10" name="Рисунок 9" descr="Изображение выглядит как Черно-белая фотография, черно-белый, крупный план, монохром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2A9F5AA-8B23-4687-E744-D97B000D50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747" y="4067279"/>
            <a:ext cx="1895083" cy="116349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рно-белая фотография, черно-белый, крупный план, монохром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01CE491-C563-79C2-CB27-A243AD5D87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9231" y="2930476"/>
            <a:ext cx="1895083" cy="1163493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Графика, Шрифт, дизайн, типограф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C9ADB19-860A-8292-EA25-87CFF07A9A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01188" y="1120749"/>
            <a:ext cx="3577597" cy="3863805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Графика, Шрифт, дизайн, типограф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7AAAD1D-E3A1-13E1-0376-032F0D60FF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26619" y="1098868"/>
            <a:ext cx="3577597" cy="3863805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Графика, Шрифт, дизайн, типограф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DEBA1ED-E7CA-8A1F-4C34-C35BA8B5AC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38427" y="1109808"/>
            <a:ext cx="3577597" cy="3863805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Графика, Шрифт, дизайн, типограф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E69847A-F5EB-88D8-8433-CC2383585C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9160" y="1142630"/>
            <a:ext cx="3577597" cy="386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11111E-6 L -0.65521 0.04815 " pathEditMode="relative" rAng="0" ptsTypes="AA">
                                      <p:cBhvr>
                                        <p:cTn id="19" dur="3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760" y="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85185E-6 L -0.65521 0.04815 " pathEditMode="relative" rAng="0" ptsTypes="AA">
                                      <p:cBhvr>
                                        <p:cTn id="28" dur="3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760" y="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48148E-6 L -0.6552 0.04815 " pathEditMode="relative" rAng="0" ptsTypes="AA">
                                      <p:cBhvr>
                                        <p:cTn id="37" dur="3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760" y="240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7037E-7 L -0.65521 0.04815 " pathEditMode="relative" rAng="0" ptsTypes="AA">
                                      <p:cBhvr>
                                        <p:cTn id="64" dur="3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760" y="240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клоун, шар, улыбка, Товары для праздников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6D2180F-5C9B-A133-DDA9-BD43159A9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036" y="0"/>
            <a:ext cx="4704623" cy="7056935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28FD216-D6F1-2048-0394-A5A9EB83D462}"/>
              </a:ext>
            </a:extLst>
          </p:cNvPr>
          <p:cNvGrpSpPr/>
          <p:nvPr/>
        </p:nvGrpSpPr>
        <p:grpSpPr>
          <a:xfrm>
            <a:off x="7136868" y="474651"/>
            <a:ext cx="3717270" cy="2154450"/>
            <a:chOff x="4400768" y="483860"/>
            <a:chExt cx="3713441" cy="2210477"/>
          </a:xfrm>
        </p:grpSpPr>
        <p:pic>
          <p:nvPicPr>
            <p:cNvPr id="4" name="Рисунок 3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956629C-206B-40A5-4710-5E2A5E193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30C4AB0-68AF-1A08-9B2A-A124741914F2}"/>
                </a:ext>
              </a:extLst>
            </p:cNvPr>
            <p:cNvSpPr txBox="1"/>
            <p:nvPr/>
          </p:nvSpPr>
          <p:spPr>
            <a:xfrm>
              <a:off x="4682809" y="861353"/>
              <a:ext cx="3149358" cy="158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 Браво!</a:t>
              </a:r>
              <a:br>
                <a:rPr lang="ru-RU" sz="2800" b="1" dirty="0">
                  <a:latin typeface="Gabriola" panose="04040605051002020D02" pitchFamily="82" charset="0"/>
                </a:rPr>
              </a:br>
              <a:r>
                <a:rPr lang="ru-RU" sz="2800" b="1" dirty="0">
                  <a:latin typeface="Gabriola" panose="04040605051002020D02" pitchFamily="82" charset="0"/>
                </a:rPr>
                <a:t>Спасибо что пришли на представление. </a:t>
              </a:r>
            </a:p>
          </p:txBody>
        </p:sp>
      </p:grpSp>
      <p:pic>
        <p:nvPicPr>
          <p:cNvPr id="6" name="Рисунок 5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8B7D493-A143-E957-1E8C-3292269AA4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17491" y="6317037"/>
            <a:ext cx="485121" cy="48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381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94E695B-D122-C1CE-ACCC-B26279EB1093}"/>
              </a:ext>
            </a:extLst>
          </p:cNvPr>
          <p:cNvGrpSpPr/>
          <p:nvPr/>
        </p:nvGrpSpPr>
        <p:grpSpPr>
          <a:xfrm>
            <a:off x="4366672" y="1197396"/>
            <a:ext cx="2992527" cy="2231604"/>
            <a:chOff x="4400768" y="483860"/>
            <a:chExt cx="3713441" cy="2348054"/>
          </a:xfrm>
        </p:grpSpPr>
        <p:pic>
          <p:nvPicPr>
            <p:cNvPr id="5" name="Рисунок 4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5A5C0A8-4961-1680-EAE4-3222F4422E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9F34CD0-C66D-2B6E-6B19-C97D85E3BFE8}"/>
                </a:ext>
              </a:extLst>
            </p:cNvPr>
            <p:cNvSpPr txBox="1"/>
            <p:nvPr/>
          </p:nvSpPr>
          <p:spPr>
            <a:xfrm>
              <a:off x="4535134" y="762618"/>
              <a:ext cx="3361663" cy="2069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b="1" dirty="0" err="1">
                  <a:latin typeface="Gabriola" panose="04040605051002020D02" pitchFamily="82" charset="0"/>
                </a:rPr>
                <a:t>Ав</a:t>
              </a:r>
              <a:r>
                <a:rPr lang="ru-RU" sz="3600" b="1" dirty="0">
                  <a:latin typeface="Gabriola" panose="04040605051002020D02" pitchFamily="82" charset="0"/>
                </a:rPr>
                <a:t>! До скорой встречи! ПОКА.</a:t>
              </a:r>
            </a:p>
          </p:txBody>
        </p:sp>
      </p:grpSp>
      <p:pic>
        <p:nvPicPr>
          <p:cNvPr id="3" name="Рисунок 2" descr="Изображение выглядит как кукла, Товары для праздников, мультфильм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41A2543-A172-0992-8B6A-A845FD74A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544" y="237325"/>
            <a:ext cx="5008098" cy="7512148"/>
          </a:xfrm>
          <a:prstGeom prst="rect">
            <a:avLst/>
          </a:prstGeom>
        </p:spPr>
      </p:pic>
      <p:pic>
        <p:nvPicPr>
          <p:cNvPr id="2" name="Рисунок 1" descr="Изображение выглядит как игрушка, Мягкая игрушка, плюш, плюшевый медвежон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41B54E-CB52-965B-5A26-CB2179B8A8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11" y="1197396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5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3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35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350" fill="hold">
                                          <p:stCondLst>
                                            <p:cond delay="40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35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75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245</Words>
  <Application>Microsoft Office PowerPoint</Application>
  <PresentationFormat>Широкоэкранный</PresentationFormat>
  <Paragraphs>33</Paragraphs>
  <Slides>19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Comic Sans MS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4</cp:revision>
  <dcterms:created xsi:type="dcterms:W3CDTF">2026-01-30T08:48:45Z</dcterms:created>
  <dcterms:modified xsi:type="dcterms:W3CDTF">2026-01-30T14:23:01Z</dcterms:modified>
</cp:coreProperties>
</file>