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96" d="100"/>
          <a:sy n="96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B1B-4B7F-BE9B-8F5F8F9106C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B1B-4B7F-BE9B-8F5F8F9106C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B1B-4B7F-BE9B-8F5F8F9106C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B1B-4B7F-BE9B-8F5F8F9106C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B1B-4B7F-BE9B-8F5F8F9106CA}"/>
              </c:ext>
            </c:extLst>
          </c:dPt>
          <c:cat>
            <c:strRef>
              <c:f>Лист1!$A$2:$A$6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DA-43AD-8802-A5048E4E89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glow rad="139700">
        <a:schemeClr val="accent4">
          <a:satMod val="175000"/>
          <a:alpha val="40000"/>
        </a:schemeClr>
      </a:glo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9CAA5-EBEF-FB4F-62EF-6A1D88C95D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2CCC94-788B-2F7D-D84B-AB0EC2D83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DE2C06-45A7-EFE4-B6E0-1E9DE00DC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B6B6F3-ECCB-0F21-72C1-D6566CB83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67E176-1A68-3541-A8C2-711D49283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866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29B5BB-D59D-84AE-C7F0-22707B83E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D1E9A6-0F30-E608-1651-05151B09E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4A1D41-8A6F-13C8-34B0-10A15F103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A6CD81-A75C-D5C5-B2AA-4B1DA526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77B52F-13F2-AFDA-35AF-51698E8C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432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07687-B3B7-90B1-36FA-11A7CD778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D2A1E5-B7C0-8D60-2B62-69CB576E4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5B6F27-BAB0-87BA-68AC-116B94501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F62CA8-CA79-5F93-386A-7BE2969EF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13C628-B2F4-A03A-9A09-8B3539469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49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3D96CD-B153-DFAF-CF33-0A6741EAB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0EB0DB-8621-356B-27A5-F4D42B1CC3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C03AC1-F63F-775E-B6A3-081EF21F4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721A82-E05B-2CDD-B1BA-4A40802D5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6CE62D-6FCD-9450-DA85-89B3FB112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2EE0C7-FA7C-88F7-B346-2A7866FF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717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D31E10-46F1-95D9-C7C6-F45C674B7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058087-CB98-554D-F681-C863967DB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61EE14-4214-9CA6-6908-002BCB1F2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52124E7-73DD-85E0-0A49-7773D75EA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AB6847-543E-FCEF-EBFC-76C12C8D97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25914E-5196-7698-0E5F-F97D95807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85B6DD-10F0-8ACC-5D92-0E74F7336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D64AB38-A731-03D1-64F6-A2975EF2A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8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A3F5DE-1996-3847-402F-90BD6032D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60DBDD-CE4E-7C24-89AC-79A49686A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BDD14E4-4C4A-DF9D-5D97-BA7A01E35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9D82D6-2DE5-1268-A2C1-21C604723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864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498B854-48C0-B489-79C4-DB014F1EE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1A625BC-A7EA-36D7-1BB1-CF88FE59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5FF567D-6E8E-1C73-415B-952D0BB51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002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7A6F6-297F-27EB-7CE3-FBF63264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527E54-4299-8F55-70D7-C7731BFD5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5FE591-E631-E5B8-BA06-383AD8BFF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E6B67A-0156-852D-A632-10E3314F4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BC39E1C-FB8E-0587-EDD2-0219341AD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28BA46-BA19-6282-B676-7827246F5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81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F194AB-7A5F-7F53-E321-3F3150FEB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785EA93-C87B-FF83-06D2-37EF93C2DA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BFD30D-205D-8BCD-CAD1-6E6AB3B61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AD0861-BAE2-BE84-6CB8-1334FFF1B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E460B1-17AA-093E-2F37-1786887B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A63004-E4F7-8A27-A3A5-05706745D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94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C7EC3-54DE-A4D9-C4D9-BACA35FA2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3584B4F-D164-ED2A-99CD-F9264208B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2BCDF8-D223-E8A9-566A-AEA70CB57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52AA9A-0218-4119-262B-1359B0DE0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2FC202-36C1-3DED-020C-5334CA35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603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12F0364-EC7B-659E-3D89-A4AD3CA990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FAF6F8-FC2E-1D4C-E425-E8F8B55547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EFB0BB-0B68-1BFA-3C00-6CC0D2180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0A3163-A2CC-ACF6-81F3-91DEF69F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2920C8-E6E2-8C30-5F99-9AA1BBBC6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60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AFAD0-4BD9-9F67-B26B-96A78A755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13B712-5FA7-45FA-FAC6-26C3B4D23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BD1D56-7F2C-FCE4-6B3F-D47B1042EC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5947D-8AD1-4DFB-92E0-262DF1712456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BB6B48-7968-360F-0103-149BDE9015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B1BA55-EA96-1D65-99F6-5BC3FFABB5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20592-135B-400E-A44E-C593B8C0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68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chart" Target="../charts/chart1.xml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мультфильм, рыб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F22BAB-5C42-45B5-A2D7-C16A0B73E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0" b="27826"/>
          <a:stretch/>
        </p:blipFill>
        <p:spPr>
          <a:xfrm>
            <a:off x="6858000" y="1374912"/>
            <a:ext cx="4572000" cy="4108175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льтфильм, рыба, графическая встав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85290EC-E7C7-BEC4-EB4F-1B278B423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7" y="209548"/>
            <a:ext cx="4526374" cy="410817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5843354-370D-B71F-EEBF-F26E22C056A3}"/>
              </a:ext>
            </a:extLst>
          </p:cNvPr>
          <p:cNvSpPr/>
          <p:nvPr/>
        </p:nvSpPr>
        <p:spPr>
          <a:xfrm>
            <a:off x="4171122" y="1414669"/>
            <a:ext cx="3849756" cy="99391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«Рыбка </a:t>
            </a:r>
            <a:r>
              <a:rPr lang="ru-RU" sz="3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Нэмо</a:t>
            </a:r>
            <a:r>
              <a:rPr lang="ru-RU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970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B3916E-D9B0-3A1D-E5FE-B6EF47C83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057" y="0"/>
            <a:ext cx="1448963" cy="1448963"/>
          </a:xfrm>
          <a:prstGeom prst="rect">
            <a:avLst/>
          </a:prstGeom>
          <a:effectLst>
            <a:glow rad="127000">
              <a:schemeClr val="accent4">
                <a:lumMod val="40000"/>
                <a:lumOff val="60000"/>
              </a:schemeClr>
            </a:glow>
          </a:effectLst>
        </p:spPr>
      </p:pic>
      <p:pic>
        <p:nvPicPr>
          <p:cNvPr id="2" name="Рисунок 1" descr="Изображение выглядит как мультфильм, рыб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ACED9F4-C3AD-6E68-4C78-9CE828D82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0" b="27826"/>
          <a:stretch/>
        </p:blipFill>
        <p:spPr>
          <a:xfrm>
            <a:off x="5102087" y="1374912"/>
            <a:ext cx="4572000" cy="4108175"/>
          </a:xfrm>
          <a:prstGeom prst="rect">
            <a:avLst/>
          </a:prstGeom>
        </p:spPr>
      </p:pic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23B492EE-F02B-C48C-5FC8-EDF5691F5BE9}"/>
              </a:ext>
            </a:extLst>
          </p:cNvPr>
          <p:cNvSpPr/>
          <p:nvPr/>
        </p:nvSpPr>
        <p:spPr>
          <a:xfrm>
            <a:off x="583097" y="583098"/>
            <a:ext cx="5320748" cy="1861928"/>
          </a:xfrm>
          <a:prstGeom prst="flowChartTerminator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Это рыбка </a:t>
            </a:r>
            <a:r>
              <a:rPr lang="ru-RU" sz="28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Нэмо</a:t>
            </a:r>
            <a:r>
              <a:rPr lang="ru-RU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  <a:br>
              <a:rPr lang="ru-RU" sz="2800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Он живёт в океане и ищет своих друзей!</a:t>
            </a:r>
          </a:p>
        </p:txBody>
      </p:sp>
      <p:sp>
        <p:nvSpPr>
          <p:cNvPr id="5" name="Стрелка: вправо с вырезом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C1C17F8-E4DF-7AB2-D79D-1251C64F6512}"/>
              </a:ext>
            </a:extLst>
          </p:cNvPr>
          <p:cNvSpPr/>
          <p:nvPr/>
        </p:nvSpPr>
        <p:spPr>
          <a:xfrm>
            <a:off x="11509513" y="6361043"/>
            <a:ext cx="503583" cy="404192"/>
          </a:xfrm>
          <a:prstGeom prst="notch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glow rad="228600">
              <a:srgbClr val="002060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54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950" fill="hold">
                                          <p:stCondLst>
                                            <p:cond delay="9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950" fill="hold">
                                          <p:stCondLst>
                                            <p:cond delay="1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950" fill="hold">
                                          <p:stCondLst>
                                            <p:cond delay="28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950" fill="hold">
                                          <p:stCondLst>
                                            <p:cond delay="3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6EFE88-723E-FD99-C4B0-E6310B365CAC}"/>
              </a:ext>
            </a:extLst>
          </p:cNvPr>
          <p:cNvSpPr/>
          <p:nvPr/>
        </p:nvSpPr>
        <p:spPr>
          <a:xfrm>
            <a:off x="11509513" y="6361043"/>
            <a:ext cx="503583" cy="404192"/>
          </a:xfrm>
          <a:prstGeom prst="notch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glow rad="228600">
              <a:srgbClr val="002060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775CC3-1848-5F06-3993-EB3651DC0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057" y="0"/>
            <a:ext cx="1448963" cy="1448963"/>
          </a:xfrm>
          <a:prstGeom prst="rect">
            <a:avLst/>
          </a:prstGeom>
          <a:effectLst>
            <a:glow rad="127000">
              <a:schemeClr val="accent4">
                <a:lumMod val="40000"/>
                <a:lumOff val="60000"/>
              </a:schemeClr>
            </a:glow>
          </a:effectLst>
        </p:spPr>
      </p:pic>
      <p:pic>
        <p:nvPicPr>
          <p:cNvPr id="5" name="Рисунок 4" descr="Изображение выглядит как Плавник, рыба, Организм, Биология оке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73E062A-279C-9E9B-8631-B67AB037B8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72" y="280023"/>
            <a:ext cx="3660760" cy="3755263"/>
          </a:xfrm>
          <a:prstGeom prst="rect">
            <a:avLst/>
          </a:prstGeom>
        </p:spPr>
      </p:pic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2DCE6722-C76C-FBA9-612D-94CBED8CE1B8}"/>
              </a:ext>
            </a:extLst>
          </p:cNvPr>
          <p:cNvSpPr/>
          <p:nvPr/>
        </p:nvSpPr>
        <p:spPr>
          <a:xfrm>
            <a:off x="3478696" y="463827"/>
            <a:ext cx="3660760" cy="1046922"/>
          </a:xfrm>
          <a:prstGeom prst="wedgeRoundRect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Эх, папа попросил рассортировать водоросли, вот бы кто мне помог.</a:t>
            </a:r>
          </a:p>
        </p:txBody>
      </p:sp>
      <p:pic>
        <p:nvPicPr>
          <p:cNvPr id="7" name="Рисунок 6" descr="Изображение выглядит как мультфильм, рыб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B7688DA-736E-2D94-D704-8BB64067D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0" b="27826"/>
          <a:stretch/>
        </p:blipFill>
        <p:spPr>
          <a:xfrm>
            <a:off x="6182139" y="2362199"/>
            <a:ext cx="4572000" cy="4108175"/>
          </a:xfrm>
          <a:prstGeom prst="rect">
            <a:avLst/>
          </a:prstGeom>
        </p:spPr>
      </p:pic>
      <p:sp>
        <p:nvSpPr>
          <p:cNvPr id="9" name="Облачко с текстом: прямоугольное со скругленными углами 8">
            <a:extLst>
              <a:ext uri="{FF2B5EF4-FFF2-40B4-BE49-F238E27FC236}">
                <a16:creationId xmlns:a16="http://schemas.microsoft.com/office/drawing/2014/main" id="{5D5E697B-C506-1AEF-5955-511E57BF9E7B}"/>
              </a:ext>
            </a:extLst>
          </p:cNvPr>
          <p:cNvSpPr/>
          <p:nvPr/>
        </p:nvSpPr>
        <p:spPr>
          <a:xfrm flipH="1">
            <a:off x="4618382" y="2362199"/>
            <a:ext cx="3127513" cy="960782"/>
          </a:xfrm>
          <a:prstGeom prst="wedgeRoundRect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Эй, давай я тебе помогу.</a:t>
            </a:r>
          </a:p>
        </p:txBody>
      </p:sp>
    </p:spTree>
    <p:extLst>
      <p:ext uri="{BB962C8B-B14F-4D97-AF65-F5344CB8AC3E}">
        <p14:creationId xmlns:p14="http://schemas.microsoft.com/office/powerpoint/2010/main" val="6377386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8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8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2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250"/>
                            </p:stCondLst>
                            <p:childTnLst>
                              <p:par>
                                <p:cTn id="3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4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9A16612-5648-4E50-4EBA-F570F38D16A5}"/>
              </a:ext>
            </a:extLst>
          </p:cNvPr>
          <p:cNvSpPr/>
          <p:nvPr/>
        </p:nvSpPr>
        <p:spPr>
          <a:xfrm>
            <a:off x="9059883" y="3054625"/>
            <a:ext cx="1822174" cy="15306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CCEBE91-6DAD-F498-8242-C7E324C381B7}"/>
              </a:ext>
            </a:extLst>
          </p:cNvPr>
          <p:cNvSpPr/>
          <p:nvPr/>
        </p:nvSpPr>
        <p:spPr>
          <a:xfrm>
            <a:off x="9059883" y="987287"/>
            <a:ext cx="1822174" cy="15306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936EAF1-4084-57D9-4332-79C4BDBBD7DE}"/>
              </a:ext>
            </a:extLst>
          </p:cNvPr>
          <p:cNvSpPr/>
          <p:nvPr/>
        </p:nvSpPr>
        <p:spPr>
          <a:xfrm>
            <a:off x="2683565" y="2915478"/>
            <a:ext cx="1822174" cy="15306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 descr="Изображение выглядит как растение,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A6E9350-49AE-7AE4-C86D-BD1FB9095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094" y="4657307"/>
            <a:ext cx="2850874" cy="1900583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растение, Сосудистое растение, Наземное растение, ли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6611E9-DA0D-CB3C-F9BE-F961F8B05A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593" y="3833743"/>
            <a:ext cx="2724148" cy="1816099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растение,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D2D3EA1-1FBA-D1DF-F59F-9AB6AC8D4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418" y="4213915"/>
            <a:ext cx="2850874" cy="1900583"/>
          </a:xfrm>
          <a:prstGeom prst="rect">
            <a:avLst/>
          </a:prstGeom>
        </p:spPr>
      </p:pic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6EFE88-723E-FD99-C4B0-E6310B365CAC}"/>
              </a:ext>
            </a:extLst>
          </p:cNvPr>
          <p:cNvSpPr/>
          <p:nvPr/>
        </p:nvSpPr>
        <p:spPr>
          <a:xfrm>
            <a:off x="11509513" y="6361043"/>
            <a:ext cx="503583" cy="404192"/>
          </a:xfrm>
          <a:prstGeom prst="notch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glow rad="228600">
              <a:srgbClr val="002060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775CC3-1848-5F06-3993-EB3651DC0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057" y="0"/>
            <a:ext cx="1448963" cy="1448963"/>
          </a:xfrm>
          <a:prstGeom prst="rect">
            <a:avLst/>
          </a:prstGeom>
          <a:effectLst>
            <a:glow rad="127000">
              <a:schemeClr val="accent4">
                <a:lumMod val="40000"/>
                <a:lumOff val="60000"/>
              </a:schemeClr>
            </a:glow>
          </a:effectLst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CE28F0A-F402-9A33-7535-ADE85155DC2F}"/>
              </a:ext>
            </a:extLst>
          </p:cNvPr>
          <p:cNvSpPr/>
          <p:nvPr/>
        </p:nvSpPr>
        <p:spPr>
          <a:xfrm>
            <a:off x="470452" y="987287"/>
            <a:ext cx="1822174" cy="15306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4D4836D-5C19-9015-AD3B-8D4CA60B358E}"/>
              </a:ext>
            </a:extLst>
          </p:cNvPr>
          <p:cNvSpPr/>
          <p:nvPr/>
        </p:nvSpPr>
        <p:spPr>
          <a:xfrm>
            <a:off x="470452" y="2915478"/>
            <a:ext cx="1822174" cy="15306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021F150-5139-C7DD-45B5-74F6A267121A}"/>
              </a:ext>
            </a:extLst>
          </p:cNvPr>
          <p:cNvSpPr/>
          <p:nvPr/>
        </p:nvSpPr>
        <p:spPr>
          <a:xfrm>
            <a:off x="2683565" y="987287"/>
            <a:ext cx="1822174" cy="15306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33E7A4A-3CDD-AB77-7D48-490D68D71A08}"/>
              </a:ext>
            </a:extLst>
          </p:cNvPr>
          <p:cNvSpPr/>
          <p:nvPr/>
        </p:nvSpPr>
        <p:spPr>
          <a:xfrm>
            <a:off x="6924260" y="987287"/>
            <a:ext cx="1822174" cy="15306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80B7B5A0-5277-CBCF-02BC-1B6C5BDF98A2}"/>
              </a:ext>
            </a:extLst>
          </p:cNvPr>
          <p:cNvSpPr/>
          <p:nvPr/>
        </p:nvSpPr>
        <p:spPr>
          <a:xfrm>
            <a:off x="6924260" y="3057938"/>
            <a:ext cx="1822174" cy="15306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Изображение выглядит как растение, Сосудистое растение, Наземное растение, ли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0EF0D5-EDEE-1746-3F8F-E3DD10694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773" y="4446103"/>
            <a:ext cx="2724148" cy="181609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D81A408-B1E5-3E56-4068-2C543907A0DD}"/>
              </a:ext>
            </a:extLst>
          </p:cNvPr>
          <p:cNvSpPr txBox="1"/>
          <p:nvPr/>
        </p:nvSpPr>
        <p:spPr>
          <a:xfrm>
            <a:off x="7351642" y="414441"/>
            <a:ext cx="278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Красные водоросли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D05C8E-EF58-99C9-ABF4-8BCA6856D0D2}"/>
              </a:ext>
            </a:extLst>
          </p:cNvPr>
          <p:cNvSpPr txBox="1"/>
          <p:nvPr/>
        </p:nvSpPr>
        <p:spPr>
          <a:xfrm>
            <a:off x="1020416" y="487329"/>
            <a:ext cx="3001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entury Gothic" panose="020B0502020202020204" pitchFamily="34" charset="0"/>
              </a:rPr>
              <a:t>Зелёные водоросли</a:t>
            </a:r>
          </a:p>
        </p:txBody>
      </p:sp>
      <p:pic>
        <p:nvPicPr>
          <p:cNvPr id="21" name="Рисунок 20" descr="Изображение выглядит как растение,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08FBC02-8347-05CC-1FDE-EA222BA5B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92875" y="5121964"/>
            <a:ext cx="2850874" cy="1900583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растение, Сосудистое растение, Наземное растение, ли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EEE7932-95CC-5A0D-3069-A1A0394D3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03867" y="5206448"/>
            <a:ext cx="2724148" cy="1816099"/>
          </a:xfrm>
          <a:prstGeom prst="rect">
            <a:avLst/>
          </a:prstGeom>
        </p:spPr>
      </p:pic>
      <p:pic>
        <p:nvPicPr>
          <p:cNvPr id="25" name="Рисунок 24" descr="Изображение выглядит как растение, Сосудистое растение, Наземное растение, ли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268965A-5FB5-DE71-A979-6DACB5376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331" y="4530588"/>
            <a:ext cx="2724148" cy="1816099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растение,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65BDF9D-CB2B-7732-429C-A1D8EFA89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7084" y="4952996"/>
            <a:ext cx="2850874" cy="1900583"/>
          </a:xfrm>
          <a:prstGeom prst="rect">
            <a:avLst/>
          </a:prstGeom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C7BFBEC3-3046-1503-B055-D9054841C622}"/>
              </a:ext>
            </a:extLst>
          </p:cNvPr>
          <p:cNvSpPr/>
          <p:nvPr/>
        </p:nvSpPr>
        <p:spPr>
          <a:xfrm>
            <a:off x="169477" y="6114499"/>
            <a:ext cx="2695847" cy="6507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Зелёные – Р</a:t>
            </a:r>
            <a:b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Красные  - РЬ</a:t>
            </a:r>
          </a:p>
        </p:txBody>
      </p:sp>
    </p:spTree>
    <p:extLst>
      <p:ext uri="{BB962C8B-B14F-4D97-AF65-F5344CB8AC3E}">
        <p14:creationId xmlns:p14="http://schemas.microsoft.com/office/powerpoint/2010/main" val="2406688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96296E-6 L -0.25066 -0.531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9" y="-2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L 0.23385 -0.6236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93" y="-3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L -0.21107 -0.6384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60" y="-3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0.34584 -0.4969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92" y="-2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-0.44127 -0.2648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70" y="-1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L 0.08412 -0.3041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6" y="-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81481E-6 L -0.2095 -0.163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82" y="-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48828 -0.2555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14" y="-1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6EFE88-723E-FD99-C4B0-E6310B365CAC}"/>
              </a:ext>
            </a:extLst>
          </p:cNvPr>
          <p:cNvSpPr/>
          <p:nvPr/>
        </p:nvSpPr>
        <p:spPr>
          <a:xfrm>
            <a:off x="11509513" y="6361043"/>
            <a:ext cx="503583" cy="404192"/>
          </a:xfrm>
          <a:prstGeom prst="notch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glow rad="228600">
              <a:srgbClr val="002060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98F6D3-A8CC-57C5-46F1-59CB52C48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057" y="0"/>
            <a:ext cx="1448963" cy="1448963"/>
          </a:xfrm>
          <a:prstGeom prst="rect">
            <a:avLst/>
          </a:prstGeom>
          <a:effectLst>
            <a:glow rad="127000">
              <a:schemeClr val="accent4">
                <a:lumMod val="40000"/>
                <a:lumOff val="60000"/>
              </a:schemeClr>
            </a:glow>
          </a:effectLst>
        </p:spPr>
      </p:pic>
      <p:pic>
        <p:nvPicPr>
          <p:cNvPr id="5" name="Рисунок 4" descr="Изображение выглядит как игрушка, желтый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06F0234-BCB4-6EF5-1FDA-D08AF4A2B6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1" t="2706" r="27650"/>
          <a:stretch/>
        </p:blipFill>
        <p:spPr>
          <a:xfrm>
            <a:off x="6950765" y="1292086"/>
            <a:ext cx="3187148" cy="5533549"/>
          </a:xfrm>
          <a:prstGeom prst="rect">
            <a:avLst/>
          </a:prstGeom>
        </p:spPr>
      </p:pic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34C5BE2B-6068-98BE-9074-FDE3295A613E}"/>
              </a:ext>
            </a:extLst>
          </p:cNvPr>
          <p:cNvSpPr/>
          <p:nvPr/>
        </p:nvSpPr>
        <p:spPr>
          <a:xfrm flipH="1">
            <a:off x="3912705" y="672547"/>
            <a:ext cx="3597964" cy="1341783"/>
          </a:xfrm>
          <a:prstGeom prst="wedgeRoundRect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Нэмо</a:t>
            </a:r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, плыви скорее ко мне, будем с морскими ежами играть.</a:t>
            </a:r>
          </a:p>
        </p:txBody>
      </p:sp>
      <p:pic>
        <p:nvPicPr>
          <p:cNvPr id="8" name="Рисунок 7" descr="Изображение выглядит как мультфильм, рыб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E81F0B-9E7F-F46F-97C2-D909D105C1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0" b="27826"/>
          <a:stretch/>
        </p:blipFill>
        <p:spPr>
          <a:xfrm flipH="1">
            <a:off x="596348" y="1805608"/>
            <a:ext cx="4572000" cy="410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0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4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6EFE88-723E-FD99-C4B0-E6310B365CAC}"/>
              </a:ext>
            </a:extLst>
          </p:cNvPr>
          <p:cNvSpPr/>
          <p:nvPr/>
        </p:nvSpPr>
        <p:spPr>
          <a:xfrm>
            <a:off x="11509513" y="6361043"/>
            <a:ext cx="503583" cy="404192"/>
          </a:xfrm>
          <a:prstGeom prst="notch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glow rad="228600">
              <a:srgbClr val="002060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598F6D3-A8CC-57C5-46F1-59CB52C48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057" y="0"/>
            <a:ext cx="1448963" cy="1448963"/>
          </a:xfrm>
          <a:prstGeom prst="rect">
            <a:avLst/>
          </a:prstGeom>
          <a:effectLst>
            <a:glow rad="127000">
              <a:schemeClr val="accent4">
                <a:lumMod val="40000"/>
                <a:lumOff val="60000"/>
              </a:schemeClr>
            </a:glow>
          </a:effectLst>
        </p:spPr>
      </p:pic>
      <p:pic>
        <p:nvPicPr>
          <p:cNvPr id="6" name="Рисунок 5" descr="Изображение выглядит как мультфильм, Фиолетовый, фиолетовый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9211DA7-1087-0F84-4D4A-26F1913BB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1" t="7922" r="23655" b="13817"/>
          <a:stretch/>
        </p:blipFill>
        <p:spPr>
          <a:xfrm>
            <a:off x="596349" y="351182"/>
            <a:ext cx="2823827" cy="2710071"/>
          </a:xfrm>
          <a:prstGeom prst="rect">
            <a:avLst/>
          </a:prstGeom>
        </p:spPr>
      </p:pic>
      <p:pic>
        <p:nvPicPr>
          <p:cNvPr id="10" name="Рисунок 9" descr="Изображение выглядит как Зуб, красный, губа, зуб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8EADD0E-F6CB-C8C4-2220-3BDFA46061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1" t="8792" r="21594" b="67633"/>
          <a:stretch/>
        </p:blipFill>
        <p:spPr>
          <a:xfrm>
            <a:off x="670350" y="1073425"/>
            <a:ext cx="2749826" cy="161676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мультфильм, Фиолетовый, фиолетовый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357299A-41A7-31DA-5F12-1727EDCFFF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1" t="7922" r="23655" b="13817"/>
          <a:stretch/>
        </p:blipFill>
        <p:spPr>
          <a:xfrm>
            <a:off x="4072550" y="1706217"/>
            <a:ext cx="2823827" cy="271007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Зуб, красный, губа, зуб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B2B56B-A3CD-F651-FA8C-D7DCB58863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46" r="12609" b="42898"/>
          <a:stretch/>
        </p:blipFill>
        <p:spPr>
          <a:xfrm>
            <a:off x="3409678" y="2551046"/>
            <a:ext cx="3995530" cy="1457739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мультфильм, Фиолетовый, фиолетовый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EEA2804-4825-459F-686B-36CD7F2EB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1" t="7922" r="23655" b="13817"/>
          <a:stretch/>
        </p:blipFill>
        <p:spPr>
          <a:xfrm>
            <a:off x="7558429" y="526771"/>
            <a:ext cx="2823827" cy="2710071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Зуб, красный, губа, зуб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5081781-6187-CE13-2398-2EBAE20CC8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61932" r="14058" b="9372"/>
          <a:stretch/>
        </p:blipFill>
        <p:spPr>
          <a:xfrm>
            <a:off x="7234307" y="1159570"/>
            <a:ext cx="3472070" cy="1967946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мультфильм, Фиолетовый, фиолетовый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82D3F47-E8F6-3C92-B2E7-ACEBD3747E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1" t="7922" r="23655" b="13817"/>
          <a:stretch/>
        </p:blipFill>
        <p:spPr>
          <a:xfrm>
            <a:off x="774122" y="3674165"/>
            <a:ext cx="2823827" cy="2710071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Зуб, улыбка, клык, язы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0699763-7BE7-55E0-7C4B-43940796F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02" r="14275"/>
          <a:stretch/>
        </p:blipFill>
        <p:spPr>
          <a:xfrm>
            <a:off x="0" y="4306954"/>
            <a:ext cx="3919329" cy="2551046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мультфильм, Фиолетовый, фиолетовый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F7FF87-6D50-C01E-9842-2E01C602B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1" t="7922" r="23655" b="13817"/>
          <a:stretch/>
        </p:blipFill>
        <p:spPr>
          <a:xfrm>
            <a:off x="6063426" y="4227441"/>
            <a:ext cx="2823827" cy="2710071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Зуб, улыбка, клык, язы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F176004-0414-3B38-301C-7802247D2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6" r="14125" b="38068"/>
          <a:stretch/>
        </p:blipFill>
        <p:spPr>
          <a:xfrm>
            <a:off x="5442107" y="4933121"/>
            <a:ext cx="3926202" cy="196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0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6EFE88-723E-FD99-C4B0-E6310B365CAC}"/>
              </a:ext>
            </a:extLst>
          </p:cNvPr>
          <p:cNvSpPr/>
          <p:nvPr/>
        </p:nvSpPr>
        <p:spPr>
          <a:xfrm>
            <a:off x="11509513" y="6361043"/>
            <a:ext cx="503583" cy="404192"/>
          </a:xfrm>
          <a:prstGeom prst="notched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glow rad="228600">
              <a:srgbClr val="002060">
                <a:alpha val="4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888A5F2-BC7B-5367-61A2-D283F3DEC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057" y="0"/>
            <a:ext cx="1448963" cy="1448963"/>
          </a:xfrm>
          <a:prstGeom prst="rect">
            <a:avLst/>
          </a:prstGeom>
          <a:effectLst>
            <a:glow rad="127000">
              <a:schemeClr val="accent4">
                <a:lumMod val="40000"/>
                <a:lumOff val="60000"/>
              </a:schemeClr>
            </a:glow>
          </a:effectLst>
        </p:spPr>
      </p:pic>
      <p:pic>
        <p:nvPicPr>
          <p:cNvPr id="5" name="Рисунок 4" descr="Изображение выглядит как мультфильм, рыб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6593F7-E4FC-A08D-51E8-DAA3DEB34B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0" b="27826"/>
          <a:stretch/>
        </p:blipFill>
        <p:spPr>
          <a:xfrm>
            <a:off x="7368209" y="2070652"/>
            <a:ext cx="4572000" cy="4108175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288F56E-DB34-5C29-F8EC-7D6BE885DDDD}"/>
              </a:ext>
            </a:extLst>
          </p:cNvPr>
          <p:cNvGrpSpPr/>
          <p:nvPr/>
        </p:nvGrpSpPr>
        <p:grpSpPr>
          <a:xfrm>
            <a:off x="-883478" y="295597"/>
            <a:ext cx="8128000" cy="5418667"/>
            <a:chOff x="-883478" y="295597"/>
            <a:chExt cx="8128000" cy="5418667"/>
          </a:xfrm>
        </p:grpSpPr>
        <p:graphicFrame>
          <p:nvGraphicFramePr>
            <p:cNvPr id="8" name="Диаграмма 7">
              <a:extLst>
                <a:ext uri="{FF2B5EF4-FFF2-40B4-BE49-F238E27FC236}">
                  <a16:creationId xmlns:a16="http://schemas.microsoft.com/office/drawing/2014/main" id="{958776F4-6E11-571F-FF3A-AD53C732B71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44252582"/>
                </p:ext>
              </p:extLst>
            </p:nvPr>
          </p:nvGraphicFramePr>
          <p:xfrm>
            <a:off x="-883478" y="295597"/>
            <a:ext cx="8128000" cy="541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10" name="Рисунок 9" descr="Изображение выглядит как монета, контейнер, коробка, сокровищ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60F3A3E-DFFE-F82E-E97B-4092FEE17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297" y="4026777"/>
              <a:ext cx="1712720" cy="1300597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беспозвоночный, гребешок, ракушка, Моллюски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DF8B3C1-0E85-9925-92CF-EA4477306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9205" y="848139"/>
              <a:ext cx="1793185" cy="1793185"/>
            </a:xfrm>
            <a:prstGeom prst="rect">
              <a:avLst/>
            </a:prstGeom>
          </p:spPr>
        </p:pic>
        <p:pic>
          <p:nvPicPr>
            <p:cNvPr id="16" name="Рисунок 15" descr="Изображение выглядит как автомат, игрушка, робот, мультфиль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DFC2680-BCC1-3FB3-3CED-1ECEDDF87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7469" y="2431773"/>
              <a:ext cx="2300909" cy="2300909"/>
            </a:xfrm>
            <a:prstGeom prst="rect">
              <a:avLst/>
            </a:prstGeom>
          </p:spPr>
        </p:pic>
        <p:pic>
          <p:nvPicPr>
            <p:cNvPr id="18" name="Рисунок 17" descr="Изображение выглядит как свет, дизайн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42176D5-B7C6-D334-0978-B8DA2B7AB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512" y="2831223"/>
              <a:ext cx="1620078" cy="1620078"/>
            </a:xfrm>
            <a:prstGeom prst="rect">
              <a:avLst/>
            </a:prstGeom>
          </p:spPr>
        </p:pic>
        <p:pic>
          <p:nvPicPr>
            <p:cNvPr id="20" name="Рисунок 19" descr="Изображение выглядит как Орехи и семена, орех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38BD3D3-D647-2647-86A1-7667501E0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59" t="31962" r="15636" b="16957"/>
            <a:stretch/>
          </p:blipFill>
          <p:spPr>
            <a:xfrm rot="2261693">
              <a:off x="1021043" y="1413720"/>
              <a:ext cx="2395348" cy="1082858"/>
            </a:xfrm>
            <a:prstGeom prst="rect">
              <a:avLst/>
            </a:prstGeom>
          </p:spPr>
        </p:pic>
      </p:grpSp>
      <p:sp>
        <p:nvSpPr>
          <p:cNvPr id="22" name="Стрелка: штриховая вправо 21">
            <a:extLst>
              <a:ext uri="{FF2B5EF4-FFF2-40B4-BE49-F238E27FC236}">
                <a16:creationId xmlns:a16="http://schemas.microsoft.com/office/drawing/2014/main" id="{89E87F1E-C5D6-211E-7634-2A95687475F7}"/>
              </a:ext>
            </a:extLst>
          </p:cNvPr>
          <p:cNvSpPr/>
          <p:nvPr/>
        </p:nvSpPr>
        <p:spPr>
          <a:xfrm flipH="1">
            <a:off x="6306518" y="3347603"/>
            <a:ext cx="850348" cy="679174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5DD1E18B-F552-242A-A6B5-59C077EBF231}"/>
              </a:ext>
            </a:extLst>
          </p:cNvPr>
          <p:cNvSpPr/>
          <p:nvPr/>
        </p:nvSpPr>
        <p:spPr>
          <a:xfrm flipH="1">
            <a:off x="6306518" y="1448963"/>
            <a:ext cx="3398190" cy="1107405"/>
          </a:xfrm>
          <a:prstGeom prst="wedgeRoundRect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Вау, как много предметов я нашел.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5E17E0D-3E46-01E8-C1AC-F76160CE6D16}"/>
              </a:ext>
            </a:extLst>
          </p:cNvPr>
          <p:cNvSpPr/>
          <p:nvPr/>
        </p:nvSpPr>
        <p:spPr>
          <a:xfrm>
            <a:off x="178904" y="6009862"/>
            <a:ext cx="3080301" cy="7029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002060"/>
                </a:solidFill>
              </a:rPr>
              <a:t>Задание: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«Что нашёл </a:t>
            </a:r>
            <a:r>
              <a:rPr lang="ru-RU" dirty="0" err="1">
                <a:solidFill>
                  <a:srgbClr val="002060"/>
                </a:solidFill>
              </a:rPr>
              <a:t>Нэмо</a:t>
            </a:r>
            <a:r>
              <a:rPr lang="ru-RU" dirty="0">
                <a:solidFill>
                  <a:srgbClr val="002060"/>
                </a:solidFill>
              </a:rPr>
              <a:t>? Назови»</a:t>
            </a:r>
          </a:p>
        </p:txBody>
      </p:sp>
    </p:spTree>
    <p:extLst>
      <p:ext uri="{BB962C8B-B14F-4D97-AF65-F5344CB8AC3E}">
        <p14:creationId xmlns:p14="http://schemas.microsoft.com/office/powerpoint/2010/main" val="59306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4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мультфильм, рыб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A05C27-8A5E-41D5-FBF4-A4B489B9E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0" b="27826"/>
          <a:stretch/>
        </p:blipFill>
        <p:spPr>
          <a:xfrm>
            <a:off x="4936435" y="1497496"/>
            <a:ext cx="4833784" cy="4343401"/>
          </a:xfrm>
          <a:prstGeom prst="rect">
            <a:avLst/>
          </a:prstGeom>
        </p:spPr>
      </p:pic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C0C34213-CE2B-7C0B-26E4-1351FF610FED}"/>
              </a:ext>
            </a:extLst>
          </p:cNvPr>
          <p:cNvSpPr/>
          <p:nvPr/>
        </p:nvSpPr>
        <p:spPr>
          <a:xfrm flipH="1">
            <a:off x="2133600" y="1616765"/>
            <a:ext cx="3628586" cy="1038994"/>
          </a:xfrm>
          <a:prstGeom prst="wedgeRoundRect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Спасибо, что играл и помогал мне.</a:t>
            </a:r>
          </a:p>
        </p:txBody>
      </p:sp>
    </p:spTree>
    <p:extLst>
      <p:ext uri="{BB962C8B-B14F-4D97-AF65-F5344CB8AC3E}">
        <p14:creationId xmlns:p14="http://schemas.microsoft.com/office/powerpoint/2010/main" val="288228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4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88</Words>
  <Application>Microsoft Office PowerPoint</Application>
  <PresentationFormat>Широкоэкранный</PresentationFormat>
  <Paragraphs>11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2026-04-14T07:09:01Z</dcterms:created>
  <dcterms:modified xsi:type="dcterms:W3CDTF">2026-04-14T10:28:54Z</dcterms:modified>
</cp:coreProperties>
</file>