
<file path=[Content_Types].xml><?xml version="1.0" encoding="utf-8"?>
<Types xmlns="http://schemas.openxmlformats.org/package/2006/content-types"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7" r:id="rId5"/>
    <p:sldId id="265" r:id="rId6"/>
    <p:sldId id="266" r:id="rId7"/>
    <p:sldId id="275" r:id="rId8"/>
    <p:sldId id="267" r:id="rId9"/>
    <p:sldId id="276" r:id="rId10"/>
    <p:sldId id="277" r:id="rId11"/>
    <p:sldId id="278" r:id="rId12"/>
    <p:sldId id="279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>
      <p:cViewPr varScale="1">
        <p:scale>
          <a:sx n="98" d="100"/>
          <a:sy n="98" d="100"/>
        </p:scale>
        <p:origin x="53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279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DD3FE5C-685E-40DC-8B47-8DF64F779F51}" type="datetime1">
              <a:rPr lang="ru-RU" smtClean="0"/>
              <a:t>21.08.2025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52D75A-407D-4103-A02A-5E07FB0FD905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85616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 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 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 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521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 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2278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 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2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 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288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t>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36450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DDE378-217F-408E-9F08-1F2C2197986A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B390B6-A938-4A3C-81E6-728DA5F6F5C9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CB6574-69C6-4D24-9F36-307D5EE1909D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86FE35-6E1F-4337-8DC1-75284CBAFF98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88FA2-CAE4-491F-91C5-2256E3BFB24E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6B729A-78D4-46ED-B78F-25AAD81A9EA1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2" name="Рисунок 11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48A9C3-BEC6-470C-8939-1BC0DFD13620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0" name="Текст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 hasCustomPrompt="1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ять рисун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8" name="Полилиния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9" name="Рисунок 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0" name="Полилиния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1" name="Рисунок 1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Полилиния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0" name="Полилиния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21" name="Рисунок 2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5B8932-1B2E-4152-972E-5DDDF189815E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ABA02B-48D7-4F45-BDF4-92DC0DAD942C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C929494-1A30-419E-AF45-4DF2B34B9C72}" type="datetime1">
              <a:rPr lang="ru-RU" noProof="0" smtClean="0"/>
              <a:t>21.08.2025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6.pn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1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0.jp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1504" y="548680"/>
            <a:ext cx="8458200" cy="1828800"/>
          </a:xfrm>
        </p:spPr>
        <p:txBody>
          <a:bodyPr rtlCol="0"/>
          <a:lstStyle/>
          <a:p>
            <a:pPr algn="ctr" rtl="0"/>
            <a:r>
              <a:rPr lang="ru-RU" dirty="0"/>
              <a:t>Артикуляционная гимнастика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3592" y="2514600"/>
            <a:ext cx="7086600" cy="914400"/>
          </a:xfrm>
        </p:spPr>
        <p:txBody>
          <a:bodyPr rtlCol="0"/>
          <a:lstStyle/>
          <a:p>
            <a:pPr algn="ctr" rtl="0"/>
            <a:r>
              <a:rPr lang="ru-RU" dirty="0"/>
              <a:t>Шипящие и свистящие звуки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CED8B0-CAB0-41CF-8EB2-5BA9ADD8F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8448" y="-315416"/>
            <a:ext cx="1916832" cy="1916832"/>
          </a:xfrm>
          <a:prstGeom prst="rect">
            <a:avLst/>
          </a:prstGeom>
        </p:spPr>
      </p:pic>
      <p:pic>
        <p:nvPicPr>
          <p:cNvPr id="6" name="Развивалки - Весёлая детская музыка">
            <a:hlinkClick r:id="" action="ppaction://media"/>
            <a:extLst>
              <a:ext uri="{FF2B5EF4-FFF2-40B4-BE49-F238E27FC236}">
                <a16:creationId xmlns:a16="http://schemas.microsoft.com/office/drawing/2014/main" id="{3ABBC450-9882-4201-9C43-48480559D8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1344" y="63813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91344" y="116632"/>
            <a:ext cx="3657600" cy="2194560"/>
          </a:xfrm>
        </p:spPr>
        <p:txBody>
          <a:bodyPr rtlCol="0"/>
          <a:lstStyle/>
          <a:p>
            <a:pPr algn="ctr" rtl="0"/>
            <a:r>
              <a:rPr lang="ru-RU" sz="2000" dirty="0">
                <a:latin typeface="Constantia" panose="02030602050306030303" pitchFamily="18" charset="0"/>
              </a:rPr>
              <a:t>«Улыбка» </a:t>
            </a:r>
          </a:p>
          <a:p>
            <a:pPr rtl="0"/>
            <a:r>
              <a:rPr lang="ru-RU" dirty="0">
                <a:latin typeface="Constantia" panose="02030602050306030303" pitchFamily="18" charset="0"/>
              </a:rPr>
              <a:t>Улыбнуться, показать сомкнутые зубы. Держать 5–10 секунд.</a:t>
            </a:r>
          </a:p>
          <a:p>
            <a:pPr rtl="0"/>
            <a:r>
              <a:rPr lang="ru-RU" dirty="0"/>
              <a:t>👉 </a:t>
            </a:r>
            <a:r>
              <a:rPr lang="ru-RU" dirty="0">
                <a:solidFill>
                  <a:srgbClr val="00B050"/>
                </a:solidFill>
                <a:latin typeface="Bahnschrift SemiLight" panose="020B0502040204020203" pitchFamily="34" charset="0"/>
              </a:rPr>
              <a:t>Тренирует правильное положение губ.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B8D8159-767C-4EB1-8326-B78D065B0CB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/>
          <a:srcRect t="21721" b="21721"/>
          <a:stretch>
            <a:fillRect/>
          </a:stretch>
        </p:blipFill>
        <p:spPr>
          <a:xfrm>
            <a:off x="983432" y="1808908"/>
            <a:ext cx="5256584" cy="2973426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28BC15-B9DF-486D-B7BA-86069CA212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0496" y="-17307"/>
            <a:ext cx="1584176" cy="1584176"/>
          </a:xfrm>
          <a:prstGeom prst="rect">
            <a:avLst/>
          </a:prstGeom>
        </p:spPr>
      </p:pic>
      <p:pic>
        <p:nvPicPr>
          <p:cNvPr id="4" name="Запись 2025-08-20 175107">
            <a:hlinkClick r:id="" action="ppaction://media"/>
            <a:extLst>
              <a:ext uri="{FF2B5EF4-FFF2-40B4-BE49-F238E27FC236}">
                <a16:creationId xmlns:a16="http://schemas.microsoft.com/office/drawing/2014/main" id="{EF7A5D51-D45E-483B-B3E7-ABB500823B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28048" y="1473965"/>
            <a:ext cx="4418167" cy="36433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1343744"/>
          </a:xfrm>
        </p:spPr>
        <p:txBody>
          <a:bodyPr rtlCol="0">
            <a:normAutofit/>
          </a:bodyPr>
          <a:lstStyle/>
          <a:p>
            <a:pPr algn="ctr" rtl="0"/>
            <a:r>
              <a:rPr lang="ru-RU" b="1" dirty="0">
                <a:latin typeface="Constantia" panose="02030602050306030303" pitchFamily="18" charset="0"/>
              </a:rPr>
              <a:t>«Заборчик»</a:t>
            </a:r>
            <a:br>
              <a:rPr lang="ru-RU" dirty="0">
                <a:latin typeface="Constantia" panose="02030602050306030303" pitchFamily="18" charset="0"/>
              </a:rPr>
            </a:br>
            <a:r>
              <a:rPr lang="ru-RU" dirty="0">
                <a:latin typeface="Constantia" panose="02030602050306030303" pitchFamily="18" charset="0"/>
              </a:rPr>
              <a:t>Улыбнуться, сомкнуть зубы, язык за ними «прячется».</a:t>
            </a:r>
            <a:br>
              <a:rPr lang="ru-RU" dirty="0"/>
            </a:br>
            <a:r>
              <a:rPr lang="ru-RU" dirty="0">
                <a:solidFill>
                  <a:srgbClr val="00B050"/>
                </a:solidFill>
              </a:rPr>
              <a:t>👉 </a:t>
            </a:r>
            <a:r>
              <a:rPr lang="ru-RU" dirty="0">
                <a:solidFill>
                  <a:srgbClr val="00B050"/>
                </a:solidFill>
                <a:latin typeface="Bahnschrift SemiLight" panose="020B0502040204020203" pitchFamily="34" charset="0"/>
              </a:rPr>
              <a:t>Закрепляет правильное положение языка за зубами.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>
          <a:xfrm>
            <a:off x="5566714" y="5013176"/>
            <a:ext cx="3841654" cy="1512168"/>
          </a:xfrm>
        </p:spPr>
        <p:txBody>
          <a:bodyPr rtlCol="0">
            <a:normAutofit/>
          </a:bodyPr>
          <a:lstStyle/>
          <a:p>
            <a:pPr algn="ctr" rtl="0">
              <a:lnSpc>
                <a:spcPct val="100000"/>
              </a:lnSpc>
            </a:pPr>
            <a:r>
              <a:rPr lang="ru-RU" b="1" dirty="0">
                <a:latin typeface="Constantia" panose="02030602050306030303" pitchFamily="18" charset="0"/>
              </a:rPr>
              <a:t>«Трубочка»</a:t>
            </a:r>
            <a:br>
              <a:rPr lang="ru-RU" dirty="0">
                <a:latin typeface="Constantia" panose="02030602050306030303" pitchFamily="18" charset="0"/>
              </a:rPr>
            </a:br>
            <a:r>
              <a:rPr lang="ru-RU" dirty="0">
                <a:latin typeface="Constantia" panose="02030602050306030303" pitchFamily="18" charset="0"/>
              </a:rPr>
              <a:t>Губы вытянуть вперёд «трубочкой», затем снова улыбка. Повторить 5–6 раз.</a:t>
            </a:r>
            <a:br>
              <a:rPr lang="ru-RU" dirty="0">
                <a:latin typeface="Constantia" panose="02030602050306030303" pitchFamily="18" charset="0"/>
              </a:rPr>
            </a:br>
            <a:r>
              <a:rPr lang="ru-RU" dirty="0">
                <a:solidFill>
                  <a:srgbClr val="00B050"/>
                </a:solidFill>
              </a:rPr>
              <a:t>👉 </a:t>
            </a:r>
            <a:r>
              <a:rPr lang="ru-RU" dirty="0">
                <a:solidFill>
                  <a:srgbClr val="00B050"/>
                </a:solidFill>
                <a:latin typeface="Bahnschrift SemiLight SemiConde" panose="020B0502040204020203" pitchFamily="34" charset="0"/>
              </a:rPr>
              <a:t>Развивает подвижность губ.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34B117A-4070-4851-B097-C6C92FFA87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502" r="1502"/>
          <a:stretch>
            <a:fillRect/>
          </a:stretch>
        </p:blipFill>
        <p:spPr/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BCCA8FC-6824-4914-A80C-43BB5F7F54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1502" r="1502"/>
          <a:stretch>
            <a:fillRect/>
          </a:stretch>
        </p:blipFill>
        <p:spPr>
          <a:xfrm>
            <a:off x="5549302" y="1113022"/>
            <a:ext cx="3638453" cy="3750319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503D9F5-41A5-4332-809E-26D8F9C01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7824" y="0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E30E14-CC54-469D-8AB2-EEB1D1B94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032" y="-17307"/>
            <a:ext cx="1584176" cy="1584176"/>
          </a:xfrm>
          <a:prstGeom prst="rect">
            <a:avLst/>
          </a:prstGeom>
        </p:spPr>
      </p:pic>
      <p:pic>
        <p:nvPicPr>
          <p:cNvPr id="3" name="Запись 2025-08-21 114849">
            <a:hlinkClick r:id="" action="ppaction://media"/>
            <a:extLst>
              <a:ext uri="{FF2B5EF4-FFF2-40B4-BE49-F238E27FC236}">
                <a16:creationId xmlns:a16="http://schemas.microsoft.com/office/drawing/2014/main" id="{0CB7DD28-62A0-4217-A0CA-A4AD318A03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39616" y="767390"/>
            <a:ext cx="6696744" cy="45477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741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1028581" y="5373216"/>
            <a:ext cx="8104082" cy="1043459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1800" b="1" dirty="0">
                <a:latin typeface="Constantia" panose="02030602050306030303" pitchFamily="18" charset="0"/>
              </a:rPr>
              <a:t>«Качели»</a:t>
            </a:r>
            <a:br>
              <a:rPr lang="ru-RU" sz="1800" dirty="0">
                <a:latin typeface="Constantia" panose="02030602050306030303" pitchFamily="18" charset="0"/>
              </a:rPr>
            </a:br>
            <a:r>
              <a:rPr lang="ru-RU" sz="1800" dirty="0">
                <a:latin typeface="Constantia" panose="02030602050306030303" pitchFamily="18" charset="0"/>
              </a:rPr>
              <a:t>Язык поочерёдно тянется к верхним и нижним зубам за губами.</a:t>
            </a:r>
            <a:br>
              <a:rPr lang="ru-RU" sz="1800" dirty="0"/>
            </a:br>
            <a:r>
              <a:rPr lang="ru-RU" sz="1800" dirty="0">
                <a:solidFill>
                  <a:srgbClr val="00B050"/>
                </a:solidFill>
              </a:rPr>
              <a:t>👉 </a:t>
            </a:r>
            <a:r>
              <a:rPr lang="ru-RU" sz="1800" dirty="0">
                <a:solidFill>
                  <a:srgbClr val="00B050"/>
                </a:solidFill>
                <a:latin typeface="Bahnschrift SemiLight SemiConde" panose="020B0502040204020203" pitchFamily="34" charset="0"/>
              </a:rPr>
              <a:t>Помогает отрабатывать подвижность кончика языка.</a:t>
            </a:r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id="{8D0BDC66-4EA8-49CF-A0FC-7D0588F610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C9B0FA5-D9B2-4709-8256-89427E13217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t="18610" b="18610"/>
          <a:stretch>
            <a:fillRect/>
          </a:stretch>
        </p:blipFill>
        <p:spPr>
          <a:xfrm>
            <a:off x="6529200" y="1055033"/>
            <a:ext cx="2626638" cy="1649530"/>
          </a:xfr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8D6DDBB-9BD5-4F3F-8045-28FB8150E50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/>
          <a:srcRect t="18610" b="18610"/>
          <a:stretch>
            <a:fillRect/>
          </a:stretch>
        </p:blipFill>
        <p:spPr>
          <a:xfrm>
            <a:off x="6526180" y="3214124"/>
            <a:ext cx="2626638" cy="1649530"/>
          </a:xfr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2668D53-AED9-41D6-9B63-ECC4403373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04512" y="-171400"/>
            <a:ext cx="1584176" cy="1584176"/>
          </a:xfrm>
          <a:prstGeom prst="rect">
            <a:avLst/>
          </a:prstGeom>
        </p:spPr>
      </p:pic>
      <p:pic>
        <p:nvPicPr>
          <p:cNvPr id="3" name="Запись 2025-08-21 114919">
            <a:hlinkClick r:id="" action="ppaction://media"/>
            <a:extLst>
              <a:ext uri="{FF2B5EF4-FFF2-40B4-BE49-F238E27FC236}">
                <a16:creationId xmlns:a16="http://schemas.microsoft.com/office/drawing/2014/main" id="{0D0C9291-38BD-4299-841F-0E00AE1D8D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1698" y="1080552"/>
            <a:ext cx="4951338" cy="39459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055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91344" y="116632"/>
            <a:ext cx="4536504" cy="1584176"/>
          </a:xfrm>
        </p:spPr>
        <p:txBody>
          <a:bodyPr rtlCol="0"/>
          <a:lstStyle/>
          <a:p>
            <a:pPr algn="ctr" rtl="0"/>
            <a:r>
              <a:rPr lang="ru-RU" b="1" dirty="0">
                <a:latin typeface="Bahnschrift SemiLight" panose="020B0502040204020203" pitchFamily="34" charset="0"/>
              </a:rPr>
              <a:t>«Чашечка»</a:t>
            </a:r>
            <a:br>
              <a:rPr lang="ru-RU" dirty="0">
                <a:latin typeface="Bahnschrift SemiLight" panose="020B0502040204020203" pitchFamily="34" charset="0"/>
              </a:rPr>
            </a:br>
            <a:r>
              <a:rPr lang="ru-RU" dirty="0">
                <a:latin typeface="Bahnschrift SemiLight" panose="020B0502040204020203" pitchFamily="34" charset="0"/>
              </a:rPr>
              <a:t>Широкий язык поднять к верхним зубам, боковые края прижаты, посередине углубление.</a:t>
            </a:r>
            <a:br>
              <a:rPr lang="ru-RU" dirty="0">
                <a:latin typeface="Bahnschrift SemiLight" panose="020B0502040204020203" pitchFamily="34" charset="0"/>
              </a:rPr>
            </a:br>
            <a:r>
              <a:rPr lang="ru-RU" dirty="0"/>
              <a:t>👉 </a:t>
            </a:r>
            <a:r>
              <a:rPr lang="ru-RU" dirty="0">
                <a:solidFill>
                  <a:srgbClr val="00B050"/>
                </a:solidFill>
                <a:latin typeface="Constantia" panose="02030602050306030303" pitchFamily="18" charset="0"/>
              </a:rPr>
              <a:t>Упражнение важно для постановки шипящих.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E11245-366E-4EDF-9154-08465E9694E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/>
          <a:srcRect t="9686" b="9686"/>
          <a:stretch>
            <a:fillRect/>
          </a:stretch>
        </p:blipFill>
        <p:spPr/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1224029-3330-4523-95CB-D36C82E895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0496" y="-17307"/>
            <a:ext cx="1584176" cy="1584176"/>
          </a:xfrm>
          <a:prstGeom prst="rect">
            <a:avLst/>
          </a:prstGeom>
        </p:spPr>
      </p:pic>
      <p:pic>
        <p:nvPicPr>
          <p:cNvPr id="4" name="Запись 2025-08-21 114945">
            <a:hlinkClick r:id="" action="ppaction://media"/>
            <a:extLst>
              <a:ext uri="{FF2B5EF4-FFF2-40B4-BE49-F238E27FC236}">
                <a16:creationId xmlns:a16="http://schemas.microsoft.com/office/drawing/2014/main" id="{E3AF4AC7-184B-44BA-B9F4-6040F7B823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74649" y="1239184"/>
            <a:ext cx="4811329" cy="36299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647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1343744"/>
          </a:xfrm>
        </p:spPr>
        <p:txBody>
          <a:bodyPr rtlCol="0">
            <a:normAutofit/>
          </a:bodyPr>
          <a:lstStyle/>
          <a:p>
            <a:pPr algn="ctr" rtl="0"/>
            <a:r>
              <a:rPr lang="ru-RU" b="1" dirty="0">
                <a:latin typeface="Bahnschrift SemiLight SemiConde" panose="020B0502040204020203" pitchFamily="34" charset="0"/>
              </a:rPr>
              <a:t>«Игла»</a:t>
            </a:r>
            <a:br>
              <a:rPr lang="ru-RU" dirty="0">
                <a:latin typeface="Bahnschrift SemiLight SemiConde" panose="020B0502040204020203" pitchFamily="34" charset="0"/>
              </a:rPr>
            </a:br>
            <a:r>
              <a:rPr lang="ru-RU" dirty="0">
                <a:latin typeface="Bahnschrift SemiLight SemiConde" panose="020B0502040204020203" pitchFamily="34" charset="0"/>
              </a:rPr>
              <a:t>Вытянуть язык узким и острым «иголка».</a:t>
            </a:r>
            <a:br>
              <a:rPr lang="ru-RU" dirty="0"/>
            </a:br>
            <a:r>
              <a:rPr lang="ru-RU" dirty="0"/>
              <a:t>👉 </a:t>
            </a:r>
            <a:r>
              <a:rPr lang="ru-RU" dirty="0">
                <a:solidFill>
                  <a:srgbClr val="00B050"/>
                </a:solidFill>
                <a:latin typeface="Constantia" panose="02030602050306030303" pitchFamily="18" charset="0"/>
              </a:rPr>
              <a:t>Формирует узкий язык для свистящих.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>
          <a:xfrm>
            <a:off x="5566714" y="5013176"/>
            <a:ext cx="3841654" cy="1512168"/>
          </a:xfrm>
        </p:spPr>
        <p:txBody>
          <a:bodyPr rtlCol="0">
            <a:normAutofit/>
          </a:bodyPr>
          <a:lstStyle/>
          <a:p>
            <a:pPr algn="ctr" rtl="0">
              <a:lnSpc>
                <a:spcPct val="100000"/>
              </a:lnSpc>
            </a:pPr>
            <a:r>
              <a:rPr lang="ru-RU" b="1" dirty="0">
                <a:latin typeface="Bahnschrift SemiLight Condensed" panose="020B0502040204020203" pitchFamily="34" charset="0"/>
              </a:rPr>
              <a:t>«Змейка» (для шипящих)</a:t>
            </a:r>
            <a:br>
              <a:rPr lang="ru-RU" dirty="0">
                <a:latin typeface="Bahnschrift SemiLight Condensed" panose="020B0502040204020203" pitchFamily="34" charset="0"/>
              </a:rPr>
            </a:br>
            <a:r>
              <a:rPr lang="ru-RU" dirty="0">
                <a:latin typeface="Bahnschrift SemiLight Condensed" panose="020B0502040204020203" pitchFamily="34" charset="0"/>
              </a:rPr>
              <a:t>Высунуть язык узким кончиком между зубами и шипеть «ш-ш-ш».</a:t>
            </a:r>
            <a:br>
              <a:rPr lang="ru-RU" dirty="0"/>
            </a:br>
            <a:r>
              <a:rPr lang="ru-RU" dirty="0"/>
              <a:t>👉 </a:t>
            </a:r>
            <a:r>
              <a:rPr lang="ru-RU" dirty="0">
                <a:solidFill>
                  <a:srgbClr val="00B050"/>
                </a:solidFill>
                <a:latin typeface="Constantia" panose="02030602050306030303" pitchFamily="18" charset="0"/>
              </a:rPr>
              <a:t>Формируем правильную артикуляцию для [Ш], [Ж].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503D9F5-41A5-4332-809E-26D8F9C01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824" y="0"/>
            <a:ext cx="1584176" cy="15841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C0DF61-7EF1-4D11-9F9E-557CC2E560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1502" r="1502"/>
          <a:stretch>
            <a:fillRect/>
          </a:stretch>
        </p:blipFill>
        <p:spPr/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91DBDB-4851-4ACB-91CA-8ABC83B3140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l="1502" r="1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747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91344" y="116632"/>
            <a:ext cx="3600400" cy="1584176"/>
          </a:xfrm>
        </p:spPr>
        <p:txBody>
          <a:bodyPr rtlCol="0"/>
          <a:lstStyle/>
          <a:p>
            <a:pPr algn="ctr" rtl="0"/>
            <a:r>
              <a:rPr lang="ru-RU" b="1" dirty="0">
                <a:latin typeface="Constantia" panose="02030602050306030303" pitchFamily="18" charset="0"/>
              </a:rPr>
              <a:t>«Чистим зубки»</a:t>
            </a:r>
            <a:br>
              <a:rPr lang="ru-RU" dirty="0">
                <a:latin typeface="Constantia" panose="02030602050306030303" pitchFamily="18" charset="0"/>
              </a:rPr>
            </a:br>
            <a:r>
              <a:rPr lang="ru-RU" dirty="0">
                <a:latin typeface="Constantia" panose="02030602050306030303" pitchFamily="18" charset="0"/>
              </a:rPr>
              <a:t>Языком «водим» по внутренней поверхности зубов сверху и снизу.</a:t>
            </a:r>
            <a:br>
              <a:rPr lang="ru-RU" dirty="0"/>
            </a:br>
            <a:r>
              <a:rPr lang="ru-RU" dirty="0">
                <a:solidFill>
                  <a:srgbClr val="00B050"/>
                </a:solidFill>
                <a:latin typeface="Bahnschrift SemiLight" panose="020B0502040204020203" pitchFamily="34" charset="0"/>
              </a:rPr>
              <a:t>👉 Улучшаем подвижность языка и контроль.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28BC15-B9DF-486D-B7BA-86069CA21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0496" y="-17307"/>
            <a:ext cx="1584176" cy="15841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35FC1B-7471-4F40-8ADB-443FFD92D0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6"/>
          <a:srcRect t="21721" b="21721"/>
          <a:stretch>
            <a:fillRect/>
          </a:stretch>
        </p:blipFill>
        <p:spPr>
          <a:xfrm>
            <a:off x="983432" y="1844824"/>
            <a:ext cx="5193089" cy="2937510"/>
          </a:xfrm>
        </p:spPr>
      </p:pic>
      <p:pic>
        <p:nvPicPr>
          <p:cNvPr id="12" name="Запись 2025-08-21 115740">
            <a:hlinkClick r:id="" action="ppaction://media"/>
            <a:extLst>
              <a:ext uri="{FF2B5EF4-FFF2-40B4-BE49-F238E27FC236}">
                <a16:creationId xmlns:a16="http://schemas.microsoft.com/office/drawing/2014/main" id="{95E8AEBE-A96C-44EF-8E4E-D4215D2B06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28049" y="1330870"/>
            <a:ext cx="4680520" cy="36823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009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CED8B0-CAB0-41CF-8EB2-5BA9ADD8F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8448" y="-315416"/>
            <a:ext cx="1916832" cy="1916832"/>
          </a:xfrm>
          <a:prstGeom prst="rect">
            <a:avLst/>
          </a:prstGeom>
        </p:spPr>
      </p:pic>
      <p:pic>
        <p:nvPicPr>
          <p:cNvPr id="6" name="Развивалки - Весёлая детская музыка">
            <a:hlinkClick r:id="" action="ppaction://media"/>
            <a:extLst>
              <a:ext uri="{FF2B5EF4-FFF2-40B4-BE49-F238E27FC236}">
                <a16:creationId xmlns:a16="http://schemas.microsoft.com/office/drawing/2014/main" id="{3ABBC450-9882-4201-9C43-48480559D8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1344" y="6381328"/>
            <a:ext cx="406400" cy="406400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6C553858-AFB4-4726-B06B-EE669A03D0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5440" y="404664"/>
            <a:ext cx="8458200" cy="1224136"/>
          </a:xfrm>
        </p:spPr>
        <p:txBody>
          <a:bodyPr>
            <a:noAutofit/>
          </a:bodyPr>
          <a:lstStyle/>
          <a:p>
            <a:pPr algn="ctr"/>
            <a:r>
              <a:rPr lang="ru-RU" sz="7200" dirty="0"/>
              <a:t>Оцени себя!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753F59-9A3C-466E-9745-5A0229F207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74" y="2075207"/>
            <a:ext cx="2160240" cy="21602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C48C8FF-18CD-4A2C-A12A-07EEF75268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4020" y="2075207"/>
            <a:ext cx="2160240" cy="216024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CF9397F-FD3E-48A4-8E8B-D5C6837026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8890" y="2076712"/>
            <a:ext cx="2160240" cy="216024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0499CA-C686-47F2-BC53-7856EDE321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667" y="2115300"/>
            <a:ext cx="2160240" cy="21602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A751FFC-568B-4CEC-B221-6F4DC4FFBA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5664" y="2075207"/>
            <a:ext cx="2160240" cy="2160240"/>
          </a:xfrm>
          <a:prstGeom prst="rect">
            <a:avLst/>
          </a:prstGeom>
        </p:spPr>
      </p:pic>
      <p:sp>
        <p:nvSpPr>
          <p:cNvPr id="18" name="Управляющая кнопка: &quot;Пустой&quot; 17">
            <a:hlinkClick r:id="" action="ppaction://hlinkshowjump?jump=nextslide" highlightClick="1"/>
            <a:hlinkHover r:id="" action="ppaction://hlinkshowjump?jump=nextslide"/>
            <a:extLst>
              <a:ext uri="{FF2B5EF4-FFF2-40B4-BE49-F238E27FC236}">
                <a16:creationId xmlns:a16="http://schemas.microsoft.com/office/drawing/2014/main" id="{DB7F8D1B-BEBE-4842-A065-C4CD68D52F22}"/>
              </a:ext>
            </a:extLst>
          </p:cNvPr>
          <p:cNvSpPr/>
          <p:nvPr/>
        </p:nvSpPr>
        <p:spPr>
          <a:xfrm>
            <a:off x="5951984" y="5157192"/>
            <a:ext cx="720080" cy="432048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33FCAB2-364D-4DA1-8874-9CF2FCC3D8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0684" y="3855419"/>
            <a:ext cx="2932309" cy="29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3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Дети-друзья 16 х 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6688_TF03896101.potx" id="{A3AB8EB1-32C8-42D1-A2F7-9C8024EB1CB7}" vid="{880779B9-4198-47E8-81D9-8281AF4E13F9}"/>
    </a:ext>
  </a:extLst>
</a:theme>
</file>

<file path=ppt/theme/theme2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 с детьми на школьном дворе, альбом (широкоэкранный формат)</Template>
  <TotalTime>738</TotalTime>
  <Words>377</Words>
  <Application>Microsoft Office PowerPoint</Application>
  <PresentationFormat>Широкоэкранный</PresentationFormat>
  <Paragraphs>27</Paragraphs>
  <Slides>9</Slides>
  <Notes>8</Notes>
  <HiddenSlides>0</HiddenSlides>
  <MMClips>7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Bahnschrift SemiLight</vt:lpstr>
      <vt:lpstr>Bahnschrift SemiLight Condensed</vt:lpstr>
      <vt:lpstr>Bahnschrift SemiLight SemiConde</vt:lpstr>
      <vt:lpstr>Constantia</vt:lpstr>
      <vt:lpstr>Times New Roman</vt:lpstr>
      <vt:lpstr>Дети-друзья 16 х 9</vt:lpstr>
      <vt:lpstr>Артикуляционная гимнастика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Оцени себя!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Артикуляционная гимнастика</dc:title>
  <dc:creator>Анна Артемова</dc:creator>
  <cp:keywords/>
  <cp:lastModifiedBy>Анна Артемова</cp:lastModifiedBy>
  <cp:revision>11</cp:revision>
  <dcterms:created xsi:type="dcterms:W3CDTF">2025-08-19T14:32:05Z</dcterms:created>
  <dcterms:modified xsi:type="dcterms:W3CDTF">2025-08-21T14:40:16Z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