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2194B1-6DA9-6E25-A244-B2D527F401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E88AD2-0761-05B2-8434-41570F0167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770392-4DF6-4D52-49C7-19FC56507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9F7D-E4F6-4064-BB55-370F39C7C686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70489B-E640-EB72-250E-198315DB8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C81BCA-AA89-DFD7-DCBA-A8D415E81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8815-BD62-4277-B863-906BF2EA9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673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9AD1AF-99FC-2821-556B-10DAB3DFC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455832-816F-F37A-41C9-BDAE8088C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82023E-0F50-F1FB-403C-51CA7F7F7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9F7D-E4F6-4064-BB55-370F39C7C686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71841D-CFF0-6DCC-4DFA-ABA8C5772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470B64-349A-6ABC-072E-275BA3692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8815-BD62-4277-B863-906BF2EA9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330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FC5807-A0D9-E65E-2FA0-06BE384FF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69F511-CCE0-EFBB-8E74-0F91F725B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5F0DB4-54CA-AAA4-11D9-AB0CD18A5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9F7D-E4F6-4064-BB55-370F39C7C686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7BDBA5-3676-A444-F746-EBEAFE5A0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F20451-F06B-3F17-8987-F59A98D7B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8815-BD62-4277-B863-906BF2EA9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69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B00D0D-68F3-2265-0B88-C48833484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212FC6-F8ED-5A78-0DC2-D8583B6736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29353E7-1673-7FFB-053D-91610B62E4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06C123-B983-AF26-ED3A-CBD198C35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9F7D-E4F6-4064-BB55-370F39C7C686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5DA198-3F04-BFDC-7E4D-AECE62C25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814A3D-187C-0757-2537-A6A5985E4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8815-BD62-4277-B863-906BF2EA9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594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9DFD71-6A14-A4BE-5E58-21E9FDF31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CD27CC-B769-F7F9-9515-D6326E773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F007341-35A3-60FB-B358-F9B1EEE505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82BA060-0CF7-0257-0682-77FB30864F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A8F4243-209F-BD58-2D5D-BDC9596DC4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F672AD3-E4DC-0D20-A8CA-9F5D5C83E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9F7D-E4F6-4064-BB55-370F39C7C686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E987FF3-A371-EC37-C208-E2CF4D1F3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8176DE1-8DCB-FF95-AABC-49D5CBD98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8815-BD62-4277-B863-906BF2EA9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306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21DDBC-75D8-38DD-9DAE-516BA0AFB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E0C8D64-24EE-E108-7CF9-E2657B6CE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9F7D-E4F6-4064-BB55-370F39C7C686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4F382DA-567B-E301-9D65-770486131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8DBF5A5-F25B-50B3-CC17-6DCE5AA38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8815-BD62-4277-B863-906BF2EA9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674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5ADDAC4-D52E-1B2D-078C-222D5051A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9F7D-E4F6-4064-BB55-370F39C7C686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6AF7C48-19F3-A280-4849-095261BCA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DE7A9A-1A11-3485-A0A3-0B0A16E0E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8815-BD62-4277-B863-906BF2EA9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715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3A4245-8CD0-E087-74B5-0ECD1286D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64B958-CF9A-4A6D-425C-53A65FB1F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51BA9B-8AF1-0F74-88B1-0414FEE6D8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F955C5-86F8-60D1-4EF0-9B55DFE78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9F7D-E4F6-4064-BB55-370F39C7C686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3619100-F6D9-54E9-98C5-C1A5081F0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63AFD9-55E5-F56B-1AE3-456E6445F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8815-BD62-4277-B863-906BF2EA9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678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8AB267-F1AD-485D-1E7A-21C72A827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F1F96E0-76CD-BC40-4577-D0B5DC054F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36B9FE3-9D36-70A7-B002-3988B9701A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8B4870-5348-4701-387E-2AC848C19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9F7D-E4F6-4064-BB55-370F39C7C686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57D3C0-89AB-454E-A1BC-BA5AECB72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6746D60-337B-476A-478F-84F261F0A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8815-BD62-4277-B863-906BF2EA9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506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31C85-5998-7518-CC9D-90798A7E9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BBACC20-87C7-2647-4FA4-B1A9C782A7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66DB1E-EA0B-E3E7-10BA-7C3C540A4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9F7D-E4F6-4064-BB55-370F39C7C686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6266CF-2346-F7C2-C656-49368ED4E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3DEC81-DB59-EDA1-59CA-0CAAA17E2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8815-BD62-4277-B863-906BF2EA9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227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90E7EDC-9F83-B9B9-1885-181C6E83ED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4BFF7A4-DD20-80B5-0217-29AAA87ED0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E5EC60-DDD0-6460-6F98-4BCB763C5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89F7D-E4F6-4064-BB55-370F39C7C686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7E654A-4792-E5C1-7EC1-5EF99A749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AA1655-53A7-BE85-7AD9-132530223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A8815-BD62-4277-B863-906BF2EA9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271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BF601E-4C45-BCC3-0D3A-7792FEF61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CA08C1-2374-D172-2D69-68018BA32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C7FCCC-6574-668B-4049-3AE510A649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B89F7D-E4F6-4064-BB55-370F39C7C686}" type="datetimeFigureOut">
              <a:rPr lang="ru-RU" smtClean="0"/>
              <a:t>12.01.2026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403AE7-6527-FB4E-4472-804896F194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84BBAC-74D8-7F49-CEB9-27710F82C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CA8815-BD62-4277-B863-906BF2EA9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931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31C2669-B55C-8378-D8BF-2811E8E4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775" y="-169128"/>
            <a:ext cx="1555595" cy="1555595"/>
          </a:xfrm>
          <a:prstGeom prst="rect">
            <a:avLst/>
          </a:prstGeom>
        </p:spPr>
      </p:pic>
      <p:sp>
        <p:nvSpPr>
          <p:cNvPr id="8" name="Облако 7">
            <a:extLst>
              <a:ext uri="{FF2B5EF4-FFF2-40B4-BE49-F238E27FC236}">
                <a16:creationId xmlns:a16="http://schemas.microsoft.com/office/drawing/2014/main" id="{13A7DC5B-8BE6-7049-35B7-B8BFEC2754FD}"/>
              </a:ext>
            </a:extLst>
          </p:cNvPr>
          <p:cNvSpPr/>
          <p:nvPr/>
        </p:nvSpPr>
        <p:spPr>
          <a:xfrm>
            <a:off x="2497731" y="851579"/>
            <a:ext cx="7120919" cy="4825031"/>
          </a:xfrm>
          <a:prstGeom prst="cloud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Запуск речи</a:t>
            </a:r>
          </a:p>
          <a:p>
            <a:pPr algn="ctr"/>
            <a:r>
              <a:rPr lang="ru-RU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Мила и Тёпа </a:t>
            </a:r>
          </a:p>
          <a:p>
            <a:pPr algn="ctr"/>
            <a:r>
              <a:rPr lang="ru-RU" sz="4000" dirty="0">
                <a:solidFill>
                  <a:srgbClr val="FFFF00"/>
                </a:solidFill>
                <a:latin typeface="Comic Sans MS" panose="030F0702030302020204" pitchFamily="66" charset="0"/>
              </a:rPr>
              <a:t>«Мила и овощи»</a:t>
            </a:r>
          </a:p>
        </p:txBody>
      </p:sp>
    </p:spTree>
    <p:extLst>
      <p:ext uri="{BB962C8B-B14F-4D97-AF65-F5344CB8AC3E}">
        <p14:creationId xmlns:p14="http://schemas.microsoft.com/office/powerpoint/2010/main" val="33540746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19C22E7-2F74-9063-822D-CFAE56D562DE}"/>
              </a:ext>
            </a:extLst>
          </p:cNvPr>
          <p:cNvSpPr/>
          <p:nvPr/>
        </p:nvSpPr>
        <p:spPr>
          <a:xfrm>
            <a:off x="11587053" y="6435701"/>
            <a:ext cx="604947" cy="422299"/>
          </a:xfrm>
          <a:prstGeom prst="actionButtonForwardNext">
            <a:avLst/>
          </a:prstGeom>
          <a:solidFill>
            <a:srgbClr val="7030A0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мультфильм, кукла, статуэтка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6865A24-F628-F05D-97B2-CFA2E02E12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977" y="-291422"/>
            <a:ext cx="5287466" cy="7931199"/>
          </a:xfrm>
          <a:prstGeom prst="rect">
            <a:avLst/>
          </a:prstGeom>
        </p:spPr>
      </p:pic>
      <p:sp>
        <p:nvSpPr>
          <p:cNvPr id="5" name="Облако 4">
            <a:extLst>
              <a:ext uri="{FF2B5EF4-FFF2-40B4-BE49-F238E27FC236}">
                <a16:creationId xmlns:a16="http://schemas.microsoft.com/office/drawing/2014/main" id="{A1DAFA8D-1059-E15F-D831-ACCD4C1FAC4C}"/>
              </a:ext>
            </a:extLst>
          </p:cNvPr>
          <p:cNvSpPr/>
          <p:nvPr/>
        </p:nvSpPr>
        <p:spPr>
          <a:xfrm>
            <a:off x="752693" y="928361"/>
            <a:ext cx="4649945" cy="2889783"/>
          </a:xfrm>
          <a:prstGeom prst="cloud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Comic Sans MS" panose="030F0702030302020204" pitchFamily="66" charset="0"/>
              </a:rPr>
              <a:t>Мила хочет приготовить еду,</a:t>
            </a:r>
            <a:br>
              <a:rPr lang="ru-RU" sz="2400" dirty="0">
                <a:latin typeface="Comic Sans MS" panose="030F0702030302020204" pitchFamily="66" charset="0"/>
              </a:rPr>
            </a:br>
            <a:r>
              <a:rPr lang="ru-RU" sz="2400" dirty="0">
                <a:latin typeface="Comic Sans MS" panose="030F0702030302020204" pitchFamily="66" charset="0"/>
              </a:rPr>
              <a:t>но ей нужны </a:t>
            </a:r>
            <a:r>
              <a:rPr lang="ru-RU" sz="2400" b="1" dirty="0">
                <a:latin typeface="Comic Sans MS" panose="030F0702030302020204" pitchFamily="66" charset="0"/>
              </a:rPr>
              <a:t>овощи</a:t>
            </a:r>
            <a:r>
              <a:rPr lang="ru-RU" sz="2400" dirty="0">
                <a:latin typeface="Comic Sans MS" panose="030F0702030302020204" pitchFamily="66" charset="0"/>
              </a:rPr>
              <a:t>.</a:t>
            </a:r>
            <a:endParaRPr lang="ru-RU" sz="24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Рисунок 5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B7C08AA-2727-9125-6DA0-E27346530E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775" y="-169128"/>
            <a:ext cx="1555595" cy="155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192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750" fill="hold">
                                          <p:stCondLst>
                                            <p:cond delay="3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750" fill="hold">
                                          <p:stCondLst>
                                            <p:cond delay="5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750" fill="hold">
                                          <p:stCondLst>
                                            <p:cond delay="7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19C22E7-2F74-9063-822D-CFAE56D562DE}"/>
              </a:ext>
            </a:extLst>
          </p:cNvPr>
          <p:cNvSpPr/>
          <p:nvPr/>
        </p:nvSpPr>
        <p:spPr>
          <a:xfrm>
            <a:off x="11587053" y="6435701"/>
            <a:ext cx="604947" cy="422299"/>
          </a:xfrm>
          <a:prstGeom prst="actionButtonForwardNext">
            <a:avLst/>
          </a:prstGeom>
          <a:solidFill>
            <a:srgbClr val="7030A0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Изображение выглядит как стол, свеча, пасхальный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0839095-D356-C21A-7C45-8FF95F3D6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5000" y1="12305" x2="50549" y2="37988"/>
                        <a14:foregroundMark x1="50549" y1="37988" x2="50549" y2="43066"/>
                        <a14:foregroundMark x1="51758" y1="17383" x2="49945" y2="33594"/>
                        <a14:foregroundMark x1="53462" y1="27344" x2="52253" y2="34277"/>
                        <a14:foregroundMark x1="47692" y1="37012" x2="47418" y2="42188"/>
                        <a14:foregroundMark x1="36593" y1="69238" x2="35549" y2="87500"/>
                        <a14:foregroundMark x1="45604" y1="66406" x2="45220" y2="73828"/>
                        <a14:foregroundMark x1="53956" y1="64551" x2="55934" y2="74121"/>
                        <a14:foregroundMark x1="66484" y1="55176" x2="66978" y2="57715"/>
                        <a14:foregroundMark x1="62418" y1="66895" x2="64505" y2="83496"/>
                        <a14:foregroundMark x1="64505" y1="83496" x2="65549" y2="85645"/>
                        <a14:foregroundMark x1="23846" y1="51172" x2="24011" y2="55859"/>
                        <a14:foregroundMark x1="24780" y1="49512" x2="29231" y2="46582"/>
                        <a14:backgroundMark x1="72363" y1="21582" x2="72363" y2="21582"/>
                        <a14:backgroundMark x1="57363" y1="24316" x2="57582" y2="24805"/>
                        <a14:backgroundMark x1="83022" y1="42188" x2="83022" y2="42188"/>
                        <a14:backgroundMark x1="76264" y1="68262" x2="76264" y2="68262"/>
                        <a14:backgroundMark x1="80769" y1="36328" x2="80769" y2="36328"/>
                        <a14:backgroundMark x1="82637" y1="53516" x2="82637" y2="53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29" t="7604" r="19635"/>
          <a:stretch/>
        </p:blipFill>
        <p:spPr>
          <a:xfrm>
            <a:off x="781777" y="2915304"/>
            <a:ext cx="5144373" cy="4317878"/>
          </a:xfrm>
          <a:prstGeom prst="rect">
            <a:avLst/>
          </a:prstGeom>
        </p:spPr>
      </p:pic>
      <p:pic>
        <p:nvPicPr>
          <p:cNvPr id="7" name="Рисунок 6" descr="Изображение выглядит как мультфильм, кукла, статуэтка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A63BCED-4F02-67BB-4155-6B3037C720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159" y="-165780"/>
            <a:ext cx="5287466" cy="7931199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4669CD68-800D-0A96-D9AC-FA1D2D206C82}"/>
              </a:ext>
            </a:extLst>
          </p:cNvPr>
          <p:cNvGrpSpPr/>
          <p:nvPr/>
        </p:nvGrpSpPr>
        <p:grpSpPr>
          <a:xfrm>
            <a:off x="3550729" y="1043429"/>
            <a:ext cx="3713441" cy="2210477"/>
            <a:chOff x="4392780" y="483860"/>
            <a:chExt cx="3713441" cy="2210477"/>
          </a:xfrm>
        </p:grpSpPr>
        <p:pic>
          <p:nvPicPr>
            <p:cNvPr id="9" name="Рисунок 8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71F0DC33-5728-75B2-ACA4-77B703E88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F3A6AA4-5037-93BC-AEFE-8061EF0EE70E}"/>
                </a:ext>
              </a:extLst>
            </p:cNvPr>
            <p:cNvSpPr txBox="1"/>
            <p:nvPr/>
          </p:nvSpPr>
          <p:spPr>
            <a:xfrm>
              <a:off x="4676702" y="991182"/>
              <a:ext cx="310616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Привет! Это МИ-ЛА.</a:t>
              </a:r>
              <a:br>
                <a:rPr lang="ru-RU" sz="2800" b="1" dirty="0">
                  <a:latin typeface="Gabriola" panose="04040605051002020D02" pitchFamily="82" charset="0"/>
                </a:rPr>
              </a:br>
              <a:r>
                <a:rPr lang="ru-RU" sz="2800" b="1" dirty="0">
                  <a:latin typeface="Gabriola" panose="04040605051002020D02" pitchFamily="82" charset="0"/>
                </a:rPr>
                <a:t>Ой, а что это на столе?</a:t>
              </a:r>
            </a:p>
          </p:txBody>
        </p:sp>
      </p:grpSp>
      <p:pic>
        <p:nvPicPr>
          <p:cNvPr id="11" name="Рисунок 10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825D920-13F1-6596-3B11-1BDE6B8855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7AA9D2E-EF84-82ED-733B-7AA38E6CD1D8}"/>
              </a:ext>
            </a:extLst>
          </p:cNvPr>
          <p:cNvSpPr/>
          <p:nvPr/>
        </p:nvSpPr>
        <p:spPr>
          <a:xfrm>
            <a:off x="860916" y="188464"/>
            <a:ext cx="1205209" cy="117964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>
                <a:latin typeface="Comic Sans MS" panose="030F0702030302020204" pitchFamily="66" charset="0"/>
              </a:rPr>
              <a:t>Речь:</a:t>
            </a:r>
          </a:p>
          <a:p>
            <a:r>
              <a:rPr lang="ru-RU" i="1" dirty="0">
                <a:latin typeface="Comic Sans MS" panose="030F0702030302020204" pitchFamily="66" charset="0"/>
              </a:rPr>
              <a:t>-ой</a:t>
            </a:r>
            <a:endParaRPr lang="ru-RU" dirty="0">
              <a:latin typeface="Comic Sans MS" panose="030F0702030302020204" pitchFamily="66" charset="0"/>
            </a:endParaRPr>
          </a:p>
          <a:p>
            <a:r>
              <a:rPr lang="ru-RU" i="1" dirty="0">
                <a:latin typeface="Comic Sans MS" panose="030F0702030302020204" pitchFamily="66" charset="0"/>
              </a:rPr>
              <a:t>-что?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13" name="Рисунок 1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5F60238-1662-0FB9-5223-79D0B75663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775" y="-169128"/>
            <a:ext cx="1555595" cy="155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750" fill="hold">
                                          <p:stCondLst>
                                            <p:cond delay="3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750" fill="hold">
                                          <p:stCondLst>
                                            <p:cond delay="5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750" fill="hold">
                                          <p:stCondLst>
                                            <p:cond delay="7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19C22E7-2F74-9063-822D-CFAE56D562DE}"/>
              </a:ext>
            </a:extLst>
          </p:cNvPr>
          <p:cNvSpPr/>
          <p:nvPr/>
        </p:nvSpPr>
        <p:spPr>
          <a:xfrm>
            <a:off x="11587053" y="6435701"/>
            <a:ext cx="604947" cy="422299"/>
          </a:xfrm>
          <a:prstGeom prst="actionButtonForwardNext">
            <a:avLst/>
          </a:prstGeom>
          <a:solidFill>
            <a:srgbClr val="7030A0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8C8B0D3-327E-273C-D0A5-A777EC3B2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775" y="-169128"/>
            <a:ext cx="1555595" cy="1555595"/>
          </a:xfrm>
          <a:prstGeom prst="rect">
            <a:avLst/>
          </a:prstGeom>
        </p:spPr>
      </p:pic>
      <p:pic>
        <p:nvPicPr>
          <p:cNvPr id="7" name="Рисунок 6" descr="Изображение выглядит как производить, Натуральные продукты, Продовольственная группа, Цельные продукт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96DC047-A1CE-2BB9-8B6D-E43A423888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97" r="54501"/>
          <a:stretch/>
        </p:blipFill>
        <p:spPr>
          <a:xfrm>
            <a:off x="777996" y="3343493"/>
            <a:ext cx="4680483" cy="2949114"/>
          </a:xfrm>
          <a:prstGeom prst="rect">
            <a:avLst/>
          </a:prstGeom>
        </p:spPr>
      </p:pic>
      <p:pic>
        <p:nvPicPr>
          <p:cNvPr id="8" name="Рисунок 7" descr="Изображение выглядит как мультфильм, кукла, статуэтка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8EA4C08-3D1E-81B1-9502-E3BEBFC254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159" y="-165780"/>
            <a:ext cx="5287466" cy="7931199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F17456AF-6894-11C5-B786-13E89D4D5E1C}"/>
              </a:ext>
            </a:extLst>
          </p:cNvPr>
          <p:cNvGrpSpPr/>
          <p:nvPr/>
        </p:nvGrpSpPr>
        <p:grpSpPr>
          <a:xfrm>
            <a:off x="3550729" y="1043429"/>
            <a:ext cx="3713441" cy="2210477"/>
            <a:chOff x="4392780" y="483860"/>
            <a:chExt cx="3713441" cy="2210477"/>
          </a:xfrm>
        </p:grpSpPr>
        <p:pic>
          <p:nvPicPr>
            <p:cNvPr id="10" name="Рисунок 9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6D43C95-80D4-519E-5ABD-B2C37E21CA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E995A8-DD0B-C0D1-92CB-A5C4FD8DF09D}"/>
                </a:ext>
              </a:extLst>
            </p:cNvPr>
            <p:cNvSpPr txBox="1"/>
            <p:nvPr/>
          </p:nvSpPr>
          <p:spPr>
            <a:xfrm>
              <a:off x="4676702" y="991182"/>
              <a:ext cx="31061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2800" b="1" dirty="0">
                <a:latin typeface="Gabriola" panose="04040605051002020D02" pitchFamily="82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6C1CB20-AB59-56BE-3DEC-45B00B96280E}"/>
              </a:ext>
            </a:extLst>
          </p:cNvPr>
          <p:cNvSpPr txBox="1"/>
          <p:nvPr/>
        </p:nvSpPr>
        <p:spPr>
          <a:xfrm>
            <a:off x="3834651" y="1566139"/>
            <a:ext cx="31061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Comic Sans MS" panose="030F0702030302020204" pitchFamily="66" charset="0"/>
              </a:rPr>
              <a:t>Покажи овощ</a:t>
            </a:r>
          </a:p>
          <a:p>
            <a:pPr algn="ctr"/>
            <a:r>
              <a:rPr lang="ru-RU" sz="3200" dirty="0">
                <a:latin typeface="Comic Sans MS" panose="030F0702030302020204" pitchFamily="66" charset="0"/>
              </a:rPr>
              <a:t>ВОТ </a:t>
            </a:r>
            <a:r>
              <a:rPr lang="ru-RU" sz="2800" dirty="0">
                <a:latin typeface="Comic Sans MS" panose="030F0702030302020204" pitchFamily="66" charset="0"/>
              </a:rPr>
              <a:t>капуста</a:t>
            </a:r>
            <a:endParaRPr lang="ru-RU" sz="3200" dirty="0">
              <a:latin typeface="Comic Sans MS" panose="030F0702030302020204" pitchFamily="66" charset="0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B1CEAAF7-DE73-CF43-ACB0-4BB9B28DC38C}"/>
              </a:ext>
            </a:extLst>
          </p:cNvPr>
          <p:cNvSpPr/>
          <p:nvPr/>
        </p:nvSpPr>
        <p:spPr>
          <a:xfrm>
            <a:off x="1458852" y="3429000"/>
            <a:ext cx="4257893" cy="195269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effectLst/>
                <a:latin typeface="Comic Sans MS" panose="030F0702030302020204" pitchFamily="66" charset="0"/>
              </a:rPr>
              <a:t>Мы капусту рубим, рубим</a:t>
            </a:r>
            <a:br>
              <a:rPr lang="ru-RU" dirty="0">
                <a:latin typeface="Comic Sans MS" panose="030F0702030302020204" pitchFamily="66" charset="0"/>
              </a:rPr>
            </a:br>
            <a:r>
              <a:rPr lang="ru-RU" b="0" i="0" dirty="0">
                <a:effectLst/>
                <a:latin typeface="Comic Sans MS" panose="030F0702030302020204" pitchFamily="66" charset="0"/>
              </a:rPr>
              <a:t>Мы капусту солим, солим</a:t>
            </a:r>
            <a:br>
              <a:rPr lang="ru-RU" dirty="0">
                <a:latin typeface="Comic Sans MS" panose="030F0702030302020204" pitchFamily="66" charset="0"/>
              </a:rPr>
            </a:br>
            <a:r>
              <a:rPr lang="ru-RU" b="0" i="0" dirty="0">
                <a:effectLst/>
                <a:latin typeface="Comic Sans MS" panose="030F0702030302020204" pitchFamily="66" charset="0"/>
              </a:rPr>
              <a:t>Мы капусту трём, трём</a:t>
            </a:r>
            <a:br>
              <a:rPr lang="ru-RU" dirty="0">
                <a:latin typeface="Comic Sans MS" panose="030F0702030302020204" pitchFamily="66" charset="0"/>
              </a:rPr>
            </a:br>
            <a:r>
              <a:rPr lang="ru-RU" b="0" i="0" dirty="0">
                <a:effectLst/>
                <a:latin typeface="Comic Sans MS" panose="030F0702030302020204" pitchFamily="66" charset="0"/>
              </a:rPr>
              <a:t>Мы капусту мнём, мнём. 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15" name="Рисунок 14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6E82DE8-9725-7C65-051A-9471BB5A75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B5723A3-27D7-5046-A46F-215EC9C6E5E4}"/>
              </a:ext>
            </a:extLst>
          </p:cNvPr>
          <p:cNvSpPr/>
          <p:nvPr/>
        </p:nvSpPr>
        <p:spPr>
          <a:xfrm>
            <a:off x="860916" y="182534"/>
            <a:ext cx="3222473" cy="15426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600" dirty="0">
              <a:latin typeface="Comic Sans MS" panose="030F0702030302020204" pitchFamily="66" charset="0"/>
            </a:endParaRPr>
          </a:p>
          <a:p>
            <a:r>
              <a:rPr lang="ru-RU" sz="1600" dirty="0">
                <a:latin typeface="Comic Sans MS" panose="030F0702030302020204" pitchFamily="66" charset="0"/>
              </a:rPr>
              <a:t>Речь:</a:t>
            </a:r>
          </a:p>
          <a:p>
            <a:r>
              <a:rPr lang="ru-RU" sz="1600" i="1" dirty="0">
                <a:latin typeface="Comic Sans MS" panose="030F0702030302020204" pitchFamily="66" charset="0"/>
              </a:rPr>
              <a:t>Овощи</a:t>
            </a:r>
            <a:r>
              <a:rPr lang="ru-RU" sz="1600" dirty="0">
                <a:latin typeface="Comic Sans MS" panose="030F0702030302020204" pitchFamily="66" charset="0"/>
              </a:rPr>
              <a:t> (пассивно)</a:t>
            </a:r>
          </a:p>
          <a:p>
            <a:r>
              <a:rPr lang="ru-RU" sz="1600" i="1" dirty="0">
                <a:latin typeface="Comic Sans MS" panose="030F0702030302020204" pitchFamily="66" charset="0"/>
              </a:rPr>
              <a:t>На</a:t>
            </a:r>
          </a:p>
          <a:p>
            <a:r>
              <a:rPr lang="ru-RU" sz="1600" i="1" dirty="0">
                <a:latin typeface="Comic Sans MS" panose="030F0702030302020204" pitchFamily="66" charset="0"/>
              </a:rPr>
              <a:t>Вот</a:t>
            </a:r>
          </a:p>
          <a:p>
            <a:r>
              <a:rPr lang="ru-RU" sz="1600" i="1" dirty="0">
                <a:latin typeface="Comic Sans MS" panose="030F0702030302020204" pitchFamily="66" charset="0"/>
              </a:rPr>
              <a:t>Доп. задание: пальчиковая игра.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4079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750" fill="hold">
                                          <p:stCondLst>
                                            <p:cond delay="3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750" fill="hold">
                                          <p:stCondLst>
                                            <p:cond delay="5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750" fill="hold">
                                          <p:stCondLst>
                                            <p:cond delay="7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6" grpId="0" animBg="1"/>
      <p:bldP spid="1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19C22E7-2F74-9063-822D-CFAE56D562DE}"/>
              </a:ext>
            </a:extLst>
          </p:cNvPr>
          <p:cNvSpPr/>
          <p:nvPr/>
        </p:nvSpPr>
        <p:spPr>
          <a:xfrm>
            <a:off x="11587053" y="6435701"/>
            <a:ext cx="604947" cy="422299"/>
          </a:xfrm>
          <a:prstGeom prst="actionButtonForwardNext">
            <a:avLst/>
          </a:prstGeom>
          <a:solidFill>
            <a:srgbClr val="7030A0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8C8B0D3-327E-273C-D0A5-A777EC3B2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775" y="-169128"/>
            <a:ext cx="1555595" cy="1555595"/>
          </a:xfrm>
          <a:prstGeom prst="rect">
            <a:avLst/>
          </a:prstGeom>
        </p:spPr>
      </p:pic>
      <p:pic>
        <p:nvPicPr>
          <p:cNvPr id="6" name="Рисунок 5" descr="Изображение выглядит как мультфильм, кукла, статуэтка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A691108-294D-65FF-CC4C-DDEABCB9BD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159" y="-165780"/>
            <a:ext cx="5287466" cy="7931199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E419315E-6771-3D0D-2FE0-74CF63BD85B3}"/>
              </a:ext>
            </a:extLst>
          </p:cNvPr>
          <p:cNvGrpSpPr/>
          <p:nvPr/>
        </p:nvGrpSpPr>
        <p:grpSpPr>
          <a:xfrm>
            <a:off x="3550729" y="1043429"/>
            <a:ext cx="3713441" cy="2210477"/>
            <a:chOff x="3550729" y="1043429"/>
            <a:chExt cx="3713441" cy="2210477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D5AFB5A7-42CE-033E-E852-BC915FFABC38}"/>
                </a:ext>
              </a:extLst>
            </p:cNvPr>
            <p:cNvGrpSpPr/>
            <p:nvPr/>
          </p:nvGrpSpPr>
          <p:grpSpPr>
            <a:xfrm>
              <a:off x="3550729" y="1043429"/>
              <a:ext cx="3713441" cy="2210477"/>
              <a:chOff x="4392780" y="483860"/>
              <a:chExt cx="3713441" cy="2210477"/>
            </a:xfrm>
          </p:grpSpPr>
          <p:pic>
            <p:nvPicPr>
              <p:cNvPr id="8" name="Рисунок 7" descr="Изображение выглядит как небо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8ED275D8-8102-8E39-B600-0A46FD4227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60" t="22189" r="18404" b="21527"/>
              <a:stretch/>
            </p:blipFill>
            <p:spPr>
              <a:xfrm flipH="1">
                <a:off x="4392780" y="483860"/>
                <a:ext cx="3713441" cy="2210477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3945C79-B961-79AB-7862-597D20535797}"/>
                  </a:ext>
                </a:extLst>
              </p:cNvPr>
              <p:cNvSpPr txBox="1"/>
              <p:nvPr/>
            </p:nvSpPr>
            <p:spPr>
              <a:xfrm>
                <a:off x="4676702" y="991182"/>
                <a:ext cx="31061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800" b="1" dirty="0">
                  <a:latin typeface="Gabriola" panose="04040605051002020D02" pitchFamily="82" charset="0"/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EBC5030-A789-AC78-0AA1-9C6AB6A1E1A6}"/>
                </a:ext>
              </a:extLst>
            </p:cNvPr>
            <p:cNvSpPr txBox="1"/>
            <p:nvPr/>
          </p:nvSpPr>
          <p:spPr>
            <a:xfrm>
              <a:off x="4111310" y="1386467"/>
              <a:ext cx="2694339" cy="16245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ВОТ морковь.</a:t>
              </a:r>
            </a:p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ДАЙ мне морковь, скажи НА.</a:t>
              </a:r>
            </a:p>
          </p:txBody>
        </p:sp>
      </p:grpSp>
      <p:pic>
        <p:nvPicPr>
          <p:cNvPr id="5" name="Рисунок 4" descr="Изображение выглядит как производить, Натуральные продукты, Продовольственная группа, Цельные продукт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1033893-5A88-D9C0-43E7-9663E14360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52" t="8856" r="203" b="54707"/>
          <a:stretch/>
        </p:blipFill>
        <p:spPr>
          <a:xfrm>
            <a:off x="1606308" y="2917703"/>
            <a:ext cx="4489692" cy="2498896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01CA48A-7A4B-3242-E6C1-3F9D765D39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E8BA612-1D0B-FB31-56FC-9CB18B376F6E}"/>
              </a:ext>
            </a:extLst>
          </p:cNvPr>
          <p:cNvSpPr/>
          <p:nvPr/>
        </p:nvSpPr>
        <p:spPr>
          <a:xfrm>
            <a:off x="860915" y="188464"/>
            <a:ext cx="2559359" cy="97722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👉 Задание:</a:t>
            </a:r>
          </a:p>
          <a:p>
            <a:pPr algn="ctr"/>
            <a:r>
              <a:rPr lang="ru-RU" dirty="0">
                <a:latin typeface="Comic Sans MS" panose="030F0702030302020204" pitchFamily="66" charset="0"/>
              </a:rPr>
              <a:t>«Покажи овощ»</a:t>
            </a:r>
          </a:p>
        </p:txBody>
      </p:sp>
    </p:spTree>
    <p:extLst>
      <p:ext uri="{BB962C8B-B14F-4D97-AF65-F5344CB8AC3E}">
        <p14:creationId xmlns:p14="http://schemas.microsoft.com/office/powerpoint/2010/main" val="221294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750" fill="hold">
                                          <p:stCondLst>
                                            <p:cond delay="3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750" fill="hold">
                                          <p:stCondLst>
                                            <p:cond delay="5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750" fill="hold">
                                          <p:stCondLst>
                                            <p:cond delay="70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11111E-6 L 0.4026 -0.0319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30" y="-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48D51ED3-D482-5850-4473-9AE750660EE8}"/>
              </a:ext>
            </a:extLst>
          </p:cNvPr>
          <p:cNvGrpSpPr/>
          <p:nvPr/>
        </p:nvGrpSpPr>
        <p:grpSpPr>
          <a:xfrm>
            <a:off x="5249075" y="893460"/>
            <a:ext cx="3227162" cy="2374997"/>
            <a:chOff x="4392780" y="483860"/>
            <a:chExt cx="3713441" cy="2210477"/>
          </a:xfrm>
        </p:grpSpPr>
        <p:pic>
          <p:nvPicPr>
            <p:cNvPr id="11" name="Рисунок 10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136C5586-4D8D-2288-81B9-DF4D5AEE6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392780" y="483860"/>
              <a:ext cx="3713441" cy="221047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3375780-DFFD-A13E-193D-AA70B7CD313B}"/>
                </a:ext>
              </a:extLst>
            </p:cNvPr>
            <p:cNvSpPr txBox="1"/>
            <p:nvPr/>
          </p:nvSpPr>
          <p:spPr>
            <a:xfrm>
              <a:off x="4676702" y="991182"/>
              <a:ext cx="31061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2800" b="1" dirty="0">
                <a:latin typeface="Gabriola" panose="04040605051002020D02" pitchFamily="82" charset="0"/>
              </a:endParaRPr>
            </a:p>
          </p:txBody>
        </p:sp>
      </p:grpSp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19C22E7-2F74-9063-822D-CFAE56D562DE}"/>
              </a:ext>
            </a:extLst>
          </p:cNvPr>
          <p:cNvSpPr/>
          <p:nvPr/>
        </p:nvSpPr>
        <p:spPr>
          <a:xfrm>
            <a:off x="11587053" y="6435701"/>
            <a:ext cx="604947" cy="422299"/>
          </a:xfrm>
          <a:prstGeom prst="actionButtonForwardNext">
            <a:avLst/>
          </a:prstGeom>
          <a:solidFill>
            <a:srgbClr val="7030A0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8C8B0D3-327E-273C-D0A5-A777EC3B28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775" y="-169128"/>
            <a:ext cx="1555595" cy="1555595"/>
          </a:xfrm>
          <a:prstGeom prst="rect">
            <a:avLst/>
          </a:prstGeom>
        </p:spPr>
      </p:pic>
      <p:pic>
        <p:nvPicPr>
          <p:cNvPr id="5" name="Рисунок 4" descr="Изображение выглядит как производить, Натуральные продукты, Продовольственная группа, Цельные продукт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63FEFBA-981E-9548-D2C4-B23DE3B82C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5929"/>
          <a:stretch/>
        </p:blipFill>
        <p:spPr>
          <a:xfrm>
            <a:off x="715174" y="2338351"/>
            <a:ext cx="5143500" cy="3022406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B9804DF-E984-462E-691D-66386CE76A8A}"/>
              </a:ext>
            </a:extLst>
          </p:cNvPr>
          <p:cNvGrpSpPr/>
          <p:nvPr/>
        </p:nvGrpSpPr>
        <p:grpSpPr>
          <a:xfrm>
            <a:off x="1758446" y="685954"/>
            <a:ext cx="4574882" cy="2957514"/>
            <a:chOff x="1758446" y="685954"/>
            <a:chExt cx="4574882" cy="2957514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7BB21B5E-6FD2-D38C-E0AC-D62D67F0FA6D}"/>
                </a:ext>
              </a:extLst>
            </p:cNvPr>
            <p:cNvSpPr/>
            <p:nvPr/>
          </p:nvSpPr>
          <p:spPr>
            <a:xfrm>
              <a:off x="1996323" y="823658"/>
              <a:ext cx="3797203" cy="2444799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  <a:effectLst>
              <a:glow rad="101600">
                <a:srgbClr val="FFFF00">
                  <a:alpha val="6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 descr="Изображение выглядит как игрушка, мультфильм, Фигурка животного, снег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E0C4C6D-FAB9-821D-4328-92920AF3A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>
                          <a14:foregroundMark x1="59961" y1="50000" x2="68229" y2="71582"/>
                          <a14:backgroundMark x1="15755" y1="77148" x2="26497" y2="85742"/>
                          <a14:backgroundMark x1="28906" y1="81836" x2="71419" y2="8388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446" y="685954"/>
              <a:ext cx="4574882" cy="2957514"/>
            </a:xfrm>
            <a:prstGeom prst="rect">
              <a:avLst/>
            </a:prstGeom>
          </p:spPr>
        </p:pic>
      </p:grpSp>
      <p:pic>
        <p:nvPicPr>
          <p:cNvPr id="9" name="Рисунок 8" descr="Изображение выглядит как мультфильм, кукла, статуэтка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164175F-5B5A-FA0A-6014-3D4147F80C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56"/>
          <a:stretch/>
        </p:blipFill>
        <p:spPr>
          <a:xfrm>
            <a:off x="6942347" y="-169128"/>
            <a:ext cx="4644706" cy="79311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4E91B2A-7690-7EC4-B50D-E1DFF3B766F7}"/>
              </a:ext>
            </a:extLst>
          </p:cNvPr>
          <p:cNvSpPr txBox="1"/>
          <p:nvPr/>
        </p:nvSpPr>
        <p:spPr>
          <a:xfrm>
            <a:off x="5591102" y="1565302"/>
            <a:ext cx="23732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Comic Sans MS" panose="030F0702030302020204" pitchFamily="66" charset="0"/>
              </a:rPr>
              <a:t>ВОТ ЛУК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dirty="0">
                <a:latin typeface="Comic Sans MS" panose="030F0702030302020204" pitchFamily="66" charset="0"/>
              </a:rPr>
              <a:t>Давай разомнем губки.</a:t>
            </a:r>
            <a:endParaRPr lang="ru-RU" sz="2000" dirty="0">
              <a:latin typeface="Comic Sans MS" panose="030F0702030302020204" pitchFamily="66" charset="0"/>
            </a:endParaRPr>
          </a:p>
        </p:txBody>
      </p:sp>
      <p:pic>
        <p:nvPicPr>
          <p:cNvPr id="14" name="Рисунок 13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F06FB76-DE2D-5659-F223-E4DBEC7FB7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048D5EB-975C-89D7-513D-85739B04D1B9}"/>
              </a:ext>
            </a:extLst>
          </p:cNvPr>
          <p:cNvSpPr/>
          <p:nvPr/>
        </p:nvSpPr>
        <p:spPr>
          <a:xfrm>
            <a:off x="860915" y="188463"/>
            <a:ext cx="2782725" cy="119800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👉 Задание:</a:t>
            </a:r>
          </a:p>
          <a:p>
            <a:pPr algn="ctr"/>
            <a:r>
              <a:rPr lang="ru-RU" dirty="0">
                <a:latin typeface="Comic Sans MS" panose="030F0702030302020204" pitchFamily="66" charset="0"/>
              </a:rPr>
              <a:t>Гимнастика «лягушка-хоботок»</a:t>
            </a:r>
            <a:br>
              <a:rPr lang="ru-RU" dirty="0">
                <a:latin typeface="Comic Sans MS" panose="030F0702030302020204" pitchFamily="66" charset="0"/>
              </a:rPr>
            </a:br>
            <a:r>
              <a:rPr lang="ru-RU" dirty="0">
                <a:latin typeface="Comic Sans MS" panose="030F0702030302020204" pitchFamily="66" charset="0"/>
              </a:rPr>
              <a:t>Протянуть звук У</a:t>
            </a:r>
          </a:p>
        </p:txBody>
      </p:sp>
    </p:spTree>
    <p:extLst>
      <p:ext uri="{BB962C8B-B14F-4D97-AF65-F5344CB8AC3E}">
        <p14:creationId xmlns:p14="http://schemas.microsoft.com/office/powerpoint/2010/main" val="93341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750" fill="hold">
                                          <p:stCondLst>
                                            <p:cond delay="3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750" fill="hold">
                                          <p:stCondLst>
                                            <p:cond delay="5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750" fill="hold">
                                          <p:stCondLst>
                                            <p:cond delay="7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19C22E7-2F74-9063-822D-CFAE56D562DE}"/>
              </a:ext>
            </a:extLst>
          </p:cNvPr>
          <p:cNvSpPr/>
          <p:nvPr/>
        </p:nvSpPr>
        <p:spPr>
          <a:xfrm>
            <a:off x="11587053" y="6435701"/>
            <a:ext cx="604947" cy="422299"/>
          </a:xfrm>
          <a:prstGeom prst="actionButtonForwardNext">
            <a:avLst/>
          </a:prstGeom>
          <a:solidFill>
            <a:srgbClr val="7030A0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8C8B0D3-327E-273C-D0A5-A777EC3B2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775" y="-169128"/>
            <a:ext cx="1555595" cy="1555595"/>
          </a:xfrm>
          <a:prstGeom prst="rect">
            <a:avLst/>
          </a:prstGeom>
        </p:spPr>
      </p:pic>
      <p:pic>
        <p:nvPicPr>
          <p:cNvPr id="5" name="Рисунок 4" descr="Изображение выглядит как производить, Натуральные продукты, Продовольственная группа, Цельные продукт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CD8CB2B-6FE3-A66E-9F45-93FCB9C895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6" t="57201"/>
          <a:stretch/>
        </p:blipFill>
        <p:spPr>
          <a:xfrm>
            <a:off x="1877660" y="3224830"/>
            <a:ext cx="4587415" cy="2935154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5F7AB1F-1415-EAA6-167D-A4B66615E2BE}"/>
              </a:ext>
            </a:extLst>
          </p:cNvPr>
          <p:cNvSpPr/>
          <p:nvPr/>
        </p:nvSpPr>
        <p:spPr>
          <a:xfrm>
            <a:off x="2254589" y="2512855"/>
            <a:ext cx="1193606" cy="916145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tx1"/>
                </a:solidFill>
                <a:latin typeface="Comic Sans MS" panose="030F0702030302020204" pitchFamily="66" charset="0"/>
              </a:rPr>
              <a:t>КА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5CB8790-99E5-1CB1-73C0-B9445564CA21}"/>
              </a:ext>
            </a:extLst>
          </p:cNvPr>
          <p:cNvGrpSpPr/>
          <p:nvPr/>
        </p:nvGrpSpPr>
        <p:grpSpPr>
          <a:xfrm>
            <a:off x="4814417" y="698016"/>
            <a:ext cx="3392354" cy="2526814"/>
            <a:chOff x="3550729" y="1043429"/>
            <a:chExt cx="3713441" cy="2210477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702DE21C-AE2E-3044-140E-11768D56A5AF}"/>
                </a:ext>
              </a:extLst>
            </p:cNvPr>
            <p:cNvGrpSpPr/>
            <p:nvPr/>
          </p:nvGrpSpPr>
          <p:grpSpPr>
            <a:xfrm>
              <a:off x="3550729" y="1043429"/>
              <a:ext cx="3713441" cy="2210477"/>
              <a:chOff x="4392780" y="483860"/>
              <a:chExt cx="3713441" cy="2210477"/>
            </a:xfrm>
          </p:grpSpPr>
          <p:pic>
            <p:nvPicPr>
              <p:cNvPr id="12" name="Рисунок 11" descr="Изображение выглядит как небо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8EFCB7A3-11E6-525E-6B7E-686A1991D7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60" t="22189" r="18404" b="21527"/>
              <a:stretch/>
            </p:blipFill>
            <p:spPr>
              <a:xfrm flipH="1">
                <a:off x="4392780" y="483860"/>
                <a:ext cx="3713441" cy="2210477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719441D-998C-22D9-20F5-FCD70774E78D}"/>
                  </a:ext>
                </a:extLst>
              </p:cNvPr>
              <p:cNvSpPr txBox="1"/>
              <p:nvPr/>
            </p:nvSpPr>
            <p:spPr>
              <a:xfrm>
                <a:off x="4676702" y="991182"/>
                <a:ext cx="31061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800" b="1" dirty="0">
                  <a:latin typeface="Gabriola" panose="04040605051002020D02" pitchFamily="82" charset="0"/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3A69DBF-6C20-8C41-A094-54CC20DC5AD5}"/>
                </a:ext>
              </a:extLst>
            </p:cNvPr>
            <p:cNvSpPr txBox="1"/>
            <p:nvPr/>
          </p:nvSpPr>
          <p:spPr>
            <a:xfrm>
              <a:off x="3877479" y="1699280"/>
              <a:ext cx="3020511" cy="834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latin typeface="Comic Sans MS" panose="030F0702030302020204" pitchFamily="66" charset="0"/>
                </a:rPr>
                <a:t>ВОТ картошка.</a:t>
              </a:r>
            </a:p>
            <a:p>
              <a:pPr algn="ctr"/>
              <a:r>
                <a:rPr lang="ru-RU" sz="2800" dirty="0">
                  <a:latin typeface="Comic Sans MS" panose="030F0702030302020204" pitchFamily="66" charset="0"/>
                </a:rPr>
                <a:t>КА-КА-КА</a:t>
              </a:r>
            </a:p>
          </p:txBody>
        </p:sp>
      </p:grpSp>
      <p:pic>
        <p:nvPicPr>
          <p:cNvPr id="8" name="Рисунок 7" descr="Изображение выглядит как мультфильм, кукла, статуэтка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68948B4-5F0D-AB2A-C45A-E1D1B6C754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56"/>
          <a:stretch/>
        </p:blipFill>
        <p:spPr>
          <a:xfrm>
            <a:off x="6901047" y="-332429"/>
            <a:ext cx="4644706" cy="7931199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2938B1E-2F31-2AF7-42FD-9F0D06C3248F}"/>
              </a:ext>
            </a:extLst>
          </p:cNvPr>
          <p:cNvSpPr/>
          <p:nvPr/>
        </p:nvSpPr>
        <p:spPr>
          <a:xfrm>
            <a:off x="4129924" y="2512855"/>
            <a:ext cx="1193606" cy="916145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tx1"/>
                </a:solidFill>
                <a:latin typeface="Comic Sans MS" panose="030F0702030302020204" pitchFamily="66" charset="0"/>
              </a:rPr>
              <a:t>КА</a:t>
            </a:r>
          </a:p>
        </p:txBody>
      </p:sp>
      <p:pic>
        <p:nvPicPr>
          <p:cNvPr id="14" name="Рисунок 13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2100EBD-08BE-E3B0-C127-2925653EEF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598BA23-4F84-7C02-0116-9E95FF163B78}"/>
              </a:ext>
            </a:extLst>
          </p:cNvPr>
          <p:cNvSpPr/>
          <p:nvPr/>
        </p:nvSpPr>
        <p:spPr>
          <a:xfrm>
            <a:off x="880050" y="178900"/>
            <a:ext cx="2782725" cy="119800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>
              <a:latin typeface="Comic Sans MS" panose="030F0702030302020204" pitchFamily="66" charset="0"/>
            </a:endParaRPr>
          </a:p>
          <a:p>
            <a:pPr algn="ctr"/>
            <a:r>
              <a:rPr lang="ru-RU" sz="2400" dirty="0">
                <a:latin typeface="Comic Sans MS" panose="030F0702030302020204" pitchFamily="66" charset="0"/>
              </a:rPr>
              <a:t>Слово:</a:t>
            </a:r>
          </a:p>
          <a:p>
            <a:pPr algn="ctr"/>
            <a:r>
              <a:rPr lang="ru-RU" sz="2400" i="1" dirty="0">
                <a:latin typeface="Comic Sans MS" panose="030F0702030302020204" pitchFamily="66" charset="0"/>
              </a:rPr>
              <a:t>ка</a:t>
            </a:r>
            <a:r>
              <a:rPr lang="ru-RU" sz="2400" dirty="0">
                <a:latin typeface="Comic Sans MS" panose="030F0702030302020204" pitchFamily="66" charset="0"/>
              </a:rPr>
              <a:t> → </a:t>
            </a:r>
            <a:r>
              <a:rPr lang="ru-RU" sz="2400" i="1" dirty="0">
                <a:latin typeface="Comic Sans MS" panose="030F0702030302020204" pitchFamily="66" charset="0"/>
              </a:rPr>
              <a:t>ка</a:t>
            </a:r>
            <a:endParaRPr lang="ru-RU" sz="2400" dirty="0">
              <a:latin typeface="Comic Sans MS" panose="030F0702030302020204" pitchFamily="66" charset="0"/>
            </a:endParaRPr>
          </a:p>
          <a:p>
            <a:pPr algn="ctr"/>
            <a:r>
              <a:rPr lang="ru-RU" sz="2400" i="1" dirty="0">
                <a:latin typeface="Comic Sans MS" panose="030F0702030302020204" pitchFamily="66" charset="0"/>
              </a:rPr>
              <a:t>ка-то</a:t>
            </a:r>
            <a:endParaRPr lang="ru-RU" sz="2400" dirty="0">
              <a:latin typeface="Comic Sans MS" panose="030F0702030302020204" pitchFamily="66" charset="0"/>
            </a:endParaRPr>
          </a:p>
          <a:p>
            <a:pPr algn="ctr"/>
            <a:endParaRPr lang="ru-RU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06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750" fill="hold">
                                          <p:stCondLst>
                                            <p:cond delay="3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750" fill="hold">
                                          <p:stCondLst>
                                            <p:cond delay="5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750" fill="hold">
                                          <p:stCondLst>
                                            <p:cond delay="7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5" grpId="0" animBg="1"/>
      <p:bldP spid="1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19C22E7-2F74-9063-822D-CFAE56D562DE}"/>
              </a:ext>
            </a:extLst>
          </p:cNvPr>
          <p:cNvSpPr/>
          <p:nvPr/>
        </p:nvSpPr>
        <p:spPr>
          <a:xfrm>
            <a:off x="11587053" y="6435701"/>
            <a:ext cx="604947" cy="422299"/>
          </a:xfrm>
          <a:prstGeom prst="actionButtonForwardNext">
            <a:avLst/>
          </a:prstGeom>
          <a:solidFill>
            <a:srgbClr val="7030A0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8C8B0D3-327E-273C-D0A5-A777EC3B2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775" y="-169128"/>
            <a:ext cx="1555595" cy="1555595"/>
          </a:xfrm>
          <a:prstGeom prst="rect">
            <a:avLst/>
          </a:prstGeom>
        </p:spPr>
      </p:pic>
      <p:pic>
        <p:nvPicPr>
          <p:cNvPr id="4" name="Рисунок 3" descr="Изображение выглядит как производить, Натуральные продукты, Продовольственная группа, Цельные продукт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BD05092-40D4-CD9F-1221-F36ABC610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6" t="57201"/>
          <a:stretch/>
        </p:blipFill>
        <p:spPr>
          <a:xfrm>
            <a:off x="2226668" y="4054349"/>
            <a:ext cx="2429094" cy="1554201"/>
          </a:xfrm>
          <a:prstGeom prst="rect">
            <a:avLst/>
          </a:prstGeom>
        </p:spPr>
      </p:pic>
      <p:pic>
        <p:nvPicPr>
          <p:cNvPr id="6" name="Рисунок 5" descr="Изображение выглядит как производить, Натуральные продукты, Продовольственная группа, Цельные продукт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C5C5713-6D31-B61B-1EC4-7639CEB3CA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52" t="8856" r="203" b="54707"/>
          <a:stretch/>
        </p:blipFill>
        <p:spPr>
          <a:xfrm>
            <a:off x="4035401" y="4325838"/>
            <a:ext cx="1520800" cy="846455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1AED8865-EBBD-895C-1E27-F44327B2796A}"/>
              </a:ext>
            </a:extLst>
          </p:cNvPr>
          <p:cNvGrpSpPr/>
          <p:nvPr/>
        </p:nvGrpSpPr>
        <p:grpSpPr>
          <a:xfrm>
            <a:off x="1940482" y="711976"/>
            <a:ext cx="3791096" cy="2635856"/>
            <a:chOff x="3550729" y="1043429"/>
            <a:chExt cx="3713441" cy="2210477"/>
          </a:xfrm>
        </p:grpSpPr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18C40935-CA70-F0BA-ED06-CF7669CA5D3F}"/>
                </a:ext>
              </a:extLst>
            </p:cNvPr>
            <p:cNvGrpSpPr/>
            <p:nvPr/>
          </p:nvGrpSpPr>
          <p:grpSpPr>
            <a:xfrm>
              <a:off x="3550729" y="1043429"/>
              <a:ext cx="3713441" cy="2210477"/>
              <a:chOff x="4392780" y="483860"/>
              <a:chExt cx="3713441" cy="2210477"/>
            </a:xfrm>
          </p:grpSpPr>
          <p:pic>
            <p:nvPicPr>
              <p:cNvPr id="11" name="Рисунок 10" descr="Изображение выглядит как небо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6F86A509-9A81-6B8B-9B16-D1BCDEFF72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60" t="22189" r="18404" b="21527"/>
              <a:stretch/>
            </p:blipFill>
            <p:spPr>
              <a:xfrm flipH="1">
                <a:off x="4392780" y="483860"/>
                <a:ext cx="3713441" cy="2210477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4082036-77BE-4763-415F-D2B904BA536B}"/>
                  </a:ext>
                </a:extLst>
              </p:cNvPr>
              <p:cNvSpPr txBox="1"/>
              <p:nvPr/>
            </p:nvSpPr>
            <p:spPr>
              <a:xfrm>
                <a:off x="4676702" y="991182"/>
                <a:ext cx="31061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800" b="1" dirty="0">
                  <a:latin typeface="Gabriola" panose="04040605051002020D02" pitchFamily="82" charset="0"/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9E9B23C-C753-2CD8-A756-EDADC6C614BD}"/>
                </a:ext>
              </a:extLst>
            </p:cNvPr>
            <p:cNvSpPr txBox="1"/>
            <p:nvPr/>
          </p:nvSpPr>
          <p:spPr>
            <a:xfrm>
              <a:off x="3714659" y="1388797"/>
              <a:ext cx="3309355" cy="1729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latin typeface="Comic Sans MS" panose="030F0702030302020204" pitchFamily="66" charset="0"/>
                </a:rPr>
                <a:t>ОЙ! </a:t>
              </a:r>
              <a:br>
                <a:rPr lang="ru-RU" sz="2400" dirty="0">
                  <a:latin typeface="Comic Sans MS" panose="030F0702030302020204" pitchFamily="66" charset="0"/>
                </a:rPr>
              </a:br>
              <a:r>
                <a:rPr lang="ru-RU" sz="2400" dirty="0">
                  <a:latin typeface="Comic Sans MS" panose="030F0702030302020204" pitchFamily="66" charset="0"/>
                </a:rPr>
                <a:t>А где морковь?(ВОТ)</a:t>
              </a:r>
              <a:br>
                <a:rPr lang="ru-RU" sz="2400" dirty="0">
                  <a:latin typeface="Comic Sans MS" panose="030F0702030302020204" pitchFamily="66" charset="0"/>
                </a:rPr>
              </a:br>
              <a:r>
                <a:rPr lang="ru-RU" sz="2400" dirty="0">
                  <a:latin typeface="Comic Sans MS" panose="030F0702030302020204" pitchFamily="66" charset="0"/>
                </a:rPr>
                <a:t>ДАЙ мне лук.</a:t>
              </a:r>
              <a:br>
                <a:rPr lang="ru-RU" sz="2400" dirty="0">
                  <a:latin typeface="Comic Sans MS" panose="030F0702030302020204" pitchFamily="66" charset="0"/>
                </a:rPr>
              </a:br>
              <a:r>
                <a:rPr lang="ru-RU" sz="2400" dirty="0">
                  <a:latin typeface="Comic Sans MS" panose="030F0702030302020204" pitchFamily="66" charset="0"/>
                </a:rPr>
                <a:t>Где картошка?</a:t>
              </a:r>
              <a:br>
                <a:rPr lang="ru-RU" sz="2800" dirty="0">
                  <a:latin typeface="Comic Sans MS" panose="030F0702030302020204" pitchFamily="66" charset="0"/>
                </a:rPr>
              </a:br>
              <a:endParaRPr lang="ru-RU" sz="2800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7" name="Рисунок 6" descr="Изображение выглядит как мультфильм, кукла, статуэтка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1FBAE4F-7A89-B483-B497-49FF65B821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56"/>
          <a:stretch/>
        </p:blipFill>
        <p:spPr>
          <a:xfrm>
            <a:off x="4655762" y="-109064"/>
            <a:ext cx="4644706" cy="7931199"/>
          </a:xfrm>
          <a:prstGeom prst="rect">
            <a:avLst/>
          </a:prstGeom>
        </p:spPr>
      </p:pic>
      <p:pic>
        <p:nvPicPr>
          <p:cNvPr id="5" name="Рисунок 4" descr="Изображение выглядит как производить, Натуральные продукты, Продовольственная группа, Цельные продукт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9780838-0DD4-A8CB-DAA6-79D29048E7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5929"/>
          <a:stretch/>
        </p:blipFill>
        <p:spPr>
          <a:xfrm>
            <a:off x="8661928" y="2370449"/>
            <a:ext cx="2865644" cy="168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44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750" fill="hold">
                                          <p:stCondLst>
                                            <p:cond delay="3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750" fill="hold">
                                          <p:stCondLst>
                                            <p:cond delay="5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750" fill="hold">
                                          <p:stCondLst>
                                            <p:cond delay="7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96296E-6 L -0.25195 0.1423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04" y="7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19C22E7-2F74-9063-822D-CFAE56D562DE}"/>
              </a:ext>
            </a:extLst>
          </p:cNvPr>
          <p:cNvSpPr/>
          <p:nvPr/>
        </p:nvSpPr>
        <p:spPr>
          <a:xfrm>
            <a:off x="11587053" y="6435701"/>
            <a:ext cx="604947" cy="422299"/>
          </a:xfrm>
          <a:prstGeom prst="actionButtonForwardNext">
            <a:avLst/>
          </a:prstGeom>
          <a:solidFill>
            <a:srgbClr val="7030A0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игрушка, мультфильм, пласт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4252EAA-772B-7303-0B99-8B280D3896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61" y="-379142"/>
            <a:ext cx="5210098" cy="7815148"/>
          </a:xfrm>
          <a:prstGeom prst="rect">
            <a:avLst/>
          </a:prstGeom>
        </p:spPr>
      </p:pic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7AA7052-87A2-DEDE-5A22-04D7E983E0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775" y="-169128"/>
            <a:ext cx="1555595" cy="1555595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56B29A7D-E22A-AB88-BF1C-0D349E2207EC}"/>
              </a:ext>
            </a:extLst>
          </p:cNvPr>
          <p:cNvGrpSpPr/>
          <p:nvPr/>
        </p:nvGrpSpPr>
        <p:grpSpPr>
          <a:xfrm>
            <a:off x="5079334" y="644435"/>
            <a:ext cx="3713441" cy="2210477"/>
            <a:chOff x="3634442" y="1134171"/>
            <a:chExt cx="3713441" cy="2210477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439B563D-2C10-EFA4-FF3C-6940D3A2E644}"/>
                </a:ext>
              </a:extLst>
            </p:cNvPr>
            <p:cNvGrpSpPr/>
            <p:nvPr/>
          </p:nvGrpSpPr>
          <p:grpSpPr>
            <a:xfrm>
              <a:off x="3634442" y="1134171"/>
              <a:ext cx="3713441" cy="2210477"/>
              <a:chOff x="4476493" y="574602"/>
              <a:chExt cx="3713441" cy="2210477"/>
            </a:xfrm>
          </p:grpSpPr>
          <p:pic>
            <p:nvPicPr>
              <p:cNvPr id="9" name="Рисунок 8" descr="Изображение выглядит как небо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4DE06FC9-6A23-B5B9-B51A-45CB771BCE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60" t="22189" r="18404" b="21527"/>
              <a:stretch/>
            </p:blipFill>
            <p:spPr>
              <a:xfrm>
                <a:off x="4476493" y="574602"/>
                <a:ext cx="3713441" cy="2210477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4A8EB8B-8251-3A6B-D2BF-51B281C3272A}"/>
                  </a:ext>
                </a:extLst>
              </p:cNvPr>
              <p:cNvSpPr txBox="1"/>
              <p:nvPr/>
            </p:nvSpPr>
            <p:spPr>
              <a:xfrm>
                <a:off x="4676702" y="991182"/>
                <a:ext cx="31061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800" b="1" dirty="0">
                  <a:latin typeface="Gabriola" panose="04040605051002020D02" pitchFamily="82" charset="0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2C25258-316C-02F6-A9A0-4CA806999F39}"/>
                </a:ext>
              </a:extLst>
            </p:cNvPr>
            <p:cNvSpPr txBox="1"/>
            <p:nvPr/>
          </p:nvSpPr>
          <p:spPr>
            <a:xfrm>
              <a:off x="3834651" y="1535362"/>
              <a:ext cx="331302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Овощи я  МОЮ-МОЮ-МОЮ</a:t>
              </a:r>
            </a:p>
          </p:txBody>
        </p:sp>
      </p:grpSp>
      <p:pic>
        <p:nvPicPr>
          <p:cNvPr id="11" name="kran-v-vannoj">
            <a:hlinkClick r:id="" action="ppaction://media"/>
            <a:extLst>
              <a:ext uri="{FF2B5EF4-FFF2-40B4-BE49-F238E27FC236}">
                <a16:creationId xmlns:a16="http://schemas.microsoft.com/office/drawing/2014/main" id="{A745DEFE-E4EE-D47A-7A81-5A0DFF673A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92800" y="3225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77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42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E79E817-3106-2ACD-7800-E265287A0827}"/>
              </a:ext>
            </a:extLst>
          </p:cNvPr>
          <p:cNvSpPr/>
          <p:nvPr/>
        </p:nvSpPr>
        <p:spPr>
          <a:xfrm>
            <a:off x="11587053" y="6435701"/>
            <a:ext cx="604947" cy="422299"/>
          </a:xfrm>
          <a:prstGeom prst="actionButtonForwardNext">
            <a:avLst/>
          </a:prstGeom>
          <a:solidFill>
            <a:srgbClr val="7030A0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745FE40-8DD0-CBEF-5F01-AB6E752DD2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775" y="-169128"/>
            <a:ext cx="1555595" cy="1555595"/>
          </a:xfrm>
          <a:prstGeom prst="rect">
            <a:avLst/>
          </a:prstGeom>
        </p:spPr>
      </p:pic>
      <p:pic>
        <p:nvPicPr>
          <p:cNvPr id="5" name="Рисунок 4" descr="Изображение выглядит как игрушка, фрукт, мультфильм, Натуральные продукт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EE8CA9A-7A70-1B0D-8FD5-22772A3CDE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41"/>
          <a:stretch/>
        </p:blipFill>
        <p:spPr>
          <a:xfrm>
            <a:off x="1429766" y="-444985"/>
            <a:ext cx="5448737" cy="7205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zvuk-narezki-ovoschej">
            <a:hlinkClick r:id="" action="ppaction://media"/>
            <a:extLst>
              <a:ext uri="{FF2B5EF4-FFF2-40B4-BE49-F238E27FC236}">
                <a16:creationId xmlns:a16="http://schemas.microsoft.com/office/drawing/2014/main" id="{6957F9EF-4ABC-BB96-20A9-F44CDC9A05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39237" y="3923815"/>
            <a:ext cx="406400" cy="406400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9BCFB9D-B601-3CCD-99C7-1D7E4D45BDBE}"/>
              </a:ext>
            </a:extLst>
          </p:cNvPr>
          <p:cNvGrpSpPr/>
          <p:nvPr/>
        </p:nvGrpSpPr>
        <p:grpSpPr>
          <a:xfrm>
            <a:off x="5826210" y="784038"/>
            <a:ext cx="3713441" cy="2210477"/>
            <a:chOff x="3634442" y="1134171"/>
            <a:chExt cx="3713441" cy="2210477"/>
          </a:xfrm>
        </p:grpSpPr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2CDCAFF0-2725-2162-C3DE-90DEAFD78678}"/>
                </a:ext>
              </a:extLst>
            </p:cNvPr>
            <p:cNvGrpSpPr/>
            <p:nvPr/>
          </p:nvGrpSpPr>
          <p:grpSpPr>
            <a:xfrm>
              <a:off x="3634442" y="1134171"/>
              <a:ext cx="3713441" cy="2210477"/>
              <a:chOff x="4476493" y="574602"/>
              <a:chExt cx="3713441" cy="2210477"/>
            </a:xfrm>
          </p:grpSpPr>
          <p:pic>
            <p:nvPicPr>
              <p:cNvPr id="10" name="Рисунок 9" descr="Изображение выглядит как небо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1413CDD7-9C7F-44AA-83DB-85EA7D6DCD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60" t="22189" r="18404" b="21527"/>
              <a:stretch/>
            </p:blipFill>
            <p:spPr>
              <a:xfrm>
                <a:off x="4476493" y="574602"/>
                <a:ext cx="3713441" cy="2210477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C2E4CF1-35FB-D852-41D5-92224BB6398C}"/>
                  </a:ext>
                </a:extLst>
              </p:cNvPr>
              <p:cNvSpPr txBox="1"/>
              <p:nvPr/>
            </p:nvSpPr>
            <p:spPr>
              <a:xfrm>
                <a:off x="4676702" y="991182"/>
                <a:ext cx="31061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800" b="1" dirty="0">
                  <a:latin typeface="Gabriola" panose="04040605051002020D02" pitchFamily="82" charset="0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7D55033-FAF1-F41F-ADD1-D1DBA9A6738F}"/>
                </a:ext>
              </a:extLst>
            </p:cNvPr>
            <p:cNvSpPr txBox="1"/>
            <p:nvPr/>
          </p:nvSpPr>
          <p:spPr>
            <a:xfrm>
              <a:off x="3834649" y="1736600"/>
              <a:ext cx="331302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dirty="0">
                  <a:latin typeface="Comic Sans MS" panose="030F0702030302020204" pitchFamily="66" charset="0"/>
                </a:rPr>
                <a:t>Чик-чик</a:t>
              </a:r>
              <a:endParaRPr lang="ru-RU" sz="3200" dirty="0"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839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8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E79E817-3106-2ACD-7800-E265287A0827}"/>
              </a:ext>
            </a:extLst>
          </p:cNvPr>
          <p:cNvSpPr/>
          <p:nvPr/>
        </p:nvSpPr>
        <p:spPr>
          <a:xfrm>
            <a:off x="11587053" y="6435701"/>
            <a:ext cx="604947" cy="422299"/>
          </a:xfrm>
          <a:prstGeom prst="actionButtonForwardNext">
            <a:avLst/>
          </a:prstGeom>
          <a:solidFill>
            <a:srgbClr val="7030A0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745FE40-8DD0-CBEF-5F01-AB6E752DD2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775" y="-169128"/>
            <a:ext cx="1555595" cy="155559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E8CA9A-7A70-1B0D-8FD5-22772A3CDE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1" b="5921"/>
          <a:stretch/>
        </p:blipFill>
        <p:spPr>
          <a:xfrm>
            <a:off x="2755922" y="137214"/>
            <a:ext cx="5124596" cy="6776628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9BCFB9D-B601-3CCD-99C7-1D7E4D45BDBE}"/>
              </a:ext>
            </a:extLst>
          </p:cNvPr>
          <p:cNvGrpSpPr/>
          <p:nvPr/>
        </p:nvGrpSpPr>
        <p:grpSpPr>
          <a:xfrm>
            <a:off x="7036334" y="281228"/>
            <a:ext cx="3713441" cy="2210477"/>
            <a:chOff x="3634442" y="1134171"/>
            <a:chExt cx="3713441" cy="2210477"/>
          </a:xfrm>
        </p:grpSpPr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2CDCAFF0-2725-2162-C3DE-90DEAFD78678}"/>
                </a:ext>
              </a:extLst>
            </p:cNvPr>
            <p:cNvGrpSpPr/>
            <p:nvPr/>
          </p:nvGrpSpPr>
          <p:grpSpPr>
            <a:xfrm>
              <a:off x="3634442" y="1134171"/>
              <a:ext cx="3713441" cy="2210477"/>
              <a:chOff x="4476493" y="574602"/>
              <a:chExt cx="3713441" cy="2210477"/>
            </a:xfrm>
          </p:grpSpPr>
          <p:pic>
            <p:nvPicPr>
              <p:cNvPr id="10" name="Рисунок 9" descr="Изображение выглядит как небо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1413CDD7-9C7F-44AA-83DB-85EA7D6DCD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60" t="22189" r="18404" b="21527"/>
              <a:stretch/>
            </p:blipFill>
            <p:spPr>
              <a:xfrm>
                <a:off x="4476493" y="574602"/>
                <a:ext cx="3713441" cy="2210477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C2E4CF1-35FB-D852-41D5-92224BB6398C}"/>
                  </a:ext>
                </a:extLst>
              </p:cNvPr>
              <p:cNvSpPr txBox="1"/>
              <p:nvPr/>
            </p:nvSpPr>
            <p:spPr>
              <a:xfrm>
                <a:off x="4676702" y="991182"/>
                <a:ext cx="31061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800" b="1" dirty="0">
                  <a:latin typeface="Gabriola" panose="04040605051002020D02" pitchFamily="82" charset="0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7D55033-FAF1-F41F-ADD1-D1DBA9A6738F}"/>
                </a:ext>
              </a:extLst>
            </p:cNvPr>
            <p:cNvSpPr txBox="1"/>
            <p:nvPr/>
          </p:nvSpPr>
          <p:spPr>
            <a:xfrm>
              <a:off x="3834651" y="1833264"/>
              <a:ext cx="334537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latin typeface="Comic Sans MS" panose="030F0702030302020204" pitchFamily="66" charset="0"/>
                </a:rPr>
                <a:t>БУЛЬ-БУЛЬ</a:t>
              </a:r>
              <a:endParaRPr lang="ru-RU" sz="2800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4" name="08427">
            <a:hlinkClick r:id="" action="ppaction://media"/>
            <a:extLst>
              <a:ext uri="{FF2B5EF4-FFF2-40B4-BE49-F238E27FC236}">
                <a16:creationId xmlns:a16="http://schemas.microsoft.com/office/drawing/2014/main" id="{0846EB58-28CF-78C2-5EC0-0D0E1A8B24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629934" y="3429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1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мультфильм, кукла, статуэтка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EC155B3-9E30-C175-D024-0C1321974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977" y="-291422"/>
            <a:ext cx="5287466" cy="7931199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BA363B15-6065-DC79-87AF-DB793AD17CB8}"/>
              </a:ext>
            </a:extLst>
          </p:cNvPr>
          <p:cNvGrpSpPr/>
          <p:nvPr/>
        </p:nvGrpSpPr>
        <p:grpSpPr>
          <a:xfrm>
            <a:off x="1668257" y="558412"/>
            <a:ext cx="4346466" cy="2772275"/>
            <a:chOff x="4380987" y="452554"/>
            <a:chExt cx="3725233" cy="2241783"/>
          </a:xfrm>
        </p:grpSpPr>
        <p:pic>
          <p:nvPicPr>
            <p:cNvPr id="4" name="Рисунок 3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11D214B-7DEE-1989-2DE9-A34C0A52E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1393" r="18204" b="21526"/>
            <a:stretch/>
          </p:blipFill>
          <p:spPr>
            <a:xfrm flipH="1">
              <a:off x="4380987" y="452554"/>
              <a:ext cx="3725233" cy="224178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7A77781-E061-922A-F0B0-95BE210A9F48}"/>
                </a:ext>
              </a:extLst>
            </p:cNvPr>
            <p:cNvSpPr txBox="1"/>
            <p:nvPr/>
          </p:nvSpPr>
          <p:spPr>
            <a:xfrm>
              <a:off x="4676702" y="991182"/>
              <a:ext cx="31061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2800" b="1" dirty="0">
                <a:latin typeface="Gabriola" panose="04040605051002020D02" pitchFamily="82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0407CEB-CD6D-4FF9-3E89-36CF89BC150A}"/>
              </a:ext>
            </a:extLst>
          </p:cNvPr>
          <p:cNvSpPr txBox="1"/>
          <p:nvPr/>
        </p:nvSpPr>
        <p:spPr>
          <a:xfrm>
            <a:off x="1952977" y="1144745"/>
            <a:ext cx="38754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Comic Sans MS" panose="030F0702030302020204" pitchFamily="66" charset="0"/>
              </a:rPr>
              <a:t>ПОКА!</a:t>
            </a:r>
          </a:p>
          <a:p>
            <a:pPr algn="ctr"/>
            <a:r>
              <a:rPr lang="ru-RU" sz="3600" dirty="0">
                <a:latin typeface="Comic Sans MS" panose="030F0702030302020204" pitchFamily="66" charset="0"/>
              </a:rPr>
              <a:t> До новых встреч!</a:t>
            </a:r>
          </a:p>
        </p:txBody>
      </p:sp>
    </p:spTree>
    <p:extLst>
      <p:ext uri="{BB962C8B-B14F-4D97-AF65-F5344CB8AC3E}">
        <p14:creationId xmlns:p14="http://schemas.microsoft.com/office/powerpoint/2010/main" val="3355909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750" fill="hold">
                                          <p:stCondLst>
                                            <p:cond delay="3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750" fill="hold">
                                          <p:stCondLst>
                                            <p:cond delay="5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750" fill="hold">
                                          <p:stCondLst>
                                            <p:cond delay="7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163</Words>
  <Application>Microsoft Office PowerPoint</Application>
  <PresentationFormat>Широкоэкранный</PresentationFormat>
  <Paragraphs>38</Paragraphs>
  <Slides>12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Comic Sans MS</vt:lpstr>
      <vt:lpstr>Gabriola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3</cp:revision>
  <dcterms:created xsi:type="dcterms:W3CDTF">2026-01-12T09:40:41Z</dcterms:created>
  <dcterms:modified xsi:type="dcterms:W3CDTF">2026-01-12T14:01:23Z</dcterms:modified>
</cp:coreProperties>
</file>