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CCF7"/>
    <a:srgbClr val="5FE1F5"/>
    <a:srgbClr val="432EDD"/>
    <a:srgbClr val="F3E5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4395D-7D7A-4787-A9B5-80AD1A26213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27582-E74A-4D58-B1CC-3C1EEEC883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991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27582-E74A-4D58-B1CC-3C1EEEC8833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7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36B60-1AF4-45BB-9ED3-F5D4DE3A8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E98D3C-5448-4F28-9728-A63ADEA71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B08B13-0F75-4C48-8F14-1A6A4FCF2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ED2B1E-57A4-4EA7-9625-B5B487866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6D27C8-719C-40F0-A460-540029FA7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70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D07D4-6912-48C4-AE91-A8DED92E1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2E132A-8785-47F9-B631-47FF80A94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33753B-3D32-47A9-9179-B15D489D9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6F0378-187B-4416-B8DE-6C4B100E3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C7FCF1-781C-4CA8-9058-517621681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59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5B379-2E26-4A17-AE53-C1AB4377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AB35A5-7586-48CA-A41B-338DF48B7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FA4AC0-520D-477A-A95F-910AE5EE3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B891C9-2E99-43A9-B531-2F04AC24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FD286C-2FE2-45B4-8CC7-B0A69BA0B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54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7FE10-70BD-4A7F-8B2F-2AC3C1DAE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5B73B8-D69B-43E2-9B56-B6791F464F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2E2C10-D288-4641-BB94-EA1FCAB24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10562B-BA7C-4476-AD3F-E227FB50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3B5C51-3879-48B9-9B21-CD1673DB7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5AA659-2DC1-4589-9CF1-54EF0B365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976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32C674-8714-48A8-8416-A68DBB754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6C2824-69E7-431E-AFC3-374823DFF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1E3030-D89A-4566-9319-069F93A44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88BA1A6-42ED-41C8-AA05-8E4697D3A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2727ADB-C904-415D-B185-58607DBFED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29212C-E427-4A46-802A-61B142516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3448E57-8B32-4241-9AE0-FB4147DEE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B105B7D-1361-4C9D-B012-94F2937A4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081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B25EF-2E97-4A61-A349-517FB136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AAE3ADD-697F-4FAC-9A67-85F41FFB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5EBFC9-EF08-41A3-B31C-10018AF43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6BF3FC-6BB7-4D4F-9E16-2D41F2E2A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57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47758B3-1FE5-49A9-BB66-504EC87A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716CEB-DC85-4D81-BCBF-929C9D2C3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C714A6-F009-4408-A95A-AF1129FF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60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C7FB8-D2E2-4AFF-BDAF-CF8B22980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7E3BC4-7CA0-499D-96BC-FACCD774E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42DB88-FC0F-46BD-9484-64BB2DB6F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9102EB-2194-42CB-8338-5C61B7450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B97CD4-11D8-4F40-92C1-4B6DC865D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15BA1A-6B5D-4C0B-905C-70EE7E5D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694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39CF17-0B3A-44A6-B3EF-D13CC3DF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0F86F48-9954-4063-8C90-1C225ABE7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6FE3E1-D122-4DAB-8012-25C16AB50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EF8C01-D225-40CF-AE39-809A4B422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478B1D-FAD2-47D6-9C2B-5BB66D7E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223909-4A9A-4DF9-A7C7-4217053D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16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FA1CC-8588-4420-AD40-AF8652B67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FD5FEB-B296-4402-B894-C7BF8374E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8CFF64-7E77-47CB-BC4F-91EFC4C5A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43AB5E-EE0B-44A0-BD7E-C06AFCF08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A856F6-7907-4D93-A89F-78DA4016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602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C481F3C-1AE5-489C-928C-75F58BC31C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AD6484-FBBD-4191-8FCB-A40DAA60B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C18F7C-D8CF-4BEC-A64F-15E6B6A8E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0DBA36-D9D5-453D-9D60-DF45AB80D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EB046F-D7BB-45C3-8763-94F85C61B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1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9C1C1-5AC2-4507-8029-2CAB413D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8722DF-C0C5-4E31-A34F-849D9A3EE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C15FD5-5B56-47F3-9AAE-69C055760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0D019-DDD9-4D01-881F-9FD48BEAB65F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FF3C1F-1FA1-420F-A78E-2CCBB308C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DAD3CD-BE10-42D6-BB82-34DCF78052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E48E0-5FA3-49A5-BC42-1B60A9B2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104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5.gif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1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5.gif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5.gif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12" Type="http://schemas.openxmlformats.org/officeDocument/2006/relationships/image" Target="../media/image13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5.gif"/><Relationship Id="rId10" Type="http://schemas.openxmlformats.org/officeDocument/2006/relationships/image" Target="../media/image30.png"/><Relationship Id="rId4" Type="http://schemas.openxmlformats.org/officeDocument/2006/relationships/image" Target="../media/image3.sv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sv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gif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DC6B27-8B17-4A96-A5B0-3C256AD45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17BF38A-DBEA-4232-9C08-D74BCE941460}"/>
              </a:ext>
            </a:extLst>
          </p:cNvPr>
          <p:cNvSpPr/>
          <p:nvPr/>
        </p:nvSpPr>
        <p:spPr>
          <a:xfrm>
            <a:off x="2413191" y="1175656"/>
            <a:ext cx="7296201" cy="3773272"/>
          </a:xfrm>
          <a:prstGeom prst="roundRect">
            <a:avLst/>
          </a:prstGeom>
          <a:solidFill>
            <a:srgbClr val="F3E5E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Приключения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Черепашки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Чипа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60CD31-27E5-4C43-8653-A962FD573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941" y="1483138"/>
            <a:ext cx="12030939" cy="6767403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1F27DC-A0D2-4F6D-A8A5-11124F85C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563" y="2427215"/>
            <a:ext cx="3525267" cy="352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32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id="{415A506D-39B4-4844-8E95-E7BD1D2449C4}"/>
              </a:ext>
            </a:extLst>
          </p:cNvPr>
          <p:cNvSpPr/>
          <p:nvPr/>
        </p:nvSpPr>
        <p:spPr>
          <a:xfrm>
            <a:off x="1230659" y="1031278"/>
            <a:ext cx="2949455" cy="2200060"/>
          </a:xfrm>
          <a:prstGeom prst="wedgeEllipseCallout">
            <a:avLst/>
          </a:prstGeom>
          <a:solidFill>
            <a:srgbClr val="C4CCF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Привет</a:t>
            </a:r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, </a:t>
            </a:r>
            <a:r>
              <a:rPr lang="en-US" sz="2000" dirty="0" err="1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малыши</a:t>
            </a:r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! </a:t>
            </a:r>
            <a:r>
              <a:rPr lang="en-US" sz="2000" dirty="0" err="1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Меня</a:t>
            </a:r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зовут</a:t>
            </a:r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Чип</a:t>
            </a:r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, и я </a:t>
            </a:r>
            <a:r>
              <a:rPr lang="en-US" sz="2000" dirty="0" err="1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волшебная</a:t>
            </a:r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черепашка</a:t>
            </a:r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!</a:t>
            </a:r>
            <a:endParaRPr lang="ru-RU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148D33-56E3-4B74-A30F-C53AA0797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-1719" r="38509" b="-4009"/>
          <a:stretch/>
        </p:blipFill>
        <p:spPr>
          <a:xfrm>
            <a:off x="-1444555" y="2238744"/>
            <a:ext cx="5851550" cy="58705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499CB3-0FDB-4395-93A2-3330BB77FEFD}"/>
              </a:ext>
            </a:extLst>
          </p:cNvPr>
          <p:cNvSpPr txBox="1"/>
          <p:nvPr/>
        </p:nvSpPr>
        <p:spPr>
          <a:xfrm>
            <a:off x="2777576" y="240632"/>
            <a:ext cx="6215169" cy="136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Где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живет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звук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 Ч в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нашем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ротике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F6FF3"/>
                </a:solidFill>
                <a:effectLst/>
                <a:uLnTx/>
                <a:uFillTx/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C8A132-6BB8-4AC5-B232-60EF993BC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8C9104E-7A6E-44B5-B31D-7FA91A723F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40" t="2202" r="3794" b="5329"/>
          <a:stretch/>
        </p:blipFill>
        <p:spPr>
          <a:xfrm>
            <a:off x="3488004" y="2695074"/>
            <a:ext cx="4297003" cy="4028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93FEAC4-1593-4213-983D-2C03E672261E}"/>
              </a:ext>
            </a:extLst>
          </p:cNvPr>
          <p:cNvSpPr/>
          <p:nvPr/>
        </p:nvSpPr>
        <p:spPr>
          <a:xfrm>
            <a:off x="5754532" y="4417116"/>
            <a:ext cx="536265" cy="3850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43264-B583-48FF-BA85-19EB66BB38C3}"/>
              </a:ext>
            </a:extLst>
          </p:cNvPr>
          <p:cNvSpPr txBox="1"/>
          <p:nvPr/>
        </p:nvSpPr>
        <p:spPr>
          <a:xfrm>
            <a:off x="5790055" y="4317233"/>
            <a:ext cx="611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Ч</a:t>
            </a: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A7AC66DA-2F8E-436C-B8D2-A2B89F389DEC}"/>
              </a:ext>
            </a:extLst>
          </p:cNvPr>
          <p:cNvSpPr/>
          <p:nvPr/>
        </p:nvSpPr>
        <p:spPr>
          <a:xfrm>
            <a:off x="7711783" y="2131308"/>
            <a:ext cx="463868" cy="463868"/>
          </a:xfrm>
          <a:prstGeom prst="roundRect">
            <a:avLst>
              <a:gd name="adj" fmla="val 40008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9050" dir="2700000" algn="bl" rotWithShape="0">
              <a:srgbClr val="B5C1E2">
                <a:alpha val="100000"/>
              </a:srgbClr>
            </a:outerShdw>
          </a:effectLst>
        </p:spPr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B09BA2AC-1E27-4DD5-B16C-FEEEC40ED4C4}"/>
              </a:ext>
            </a:extLst>
          </p:cNvPr>
          <p:cNvSpPr/>
          <p:nvPr/>
        </p:nvSpPr>
        <p:spPr>
          <a:xfrm>
            <a:off x="8245816" y="2195670"/>
            <a:ext cx="3461504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Язычок поднимается к небу</a:t>
            </a:r>
            <a:endParaRPr lang="en-US" sz="2000" dirty="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31ACB742-74A6-4830-84AA-C955A07D981B}"/>
              </a:ext>
            </a:extLst>
          </p:cNvPr>
          <p:cNvSpPr/>
          <p:nvPr/>
        </p:nvSpPr>
        <p:spPr>
          <a:xfrm>
            <a:off x="8175651" y="2517853"/>
            <a:ext cx="3622015" cy="287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Как будто хочет достать до потолка!</a:t>
            </a:r>
            <a:endParaRPr lang="en-US" sz="1600" dirty="0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4C4C9A27-3A38-4F01-B74A-BE529A4D39EE}"/>
              </a:ext>
            </a:extLst>
          </p:cNvPr>
          <p:cNvSpPr/>
          <p:nvPr/>
        </p:nvSpPr>
        <p:spPr>
          <a:xfrm>
            <a:off x="7711783" y="2999404"/>
            <a:ext cx="463868" cy="463868"/>
          </a:xfrm>
          <a:prstGeom prst="roundRect">
            <a:avLst>
              <a:gd name="adj" fmla="val 40008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9050" dir="2700000" algn="bl" rotWithShape="0">
              <a:srgbClr val="B5C1E2">
                <a:alpha val="100000"/>
              </a:srgbClr>
            </a:outerShdw>
          </a:effectLst>
        </p:spPr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D4334B5A-658C-46C6-A945-548FCAB1FE80}"/>
              </a:ext>
            </a:extLst>
          </p:cNvPr>
          <p:cNvSpPr/>
          <p:nvPr/>
        </p:nvSpPr>
        <p:spPr>
          <a:xfrm>
            <a:off x="8245816" y="3070246"/>
            <a:ext cx="3685461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Губки немножко округляются</a:t>
            </a:r>
            <a:endParaRPr lang="en-US" sz="200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407AFD4E-0DEA-46C9-A4A2-E21EE671F26A}"/>
              </a:ext>
            </a:extLst>
          </p:cNvPr>
          <p:cNvSpPr/>
          <p:nvPr/>
        </p:nvSpPr>
        <p:spPr>
          <a:xfrm>
            <a:off x="8245815" y="3392429"/>
            <a:ext cx="3685461" cy="287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Делаем маленький кружочек ротиком</a:t>
            </a:r>
            <a:endParaRPr lang="en-US" sz="1600" dirty="0"/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20FAD676-1D4F-442A-8F1F-CCC4D42D4150}"/>
              </a:ext>
            </a:extLst>
          </p:cNvPr>
          <p:cNvSpPr/>
          <p:nvPr/>
        </p:nvSpPr>
        <p:spPr>
          <a:xfrm>
            <a:off x="7780043" y="3924012"/>
            <a:ext cx="463868" cy="463868"/>
          </a:xfrm>
          <a:prstGeom prst="roundRect">
            <a:avLst>
              <a:gd name="adj" fmla="val 40008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9050" dir="2700000" algn="bl" rotWithShape="0">
              <a:srgbClr val="B5C1E2">
                <a:alpha val="100000"/>
              </a:srgbClr>
            </a:outerShdw>
          </a:effectLst>
        </p:spPr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AB66E925-1D87-45DA-BF23-6DE41B004B1C}"/>
              </a:ext>
            </a:extLst>
          </p:cNvPr>
          <p:cNvSpPr/>
          <p:nvPr/>
        </p:nvSpPr>
        <p:spPr>
          <a:xfrm>
            <a:off x="8301775" y="3994854"/>
            <a:ext cx="3629501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Воздух идет теплой струйкой</a:t>
            </a:r>
            <a:endParaRPr lang="en-US" sz="2000" dirty="0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25B1E247-7D65-4CA8-9923-DD6FB313CEB1}"/>
              </a:ext>
            </a:extLst>
          </p:cNvPr>
          <p:cNvSpPr/>
          <p:nvPr/>
        </p:nvSpPr>
        <p:spPr>
          <a:xfrm>
            <a:off x="8311834" y="4368349"/>
            <a:ext cx="3553421" cy="287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Попробуй подуть на ладошку!</a:t>
            </a:r>
            <a:endParaRPr lang="en-US" sz="1600" dirty="0"/>
          </a:p>
        </p:txBody>
      </p:sp>
      <p:pic>
        <p:nvPicPr>
          <p:cNvPr id="19" name="Рисунок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F30EC85-11C8-450B-B51B-FF135DA927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401" y="5638295"/>
            <a:ext cx="1668599" cy="166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89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238205-99B1-460C-882F-85173B749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77B54F40-7192-4AD6-B334-2257D5FCD0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04" b="7398"/>
          <a:stretch/>
        </p:blipFill>
        <p:spPr>
          <a:xfrm>
            <a:off x="1" y="0"/>
            <a:ext cx="4909024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7572087-20D3-4EB0-B104-3F13C0609C93}"/>
              </a:ext>
            </a:extLst>
          </p:cNvPr>
          <p:cNvSpPr/>
          <p:nvPr/>
        </p:nvSpPr>
        <p:spPr>
          <a:xfrm>
            <a:off x="3612167" y="140127"/>
            <a:ext cx="6018371" cy="401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Артикуляционная гимнастика с Чипом</a:t>
            </a:r>
            <a:endParaRPr lang="en-US" sz="2500" dirty="0">
              <a:latin typeface="Comic Sans MS" panose="030F0702030302020204" pitchFamily="66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5D97A10F-B43B-4FB5-AEFD-E6D31055CE24}"/>
              </a:ext>
            </a:extLst>
          </p:cNvPr>
          <p:cNvSpPr/>
          <p:nvPr/>
        </p:nvSpPr>
        <p:spPr>
          <a:xfrm>
            <a:off x="5277334" y="646289"/>
            <a:ext cx="4259924" cy="200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Давайте сделаем зарядку для язычка вместе с нашей черепашкой!</a:t>
            </a:r>
            <a:endParaRPr lang="en-US" sz="1000" dirty="0"/>
          </a:p>
        </p:txBody>
      </p:sp>
      <p:grpSp>
        <p:nvGrpSpPr>
          <p:cNvPr id="13" name="картинка 1">
            <a:extLst>
              <a:ext uri="{FF2B5EF4-FFF2-40B4-BE49-F238E27FC236}">
                <a16:creationId xmlns:a16="http://schemas.microsoft.com/office/drawing/2014/main" id="{3CFB6BF4-F372-4EBE-89EE-8D5C754511BD}"/>
              </a:ext>
            </a:extLst>
          </p:cNvPr>
          <p:cNvGrpSpPr/>
          <p:nvPr/>
        </p:nvGrpSpPr>
        <p:grpSpPr>
          <a:xfrm>
            <a:off x="5918361" y="4945541"/>
            <a:ext cx="2155915" cy="1897552"/>
            <a:chOff x="3843256" y="1203158"/>
            <a:chExt cx="2155915" cy="1897552"/>
          </a:xfrm>
        </p:grpSpPr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59EABF46-8BD3-498B-9DF6-3E2CA34086BD}"/>
                </a:ext>
              </a:extLst>
            </p:cNvPr>
            <p:cNvSpPr/>
            <p:nvPr/>
          </p:nvSpPr>
          <p:spPr>
            <a:xfrm>
              <a:off x="3843256" y="1203158"/>
              <a:ext cx="2014430" cy="1842550"/>
            </a:xfrm>
            <a:prstGeom prst="flowChartConnector">
              <a:avLst/>
            </a:prstGeom>
            <a:solidFill>
              <a:srgbClr val="5FE1F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8AB4B56D-A050-4925-83F0-E448EFB77A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-1719" r="38509" b="-4009"/>
            <a:stretch/>
          </p:blipFill>
          <p:spPr>
            <a:xfrm>
              <a:off x="4342472" y="1361288"/>
              <a:ext cx="1656699" cy="166207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04BAD56-8283-4DD5-B1A8-4CBC0EF8F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6791" y="1672957"/>
              <a:ext cx="1427753" cy="1427753"/>
            </a:xfrm>
            <a:prstGeom prst="rect">
              <a:avLst/>
            </a:prstGeom>
          </p:spPr>
        </p:pic>
      </p:grpSp>
      <p:grpSp>
        <p:nvGrpSpPr>
          <p:cNvPr id="19" name="карточка 2">
            <a:extLst>
              <a:ext uri="{FF2B5EF4-FFF2-40B4-BE49-F238E27FC236}">
                <a16:creationId xmlns:a16="http://schemas.microsoft.com/office/drawing/2014/main" id="{E23D4F79-40E9-46E0-B2AB-BA08E208C5C5}"/>
              </a:ext>
            </a:extLst>
          </p:cNvPr>
          <p:cNvGrpSpPr/>
          <p:nvPr/>
        </p:nvGrpSpPr>
        <p:grpSpPr>
          <a:xfrm>
            <a:off x="4555306" y="1001729"/>
            <a:ext cx="2676887" cy="1842550"/>
            <a:chOff x="5831888" y="1203158"/>
            <a:chExt cx="2676887" cy="1842550"/>
          </a:xfrm>
        </p:grpSpPr>
        <p:sp>
          <p:nvSpPr>
            <p:cNvPr id="8" name="Блок-схема: узел 7">
              <a:extLst>
                <a:ext uri="{FF2B5EF4-FFF2-40B4-BE49-F238E27FC236}">
                  <a16:creationId xmlns:a16="http://schemas.microsoft.com/office/drawing/2014/main" id="{D93FF296-9FBD-46EE-AF03-9A482E464EBC}"/>
                </a:ext>
              </a:extLst>
            </p:cNvPr>
            <p:cNvSpPr/>
            <p:nvPr/>
          </p:nvSpPr>
          <p:spPr>
            <a:xfrm>
              <a:off x="6190948" y="1203158"/>
              <a:ext cx="2014430" cy="1842550"/>
            </a:xfrm>
            <a:prstGeom prst="flowChartConnector">
              <a:avLst/>
            </a:prstGeom>
            <a:solidFill>
              <a:srgbClr val="5FE1F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0940255-FE9C-4FA4-95ED-272A13E18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-1719" r="38509" b="-4009"/>
            <a:stretch/>
          </p:blipFill>
          <p:spPr>
            <a:xfrm>
              <a:off x="6726437" y="1203159"/>
              <a:ext cx="1782338" cy="178812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21EC6FC-D75A-457A-9A70-01BC91566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1888" y="1749526"/>
              <a:ext cx="2177880" cy="1230007"/>
            </a:xfrm>
            <a:prstGeom prst="rect">
              <a:avLst/>
            </a:prstGeom>
          </p:spPr>
        </p:pic>
      </p:grpSp>
      <p:grpSp>
        <p:nvGrpSpPr>
          <p:cNvPr id="23" name="карточка 3">
            <a:extLst>
              <a:ext uri="{FF2B5EF4-FFF2-40B4-BE49-F238E27FC236}">
                <a16:creationId xmlns:a16="http://schemas.microsoft.com/office/drawing/2014/main" id="{983D4827-3255-4047-87E2-2C59739FAEB3}"/>
              </a:ext>
            </a:extLst>
          </p:cNvPr>
          <p:cNvGrpSpPr/>
          <p:nvPr/>
        </p:nvGrpSpPr>
        <p:grpSpPr>
          <a:xfrm>
            <a:off x="7422579" y="1001729"/>
            <a:ext cx="2014430" cy="1842550"/>
            <a:chOff x="8573031" y="1174139"/>
            <a:chExt cx="2014430" cy="1842550"/>
          </a:xfrm>
        </p:grpSpPr>
        <p:sp>
          <p:nvSpPr>
            <p:cNvPr id="15" name="Блок-схема: узел 14">
              <a:extLst>
                <a:ext uri="{FF2B5EF4-FFF2-40B4-BE49-F238E27FC236}">
                  <a16:creationId xmlns:a16="http://schemas.microsoft.com/office/drawing/2014/main" id="{173423D1-221A-4563-B787-506A610540F5}"/>
                </a:ext>
              </a:extLst>
            </p:cNvPr>
            <p:cNvSpPr/>
            <p:nvPr/>
          </p:nvSpPr>
          <p:spPr>
            <a:xfrm>
              <a:off x="8573031" y="1174139"/>
              <a:ext cx="2014430" cy="1842550"/>
            </a:xfrm>
            <a:prstGeom prst="flowChartConnector">
              <a:avLst/>
            </a:prstGeom>
            <a:solidFill>
              <a:srgbClr val="5FE1F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030982FE-6F7B-4551-B081-B3092683C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4369" y="1830328"/>
              <a:ext cx="1262886" cy="106840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0A3E692E-9D28-4A65-BE7F-A0F41267B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-1719" r="38509" b="-4009"/>
            <a:stretch/>
          </p:blipFill>
          <p:spPr>
            <a:xfrm>
              <a:off x="9108520" y="1433217"/>
              <a:ext cx="1152991" cy="1156733"/>
            </a:xfrm>
            <a:prstGeom prst="rect">
              <a:avLst/>
            </a:prstGeom>
          </p:spPr>
        </p:pic>
      </p:grpSp>
      <p:sp>
        <p:nvSpPr>
          <p:cNvPr id="24" name="обложка 3">
            <a:extLst>
              <a:ext uri="{FF2B5EF4-FFF2-40B4-BE49-F238E27FC236}">
                <a16:creationId xmlns:a16="http://schemas.microsoft.com/office/drawing/2014/main" id="{58EEEB1B-419F-4162-83AE-3FF73F232F91}"/>
              </a:ext>
            </a:extLst>
          </p:cNvPr>
          <p:cNvSpPr/>
          <p:nvPr/>
        </p:nvSpPr>
        <p:spPr>
          <a:xfrm>
            <a:off x="7410804" y="1007707"/>
            <a:ext cx="2014430" cy="1842550"/>
          </a:xfrm>
          <a:prstGeom prst="flowChartConnector">
            <a:avLst/>
          </a:prstGeom>
          <a:solidFill>
            <a:srgbClr val="5FE1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карточка 4">
            <a:extLst>
              <a:ext uri="{FF2B5EF4-FFF2-40B4-BE49-F238E27FC236}">
                <a16:creationId xmlns:a16="http://schemas.microsoft.com/office/drawing/2014/main" id="{20C6B43E-3E8B-425F-B7D5-785F784BE5C6}"/>
              </a:ext>
            </a:extLst>
          </p:cNvPr>
          <p:cNvGrpSpPr/>
          <p:nvPr/>
        </p:nvGrpSpPr>
        <p:grpSpPr>
          <a:xfrm>
            <a:off x="7182900" y="2964532"/>
            <a:ext cx="2025700" cy="1843542"/>
            <a:chOff x="10200110" y="983178"/>
            <a:chExt cx="2025700" cy="1843542"/>
          </a:xfrm>
        </p:grpSpPr>
        <p:sp>
          <p:nvSpPr>
            <p:cNvPr id="14" name="Блок-схема: узел 13">
              <a:extLst>
                <a:ext uri="{FF2B5EF4-FFF2-40B4-BE49-F238E27FC236}">
                  <a16:creationId xmlns:a16="http://schemas.microsoft.com/office/drawing/2014/main" id="{2FF55FE9-6B10-43E1-B362-1EEBD996358F}"/>
                </a:ext>
              </a:extLst>
            </p:cNvPr>
            <p:cNvSpPr/>
            <p:nvPr/>
          </p:nvSpPr>
          <p:spPr>
            <a:xfrm>
              <a:off x="10200110" y="983178"/>
              <a:ext cx="2014430" cy="1842550"/>
            </a:xfrm>
            <a:prstGeom prst="flowChartConnector">
              <a:avLst/>
            </a:prstGeom>
            <a:solidFill>
              <a:srgbClr val="5FE1F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8B2A2A6-A76B-4B78-9FA3-B01E8864E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7938" y="1243763"/>
              <a:ext cx="1447872" cy="1447872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3B11DA2C-FAF8-4931-BFC8-27CAF70052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-1719" r="38509" b="-4009"/>
            <a:stretch/>
          </p:blipFill>
          <p:spPr>
            <a:xfrm>
              <a:off x="10228241" y="1478165"/>
              <a:ext cx="1344192" cy="1348555"/>
            </a:xfrm>
            <a:prstGeom prst="rect">
              <a:avLst/>
            </a:prstGeom>
          </p:spPr>
        </p:pic>
      </p:grpSp>
      <p:sp>
        <p:nvSpPr>
          <p:cNvPr id="29" name="обложка 4">
            <a:extLst>
              <a:ext uri="{FF2B5EF4-FFF2-40B4-BE49-F238E27FC236}">
                <a16:creationId xmlns:a16="http://schemas.microsoft.com/office/drawing/2014/main" id="{43F27DF5-00CB-4BD9-92F1-7CE04222DB97}"/>
              </a:ext>
            </a:extLst>
          </p:cNvPr>
          <p:cNvSpPr/>
          <p:nvPr/>
        </p:nvSpPr>
        <p:spPr>
          <a:xfrm>
            <a:off x="7170944" y="2975993"/>
            <a:ext cx="2014430" cy="1842550"/>
          </a:xfrm>
          <a:prstGeom prst="flowChartConnector">
            <a:avLst/>
          </a:prstGeom>
          <a:solidFill>
            <a:srgbClr val="5FE1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ожка 1">
            <a:extLst>
              <a:ext uri="{FF2B5EF4-FFF2-40B4-BE49-F238E27FC236}">
                <a16:creationId xmlns:a16="http://schemas.microsoft.com/office/drawing/2014/main" id="{428445B3-F8F4-4A83-A9B7-7F997860A2BE}"/>
              </a:ext>
            </a:extLst>
          </p:cNvPr>
          <p:cNvSpPr/>
          <p:nvPr/>
        </p:nvSpPr>
        <p:spPr>
          <a:xfrm>
            <a:off x="5909724" y="4955970"/>
            <a:ext cx="2014430" cy="1842550"/>
          </a:xfrm>
          <a:prstGeom prst="flowChartConnector">
            <a:avLst/>
          </a:prstGeom>
          <a:solidFill>
            <a:srgbClr val="5FE1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ложка 2">
            <a:extLst>
              <a:ext uri="{FF2B5EF4-FFF2-40B4-BE49-F238E27FC236}">
                <a16:creationId xmlns:a16="http://schemas.microsoft.com/office/drawing/2014/main" id="{FBDC3EED-B336-4407-9DF8-17D1BA3AA03B}"/>
              </a:ext>
            </a:extLst>
          </p:cNvPr>
          <p:cNvSpPr/>
          <p:nvPr/>
        </p:nvSpPr>
        <p:spPr>
          <a:xfrm>
            <a:off x="4917538" y="981858"/>
            <a:ext cx="2014430" cy="1842550"/>
          </a:xfrm>
          <a:prstGeom prst="flowChartConnector">
            <a:avLst/>
          </a:prstGeom>
          <a:solidFill>
            <a:srgbClr val="5FE1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6" name="карточка 2">
            <a:extLst>
              <a:ext uri="{FF2B5EF4-FFF2-40B4-BE49-F238E27FC236}">
                <a16:creationId xmlns:a16="http://schemas.microsoft.com/office/drawing/2014/main" id="{F3E8F1C4-3503-4302-AEAD-816F0E1CF2D6}"/>
              </a:ext>
            </a:extLst>
          </p:cNvPr>
          <p:cNvGrpSpPr/>
          <p:nvPr/>
        </p:nvGrpSpPr>
        <p:grpSpPr>
          <a:xfrm>
            <a:off x="9237417" y="2964532"/>
            <a:ext cx="2676887" cy="1842550"/>
            <a:chOff x="5831888" y="1203158"/>
            <a:chExt cx="2676887" cy="1842550"/>
          </a:xfrm>
        </p:grpSpPr>
        <p:sp>
          <p:nvSpPr>
            <p:cNvPr id="57" name="Блок-схема: узел 56">
              <a:extLst>
                <a:ext uri="{FF2B5EF4-FFF2-40B4-BE49-F238E27FC236}">
                  <a16:creationId xmlns:a16="http://schemas.microsoft.com/office/drawing/2014/main" id="{6558D488-7BF1-4FE3-8C6E-3E8FF8BFBAF3}"/>
                </a:ext>
              </a:extLst>
            </p:cNvPr>
            <p:cNvSpPr/>
            <p:nvPr/>
          </p:nvSpPr>
          <p:spPr>
            <a:xfrm>
              <a:off x="6190948" y="1203158"/>
              <a:ext cx="2014430" cy="1842550"/>
            </a:xfrm>
            <a:prstGeom prst="flowChartConnector">
              <a:avLst/>
            </a:prstGeom>
            <a:solidFill>
              <a:srgbClr val="5FE1F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2FD6061A-03C4-4011-97AD-6C776CEE0A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-1719" r="38509" b="-4009"/>
            <a:stretch/>
          </p:blipFill>
          <p:spPr>
            <a:xfrm>
              <a:off x="6726437" y="1203159"/>
              <a:ext cx="1782338" cy="1788122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E335A394-2EB5-4574-9786-BC5E9CF85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1888" y="1749526"/>
              <a:ext cx="2177880" cy="1230007"/>
            </a:xfrm>
            <a:prstGeom prst="rect">
              <a:avLst/>
            </a:prstGeom>
          </p:spPr>
        </p:pic>
      </p:grpSp>
      <p:sp>
        <p:nvSpPr>
          <p:cNvPr id="60" name="обложка 2">
            <a:extLst>
              <a:ext uri="{FF2B5EF4-FFF2-40B4-BE49-F238E27FC236}">
                <a16:creationId xmlns:a16="http://schemas.microsoft.com/office/drawing/2014/main" id="{0CC359A7-F6AF-4B3E-B39A-C157237454D6}"/>
              </a:ext>
            </a:extLst>
          </p:cNvPr>
          <p:cNvSpPr/>
          <p:nvPr/>
        </p:nvSpPr>
        <p:spPr>
          <a:xfrm>
            <a:off x="9609179" y="2952587"/>
            <a:ext cx="2014430" cy="1842550"/>
          </a:xfrm>
          <a:prstGeom prst="flowChartConnector">
            <a:avLst/>
          </a:prstGeom>
          <a:solidFill>
            <a:srgbClr val="5FE1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1" name="картинка 1">
            <a:extLst>
              <a:ext uri="{FF2B5EF4-FFF2-40B4-BE49-F238E27FC236}">
                <a16:creationId xmlns:a16="http://schemas.microsoft.com/office/drawing/2014/main" id="{8FB65F72-6434-402A-A985-FB1524F29DF8}"/>
              </a:ext>
            </a:extLst>
          </p:cNvPr>
          <p:cNvGrpSpPr/>
          <p:nvPr/>
        </p:nvGrpSpPr>
        <p:grpSpPr>
          <a:xfrm>
            <a:off x="9771098" y="1022620"/>
            <a:ext cx="2155915" cy="1897552"/>
            <a:chOff x="3843256" y="1203158"/>
            <a:chExt cx="2155915" cy="1897552"/>
          </a:xfrm>
        </p:grpSpPr>
        <p:sp>
          <p:nvSpPr>
            <p:cNvPr id="62" name="Блок-схема: узел 61">
              <a:extLst>
                <a:ext uri="{FF2B5EF4-FFF2-40B4-BE49-F238E27FC236}">
                  <a16:creationId xmlns:a16="http://schemas.microsoft.com/office/drawing/2014/main" id="{1FE0C0AD-5786-4CA7-95ED-19CFC98341BD}"/>
                </a:ext>
              </a:extLst>
            </p:cNvPr>
            <p:cNvSpPr/>
            <p:nvPr/>
          </p:nvSpPr>
          <p:spPr>
            <a:xfrm>
              <a:off x="3843256" y="1203158"/>
              <a:ext cx="2014430" cy="1842550"/>
            </a:xfrm>
            <a:prstGeom prst="flowChartConnector">
              <a:avLst/>
            </a:prstGeom>
            <a:solidFill>
              <a:srgbClr val="5FE1F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B4427E2C-B5EF-41E7-B973-C114BBADC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-1719" r="38509" b="-4009"/>
            <a:stretch/>
          </p:blipFill>
          <p:spPr>
            <a:xfrm>
              <a:off x="4342472" y="1361288"/>
              <a:ext cx="1656699" cy="1662075"/>
            </a:xfrm>
            <a:prstGeom prst="rect">
              <a:avLst/>
            </a:prstGeom>
          </p:spPr>
        </p:pic>
        <p:pic>
          <p:nvPicPr>
            <p:cNvPr id="64" name="Рисунок 63">
              <a:extLst>
                <a:ext uri="{FF2B5EF4-FFF2-40B4-BE49-F238E27FC236}">
                  <a16:creationId xmlns:a16="http://schemas.microsoft.com/office/drawing/2014/main" id="{76AEC495-D05A-44EE-AE74-45D51DD2C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6791" y="1672957"/>
              <a:ext cx="1427753" cy="1427753"/>
            </a:xfrm>
            <a:prstGeom prst="rect">
              <a:avLst/>
            </a:prstGeom>
          </p:spPr>
        </p:pic>
      </p:grpSp>
      <p:sp>
        <p:nvSpPr>
          <p:cNvPr id="65" name="обложка 1">
            <a:extLst>
              <a:ext uri="{FF2B5EF4-FFF2-40B4-BE49-F238E27FC236}">
                <a16:creationId xmlns:a16="http://schemas.microsoft.com/office/drawing/2014/main" id="{A8278522-1806-4D05-BCC0-51038BA70597}"/>
              </a:ext>
            </a:extLst>
          </p:cNvPr>
          <p:cNvSpPr/>
          <p:nvPr/>
        </p:nvSpPr>
        <p:spPr>
          <a:xfrm>
            <a:off x="9759323" y="1028687"/>
            <a:ext cx="2014430" cy="1842550"/>
          </a:xfrm>
          <a:prstGeom prst="flowChartConnector">
            <a:avLst/>
          </a:prstGeom>
          <a:solidFill>
            <a:srgbClr val="5FE1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6" name="карточка 3">
            <a:extLst>
              <a:ext uri="{FF2B5EF4-FFF2-40B4-BE49-F238E27FC236}">
                <a16:creationId xmlns:a16="http://schemas.microsoft.com/office/drawing/2014/main" id="{90802920-585C-4FE3-AC4B-A23DEA6F9168}"/>
              </a:ext>
            </a:extLst>
          </p:cNvPr>
          <p:cNvGrpSpPr/>
          <p:nvPr/>
        </p:nvGrpSpPr>
        <p:grpSpPr>
          <a:xfrm>
            <a:off x="4922231" y="2923344"/>
            <a:ext cx="2014430" cy="1842550"/>
            <a:chOff x="8573031" y="1174139"/>
            <a:chExt cx="2014430" cy="1842550"/>
          </a:xfrm>
        </p:grpSpPr>
        <p:sp>
          <p:nvSpPr>
            <p:cNvPr id="67" name="Блок-схема: узел 66">
              <a:extLst>
                <a:ext uri="{FF2B5EF4-FFF2-40B4-BE49-F238E27FC236}">
                  <a16:creationId xmlns:a16="http://schemas.microsoft.com/office/drawing/2014/main" id="{1A0A2F58-CE3C-416C-831E-D67696D86F50}"/>
                </a:ext>
              </a:extLst>
            </p:cNvPr>
            <p:cNvSpPr/>
            <p:nvPr/>
          </p:nvSpPr>
          <p:spPr>
            <a:xfrm>
              <a:off x="8573031" y="1174139"/>
              <a:ext cx="2014430" cy="1842550"/>
            </a:xfrm>
            <a:prstGeom prst="flowChartConnector">
              <a:avLst/>
            </a:prstGeom>
            <a:solidFill>
              <a:srgbClr val="5FE1F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7DE18290-C324-4E88-9E53-9B4A2977C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4369" y="1830328"/>
              <a:ext cx="1262886" cy="1068402"/>
            </a:xfrm>
            <a:prstGeom prst="rect">
              <a:avLst/>
            </a:prstGeom>
          </p:spPr>
        </p:pic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5F9A034D-9D36-4030-BC02-C355F6F40B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-1719" r="38509" b="-4009"/>
            <a:stretch/>
          </p:blipFill>
          <p:spPr>
            <a:xfrm>
              <a:off x="9108520" y="1433217"/>
              <a:ext cx="1152991" cy="1156733"/>
            </a:xfrm>
            <a:prstGeom prst="rect">
              <a:avLst/>
            </a:prstGeom>
          </p:spPr>
        </p:pic>
      </p:grpSp>
      <p:sp>
        <p:nvSpPr>
          <p:cNvPr id="70" name="обложка 3">
            <a:extLst>
              <a:ext uri="{FF2B5EF4-FFF2-40B4-BE49-F238E27FC236}">
                <a16:creationId xmlns:a16="http://schemas.microsoft.com/office/drawing/2014/main" id="{F1B1FA02-FB75-498B-863A-063707CEE4FE}"/>
              </a:ext>
            </a:extLst>
          </p:cNvPr>
          <p:cNvSpPr/>
          <p:nvPr/>
        </p:nvSpPr>
        <p:spPr>
          <a:xfrm>
            <a:off x="4905151" y="2927279"/>
            <a:ext cx="2014430" cy="1842550"/>
          </a:xfrm>
          <a:prstGeom prst="flowChartConnector">
            <a:avLst/>
          </a:prstGeom>
          <a:solidFill>
            <a:srgbClr val="5FE1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6" name="карточка 4">
            <a:extLst>
              <a:ext uri="{FF2B5EF4-FFF2-40B4-BE49-F238E27FC236}">
                <a16:creationId xmlns:a16="http://schemas.microsoft.com/office/drawing/2014/main" id="{A2B6ED66-5D6D-4C75-A028-0107BD0E151A}"/>
              </a:ext>
            </a:extLst>
          </p:cNvPr>
          <p:cNvGrpSpPr/>
          <p:nvPr/>
        </p:nvGrpSpPr>
        <p:grpSpPr>
          <a:xfrm>
            <a:off x="8643225" y="4928522"/>
            <a:ext cx="2025700" cy="1843542"/>
            <a:chOff x="10200110" y="983178"/>
            <a:chExt cx="2025700" cy="1843542"/>
          </a:xfrm>
        </p:grpSpPr>
        <p:sp>
          <p:nvSpPr>
            <p:cNvPr id="97" name="Блок-схема: узел 96">
              <a:extLst>
                <a:ext uri="{FF2B5EF4-FFF2-40B4-BE49-F238E27FC236}">
                  <a16:creationId xmlns:a16="http://schemas.microsoft.com/office/drawing/2014/main" id="{8E871026-8FD2-4282-A2C6-79B1FA92938B}"/>
                </a:ext>
              </a:extLst>
            </p:cNvPr>
            <p:cNvSpPr/>
            <p:nvPr/>
          </p:nvSpPr>
          <p:spPr>
            <a:xfrm>
              <a:off x="10200110" y="983178"/>
              <a:ext cx="2014430" cy="1842550"/>
            </a:xfrm>
            <a:prstGeom prst="flowChartConnector">
              <a:avLst/>
            </a:prstGeom>
            <a:solidFill>
              <a:srgbClr val="5FE1F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8DA17DC1-C882-46B2-BF6E-57C9B2C64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7938" y="1243763"/>
              <a:ext cx="1447872" cy="1447872"/>
            </a:xfrm>
            <a:prstGeom prst="rect">
              <a:avLst/>
            </a:prstGeom>
          </p:spPr>
        </p:pic>
        <p:pic>
          <p:nvPicPr>
            <p:cNvPr id="99" name="Рисунок 98">
              <a:extLst>
                <a:ext uri="{FF2B5EF4-FFF2-40B4-BE49-F238E27FC236}">
                  <a16:creationId xmlns:a16="http://schemas.microsoft.com/office/drawing/2014/main" id="{B6F78671-5969-4A2A-A700-A1FC3C6FB3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-1719" r="38509" b="-4009"/>
            <a:stretch/>
          </p:blipFill>
          <p:spPr>
            <a:xfrm>
              <a:off x="10228241" y="1478165"/>
              <a:ext cx="1344192" cy="1348555"/>
            </a:xfrm>
            <a:prstGeom prst="rect">
              <a:avLst/>
            </a:prstGeom>
          </p:spPr>
        </p:pic>
      </p:grpSp>
      <p:sp>
        <p:nvSpPr>
          <p:cNvPr id="100" name="обложка 4">
            <a:extLst>
              <a:ext uri="{FF2B5EF4-FFF2-40B4-BE49-F238E27FC236}">
                <a16:creationId xmlns:a16="http://schemas.microsoft.com/office/drawing/2014/main" id="{67646AAD-B627-4396-A518-B24ACF79A547}"/>
              </a:ext>
            </a:extLst>
          </p:cNvPr>
          <p:cNvSpPr/>
          <p:nvPr/>
        </p:nvSpPr>
        <p:spPr>
          <a:xfrm>
            <a:off x="8650456" y="4918938"/>
            <a:ext cx="2014430" cy="1842550"/>
          </a:xfrm>
          <a:prstGeom prst="flowChartConnector">
            <a:avLst/>
          </a:prstGeom>
          <a:solidFill>
            <a:srgbClr val="5FE1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1" name="Рисунок 10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05F332-EA6F-435E-AC97-9816D396BE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401" y="5638295"/>
            <a:ext cx="1668599" cy="1668599"/>
          </a:xfrm>
          <a:prstGeom prst="rect">
            <a:avLst/>
          </a:prstGeom>
        </p:spPr>
      </p:pic>
      <p:pic>
        <p:nvPicPr>
          <p:cNvPr id="103" name="Рисунок 102" descr="Закрепить со сплошной заливкой">
            <a:extLst>
              <a:ext uri="{FF2B5EF4-FFF2-40B4-BE49-F238E27FC236}">
                <a16:creationId xmlns:a16="http://schemas.microsoft.com/office/drawing/2014/main" id="{54B510AA-AAA1-4969-8F03-6B3FBC1A19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103669">
            <a:off x="73993" y="-23878"/>
            <a:ext cx="729485" cy="7294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A50EB11B-899A-480D-8C5A-F84F9058E6EA}"/>
              </a:ext>
            </a:extLst>
          </p:cNvPr>
          <p:cNvSpPr/>
          <p:nvPr/>
        </p:nvSpPr>
        <p:spPr>
          <a:xfrm>
            <a:off x="685898" y="46731"/>
            <a:ext cx="2861699" cy="494875"/>
          </a:xfrm>
          <a:prstGeom prst="rect">
            <a:avLst/>
          </a:prstGeom>
          <a:solidFill>
            <a:srgbClr val="C4CCF7">
              <a:alpha val="50000"/>
            </a:srgb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Игра: «</a:t>
            </a:r>
            <a:r>
              <a:rPr lang="ru-RU" dirty="0" err="1">
                <a:solidFill>
                  <a:schemeClr val="tx1"/>
                </a:solidFill>
              </a:rPr>
              <a:t>Мемори</a:t>
            </a:r>
            <a:r>
              <a:rPr lang="ru-RU" dirty="0">
                <a:solidFill>
                  <a:schemeClr val="tx1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7865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9" grpId="0" animBg="1"/>
      <p:bldP spid="29" grpId="1" animBg="1"/>
      <p:bldP spid="7" grpId="0" animBg="1"/>
      <p:bldP spid="7" grpId="1" animBg="1"/>
      <p:bldP spid="9" grpId="0" animBg="1"/>
      <p:bldP spid="9" grpId="1" animBg="1"/>
      <p:bldP spid="60" grpId="0" animBg="1"/>
      <p:bldP spid="60" grpId="1" animBg="1"/>
      <p:bldP spid="65" grpId="0" animBg="1"/>
      <p:bldP spid="65" grpId="1" animBg="1"/>
      <p:bldP spid="70" grpId="0" animBg="1"/>
      <p:bldP spid="70" grpId="1" animBg="1"/>
      <p:bldP spid="100" grpId="0" animBg="1"/>
      <p:bldP spid="100" grpId="1" animBg="1"/>
      <p:bldP spid="104" grpId="0" animBg="1"/>
      <p:bldP spid="10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238205-99B1-460C-882F-85173B749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F41A2746-06EA-44B7-8AD2-7DB60B638054}"/>
              </a:ext>
            </a:extLst>
          </p:cNvPr>
          <p:cNvSpPr/>
          <p:nvPr/>
        </p:nvSpPr>
        <p:spPr>
          <a:xfrm>
            <a:off x="2372500" y="376730"/>
            <a:ext cx="7197209" cy="49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ru-RU" sz="3100" dirty="0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И</a:t>
            </a:r>
            <a:r>
              <a:rPr lang="en-US" sz="3100" dirty="0" err="1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гра</a:t>
            </a:r>
            <a:r>
              <a:rPr lang="en-US" sz="3100" dirty="0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 "Поймай звук Ч"</a:t>
            </a:r>
            <a:endParaRPr lang="en-US" sz="3100" dirty="0">
              <a:latin typeface="Comic Sans MS" panose="030F0702030302020204" pitchFamily="66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14242B8-49C1-4574-A0F2-43329563059A}"/>
              </a:ext>
            </a:extLst>
          </p:cNvPr>
          <p:cNvGrpSpPr/>
          <p:nvPr/>
        </p:nvGrpSpPr>
        <p:grpSpPr>
          <a:xfrm>
            <a:off x="281883" y="1373320"/>
            <a:ext cx="2380853" cy="2432097"/>
            <a:chOff x="281883" y="1373320"/>
            <a:chExt cx="2380853" cy="2432097"/>
          </a:xfrm>
        </p:grpSpPr>
        <p:pic>
          <p:nvPicPr>
            <p:cNvPr id="4" name="Image 1" descr="preencoded.png">
              <a:extLst>
                <a:ext uri="{FF2B5EF4-FFF2-40B4-BE49-F238E27FC236}">
                  <a16:creationId xmlns:a16="http://schemas.microsoft.com/office/drawing/2014/main" id="{C1F6355C-E4B4-488C-893C-84754B85C1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2377" r="502" b="-341"/>
            <a:stretch/>
          </p:blipFill>
          <p:spPr>
            <a:xfrm>
              <a:off x="281883" y="1373320"/>
              <a:ext cx="2380853" cy="2344977"/>
            </a:xfrm>
            <a:prstGeom prst="rect">
              <a:avLst/>
            </a:prstGeom>
          </p:spPr>
        </p:pic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54CE80B3-836C-4E8B-95A1-09DB8BE08FFE}"/>
                </a:ext>
              </a:extLst>
            </p:cNvPr>
            <p:cNvSpPr/>
            <p:nvPr/>
          </p:nvSpPr>
          <p:spPr>
            <a:xfrm>
              <a:off x="721895" y="3429000"/>
              <a:ext cx="1650605" cy="376417"/>
            </a:xfrm>
            <a:prstGeom prst="roundRect">
              <a:avLst/>
            </a:prstGeom>
            <a:solidFill>
              <a:srgbClr val="C4CCF7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Чашка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49F63D3-3373-4F91-817F-1F557F4FB920}"/>
              </a:ext>
            </a:extLst>
          </p:cNvPr>
          <p:cNvGrpSpPr/>
          <p:nvPr/>
        </p:nvGrpSpPr>
        <p:grpSpPr>
          <a:xfrm>
            <a:off x="3133570" y="1393006"/>
            <a:ext cx="2325291" cy="2412410"/>
            <a:chOff x="3133570" y="1393006"/>
            <a:chExt cx="2325291" cy="2412410"/>
          </a:xfrm>
        </p:grpSpPr>
        <p:pic>
          <p:nvPicPr>
            <p:cNvPr id="5" name="Image 2" descr="preencoded.png">
              <a:extLst>
                <a:ext uri="{FF2B5EF4-FFF2-40B4-BE49-F238E27FC236}">
                  <a16:creationId xmlns:a16="http://schemas.microsoft.com/office/drawing/2014/main" id="{6ED881E7-F328-497E-AF2D-69930D8BB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33570" y="1393006"/>
              <a:ext cx="2325291" cy="2325291"/>
            </a:xfrm>
            <a:prstGeom prst="rect">
              <a:avLst/>
            </a:prstGeom>
          </p:spPr>
        </p:pic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7A0CBD5F-E2DA-4F36-B548-0B7E4D6BD47A}"/>
                </a:ext>
              </a:extLst>
            </p:cNvPr>
            <p:cNvSpPr/>
            <p:nvPr/>
          </p:nvSpPr>
          <p:spPr>
            <a:xfrm>
              <a:off x="3470912" y="3428999"/>
              <a:ext cx="1650605" cy="376417"/>
            </a:xfrm>
            <a:prstGeom prst="roundRect">
              <a:avLst/>
            </a:prstGeom>
            <a:solidFill>
              <a:srgbClr val="C4CCF7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Курица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4890D2D-C7E6-4717-BA40-093EFD046459}"/>
              </a:ext>
            </a:extLst>
          </p:cNvPr>
          <p:cNvGrpSpPr/>
          <p:nvPr/>
        </p:nvGrpSpPr>
        <p:grpSpPr>
          <a:xfrm>
            <a:off x="5929693" y="1393006"/>
            <a:ext cx="2325291" cy="2411230"/>
            <a:chOff x="5929693" y="1393006"/>
            <a:chExt cx="2325291" cy="2411230"/>
          </a:xfrm>
        </p:grpSpPr>
        <p:pic>
          <p:nvPicPr>
            <p:cNvPr id="11" name="Image 3" descr="preencoded.png">
              <a:extLst>
                <a:ext uri="{FF2B5EF4-FFF2-40B4-BE49-F238E27FC236}">
                  <a16:creationId xmlns:a16="http://schemas.microsoft.com/office/drawing/2014/main" id="{B1542894-8CB4-46C7-B7EF-E35B82C99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9693" y="1393006"/>
              <a:ext cx="2325291" cy="2325291"/>
            </a:xfrm>
            <a:prstGeom prst="rect">
              <a:avLst/>
            </a:prstGeom>
          </p:spPr>
        </p:pic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C53BE758-2F60-47D3-A977-D2DC527E7E30}"/>
                </a:ext>
              </a:extLst>
            </p:cNvPr>
            <p:cNvSpPr/>
            <p:nvPr/>
          </p:nvSpPr>
          <p:spPr>
            <a:xfrm>
              <a:off x="6267037" y="3427819"/>
              <a:ext cx="1650605" cy="376417"/>
            </a:xfrm>
            <a:prstGeom prst="roundRect">
              <a:avLst/>
            </a:prstGeom>
            <a:solidFill>
              <a:srgbClr val="C4CCF7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Ключ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9A8E6CD-F6C3-45EF-837F-0B433968D01B}"/>
              </a:ext>
            </a:extLst>
          </p:cNvPr>
          <p:cNvGrpSpPr/>
          <p:nvPr/>
        </p:nvGrpSpPr>
        <p:grpSpPr>
          <a:xfrm>
            <a:off x="8725816" y="1361288"/>
            <a:ext cx="2325291" cy="2442948"/>
            <a:chOff x="8725816" y="1361288"/>
            <a:chExt cx="2325291" cy="2442948"/>
          </a:xfrm>
        </p:grpSpPr>
        <p:pic>
          <p:nvPicPr>
            <p:cNvPr id="14" name="Image 4" descr="preencoded.png">
              <a:extLst>
                <a:ext uri="{FF2B5EF4-FFF2-40B4-BE49-F238E27FC236}">
                  <a16:creationId xmlns:a16="http://schemas.microsoft.com/office/drawing/2014/main" id="{FE5B8A14-B6EE-44D3-B11C-95DBEE336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25816" y="1361288"/>
              <a:ext cx="2325291" cy="2325291"/>
            </a:xfrm>
            <a:prstGeom prst="rect">
              <a:avLst/>
            </a:prstGeom>
          </p:spPr>
        </p:pic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DF191570-D1FF-4DDC-803D-6D9A163E6F5B}"/>
                </a:ext>
              </a:extLst>
            </p:cNvPr>
            <p:cNvSpPr/>
            <p:nvPr/>
          </p:nvSpPr>
          <p:spPr>
            <a:xfrm>
              <a:off x="9070079" y="3427819"/>
              <a:ext cx="1650605" cy="376417"/>
            </a:xfrm>
            <a:prstGeom prst="roundRect">
              <a:avLst/>
            </a:prstGeom>
            <a:solidFill>
              <a:srgbClr val="C4CCF7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Бабочка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F04F4FE-7B6E-4E68-9421-58F634AF8BA3}"/>
              </a:ext>
            </a:extLst>
          </p:cNvPr>
          <p:cNvGrpSpPr/>
          <p:nvPr/>
        </p:nvGrpSpPr>
        <p:grpSpPr>
          <a:xfrm>
            <a:off x="2532310" y="3936454"/>
            <a:ext cx="2325291" cy="2514768"/>
            <a:chOff x="1781235" y="3936454"/>
            <a:chExt cx="2325291" cy="2514768"/>
          </a:xfrm>
        </p:grpSpPr>
        <p:pic>
          <p:nvPicPr>
            <p:cNvPr id="17" name="Image 5" descr="preencoded.png">
              <a:extLst>
                <a:ext uri="{FF2B5EF4-FFF2-40B4-BE49-F238E27FC236}">
                  <a16:creationId xmlns:a16="http://schemas.microsoft.com/office/drawing/2014/main" id="{277B4BEF-DCE8-47A4-B3F4-73E398BA1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1235" y="3936454"/>
              <a:ext cx="2325291" cy="2325291"/>
            </a:xfrm>
            <a:prstGeom prst="rect">
              <a:avLst/>
            </a:prstGeom>
          </p:spPr>
        </p:pic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9ED95DA6-A742-4C29-BF85-ED1BDA652C14}"/>
                </a:ext>
              </a:extLst>
            </p:cNvPr>
            <p:cNvSpPr/>
            <p:nvPr/>
          </p:nvSpPr>
          <p:spPr>
            <a:xfrm>
              <a:off x="2058533" y="6074805"/>
              <a:ext cx="1650605" cy="376417"/>
            </a:xfrm>
            <a:prstGeom prst="roundRect">
              <a:avLst/>
            </a:prstGeom>
            <a:solidFill>
              <a:srgbClr val="C4CCF7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Яблоко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30FAF5C-93BE-4CE7-8D56-E94F688F09FF}"/>
              </a:ext>
            </a:extLst>
          </p:cNvPr>
          <p:cNvGrpSpPr/>
          <p:nvPr/>
        </p:nvGrpSpPr>
        <p:grpSpPr>
          <a:xfrm>
            <a:off x="5971104" y="3907774"/>
            <a:ext cx="2325291" cy="2543448"/>
            <a:chOff x="4996746" y="3936454"/>
            <a:chExt cx="2325291" cy="2543448"/>
          </a:xfrm>
        </p:grpSpPr>
        <p:pic>
          <p:nvPicPr>
            <p:cNvPr id="20" name="Image 6" descr="preencoded.png">
              <a:extLst>
                <a:ext uri="{FF2B5EF4-FFF2-40B4-BE49-F238E27FC236}">
                  <a16:creationId xmlns:a16="http://schemas.microsoft.com/office/drawing/2014/main" id="{1B0B1551-D8FA-4698-B83F-9BEA869A4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96746" y="3936454"/>
              <a:ext cx="2325291" cy="2325291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BAB8A5E-3EBA-4579-95E5-53BDC1EA4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0183" y="4444030"/>
              <a:ext cx="1438415" cy="1020964"/>
            </a:xfrm>
            <a:prstGeom prst="rect">
              <a:avLst/>
            </a:prstGeom>
          </p:spPr>
        </p:pic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AE0DE012-E892-47BC-BC0C-4F21128973A5}"/>
                </a:ext>
              </a:extLst>
            </p:cNvPr>
            <p:cNvSpPr/>
            <p:nvPr/>
          </p:nvSpPr>
          <p:spPr>
            <a:xfrm>
              <a:off x="5272656" y="6103485"/>
              <a:ext cx="1650605" cy="376417"/>
            </a:xfrm>
            <a:prstGeom prst="roundRect">
              <a:avLst/>
            </a:prstGeom>
            <a:solidFill>
              <a:srgbClr val="C4CCF7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Книга</a:t>
              </a:r>
            </a:p>
          </p:txBody>
        </p:sp>
      </p:grpSp>
      <p:pic>
        <p:nvPicPr>
          <p:cNvPr id="25" name="Рисунок 2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9E3A71D-0F97-47F6-8AFB-9F074E9794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401" y="5638295"/>
            <a:ext cx="1668599" cy="1668599"/>
          </a:xfrm>
          <a:prstGeom prst="rect">
            <a:avLst/>
          </a:prstGeom>
        </p:spPr>
      </p:pic>
      <p:pic>
        <p:nvPicPr>
          <p:cNvPr id="26" name="Рисунок 25" descr="Закрепить со сплошной заливкой">
            <a:extLst>
              <a:ext uri="{FF2B5EF4-FFF2-40B4-BE49-F238E27FC236}">
                <a16:creationId xmlns:a16="http://schemas.microsoft.com/office/drawing/2014/main" id="{4210C021-9B7B-423B-B876-12E54E8C0F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103669">
            <a:off x="73993" y="-23878"/>
            <a:ext cx="729485" cy="7294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5CA3DE2-9675-4B1E-8DB7-4BB8E4EC3F58}"/>
              </a:ext>
            </a:extLst>
          </p:cNvPr>
          <p:cNvSpPr/>
          <p:nvPr/>
        </p:nvSpPr>
        <p:spPr>
          <a:xfrm>
            <a:off x="685898" y="46731"/>
            <a:ext cx="3597344" cy="613287"/>
          </a:xfrm>
          <a:prstGeom prst="rect">
            <a:avLst/>
          </a:prstGeom>
          <a:solidFill>
            <a:srgbClr val="C4CCF7">
              <a:alpha val="50000"/>
            </a:srgb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dirty="0" err="1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Нажимай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мышкой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на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картинки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, в </a:t>
            </a:r>
            <a:r>
              <a:rPr lang="en-US" dirty="0" err="1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названии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которых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есть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звук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  <a:ea typeface="IBM Plex Sans" pitchFamily="34" charset="-122"/>
                <a:cs typeface="IBM Plex Sans" pitchFamily="34" charset="-120"/>
              </a:rPr>
              <a:t> Ч!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08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FDBE1B-2FB2-4484-ADE0-641539E67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BCED0F-528C-46EA-BF5D-5AF654270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401" y="5638295"/>
            <a:ext cx="1668599" cy="1668599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760A40B9-3139-4106-BF78-3A97F0884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227221"/>
            <a:ext cx="5630779" cy="5630779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64CEFF0F-2931-4F40-BA6A-A717B5B6C7D5}"/>
              </a:ext>
            </a:extLst>
          </p:cNvPr>
          <p:cNvSpPr/>
          <p:nvPr/>
        </p:nvSpPr>
        <p:spPr>
          <a:xfrm>
            <a:off x="371298" y="604126"/>
            <a:ext cx="3055382" cy="381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Чип учит нас слогам</a:t>
            </a:r>
            <a:endParaRPr lang="en-US" sz="24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3774CCFF-B9E5-4266-92D6-1ACC1A07AAD1}"/>
              </a:ext>
            </a:extLst>
          </p:cNvPr>
          <p:cNvSpPr/>
          <p:nvPr/>
        </p:nvSpPr>
        <p:spPr>
          <a:xfrm>
            <a:off x="427673" y="962262"/>
            <a:ext cx="2810541" cy="206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9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Повторяем волшебные слоги вместе с черепашкой!</a:t>
            </a:r>
            <a:endParaRPr lang="en-US" sz="95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8E7E6E87-23CF-4CD2-9A65-46D6344EF706}"/>
              </a:ext>
            </a:extLst>
          </p:cNvPr>
          <p:cNvSpPr/>
          <p:nvPr/>
        </p:nvSpPr>
        <p:spPr>
          <a:xfrm>
            <a:off x="5850784" y="1227221"/>
            <a:ext cx="5995165" cy="1254722"/>
          </a:xfrm>
          <a:prstGeom prst="roundRect">
            <a:avLst>
              <a:gd name="adj" fmla="val 8201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1430" dir="2700000" algn="bl" rotWithShape="0">
              <a:srgbClr val="B5C1E2">
                <a:alpha val="100000"/>
              </a:srgbClr>
            </a:outerShdw>
          </a:effectLst>
        </p:spPr>
        <p:txBody>
          <a:bodyPr/>
          <a:lstStyle/>
          <a:p>
            <a:pPr algn="ctr"/>
            <a:r>
              <a:rPr lang="ru-RU" sz="3200" dirty="0">
                <a:solidFill>
                  <a:srgbClr val="7030A0"/>
                </a:solidFill>
                <a:latin typeface="Comic Sans MS" panose="030F0702030302020204" pitchFamily="66" charset="0"/>
              </a:rPr>
              <a:t>ЧА</a:t>
            </a:r>
          </a:p>
          <a:p>
            <a:pPr algn="ctr"/>
            <a:r>
              <a:rPr lang="ru-RU" sz="3200" dirty="0">
                <a:latin typeface="Comic Sans MS" panose="030F0702030302020204" pitchFamily="66" charset="0"/>
              </a:rPr>
              <a:t>ЧА-ЧА-ЧА</a:t>
            </a: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61CCC236-949D-4895-BBD3-7ED8AA447807}"/>
              </a:ext>
            </a:extLst>
          </p:cNvPr>
          <p:cNvSpPr/>
          <p:nvPr/>
        </p:nvSpPr>
        <p:spPr>
          <a:xfrm>
            <a:off x="5850784" y="2758380"/>
            <a:ext cx="5995165" cy="1341239"/>
          </a:xfrm>
          <a:prstGeom prst="roundRect">
            <a:avLst>
              <a:gd name="adj" fmla="val 8201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1430" dir="2700000" algn="bl" rotWithShape="0">
              <a:srgbClr val="B5C1E2">
                <a:alpha val="100000"/>
              </a:srgbClr>
            </a:outerShdw>
          </a:effectLst>
        </p:spPr>
        <p:txBody>
          <a:bodyPr/>
          <a:lstStyle/>
          <a:p>
            <a:pPr algn="ctr"/>
            <a:r>
              <a:rPr lang="ru-RU" sz="3200" dirty="0">
                <a:solidFill>
                  <a:srgbClr val="7030A0"/>
                </a:solidFill>
                <a:latin typeface="Comic Sans MS" panose="030F0702030302020204" pitchFamily="66" charset="0"/>
              </a:rPr>
              <a:t>ЧО</a:t>
            </a:r>
          </a:p>
          <a:p>
            <a:pPr algn="ctr"/>
            <a:r>
              <a:rPr lang="ru-RU" sz="3200" dirty="0">
                <a:latin typeface="Comic Sans MS" panose="030F0702030302020204" pitchFamily="66" charset="0"/>
              </a:rPr>
              <a:t>ЧО-ЧО-ЧО</a:t>
            </a: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ACB24E30-4DAD-4D2D-B288-D054540B410F}"/>
              </a:ext>
            </a:extLst>
          </p:cNvPr>
          <p:cNvSpPr/>
          <p:nvPr/>
        </p:nvSpPr>
        <p:spPr>
          <a:xfrm>
            <a:off x="5850784" y="4376056"/>
            <a:ext cx="5995165" cy="1341239"/>
          </a:xfrm>
          <a:prstGeom prst="roundRect">
            <a:avLst>
              <a:gd name="adj" fmla="val 8201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1430" dir="2700000" algn="bl" rotWithShape="0">
              <a:srgbClr val="B5C1E2">
                <a:alpha val="100000"/>
              </a:srgbClr>
            </a:outerShdw>
          </a:effectLst>
        </p:spPr>
        <p:txBody>
          <a:bodyPr/>
          <a:lstStyle/>
          <a:p>
            <a:pPr algn="ctr"/>
            <a:r>
              <a:rPr lang="ru-RU" sz="3200" dirty="0">
                <a:solidFill>
                  <a:srgbClr val="7030A0"/>
                </a:solidFill>
                <a:latin typeface="Comic Sans MS" panose="030F0702030302020204" pitchFamily="66" charset="0"/>
              </a:rPr>
              <a:t>ЧУ</a:t>
            </a:r>
          </a:p>
          <a:p>
            <a:pPr algn="ctr"/>
            <a:r>
              <a:rPr lang="ru-RU" sz="3200" dirty="0">
                <a:latin typeface="Comic Sans MS" panose="030F0702030302020204" pitchFamily="66" charset="0"/>
              </a:rPr>
              <a:t>ЧУ-ЧУ-ЧУ</a:t>
            </a:r>
          </a:p>
        </p:txBody>
      </p:sp>
    </p:spTree>
    <p:extLst>
      <p:ext uri="{BB962C8B-B14F-4D97-AF65-F5344CB8AC3E}">
        <p14:creationId xmlns:p14="http://schemas.microsoft.com/office/powerpoint/2010/main" val="2186077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4DE79971-6394-4E05-997D-3CFDE5F61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07037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FDBE1B-2FB2-4484-ADE0-641539E67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BCED0F-528C-46EA-BF5D-5AF654270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401" y="5601089"/>
            <a:ext cx="1668599" cy="1668599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E18FFFC4-4EDE-4930-9773-BF24B8D32F0E}"/>
              </a:ext>
            </a:extLst>
          </p:cNvPr>
          <p:cNvSpPr/>
          <p:nvPr/>
        </p:nvSpPr>
        <p:spPr>
          <a:xfrm>
            <a:off x="2513217" y="194421"/>
            <a:ext cx="6987302" cy="517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Игра "Помоги Чипу собрать слова"</a:t>
            </a:r>
            <a:endParaRPr lang="en-US" sz="3250" dirty="0">
              <a:latin typeface="Comic Sans MS" panose="030F0702030302020204" pitchFamily="66" charset="0"/>
            </a:endParaRPr>
          </a:p>
        </p:txBody>
      </p:sp>
      <p:sp>
        <p:nvSpPr>
          <p:cNvPr id="6" name="Shape 10">
            <a:extLst>
              <a:ext uri="{FF2B5EF4-FFF2-40B4-BE49-F238E27FC236}">
                <a16:creationId xmlns:a16="http://schemas.microsoft.com/office/drawing/2014/main" id="{DD908610-7D7F-45C5-A758-E435A7B997DA}"/>
              </a:ext>
            </a:extLst>
          </p:cNvPr>
          <p:cNvSpPr/>
          <p:nvPr/>
        </p:nvSpPr>
        <p:spPr>
          <a:xfrm>
            <a:off x="349965" y="4834441"/>
            <a:ext cx="3292418" cy="1438229"/>
          </a:xfrm>
          <a:prstGeom prst="roundRect">
            <a:avLst>
              <a:gd name="adj" fmla="val 9960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5C1E2"/>
            </a:solidFill>
            <a:prstDash val="solid"/>
          </a:ln>
          <a:effectLst>
            <a:outerShdw dist="1524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BADAF1A8-198C-4C3C-88BF-5D654963A990}"/>
              </a:ext>
            </a:extLst>
          </p:cNvPr>
          <p:cNvSpPr/>
          <p:nvPr/>
        </p:nvSpPr>
        <p:spPr>
          <a:xfrm>
            <a:off x="600935" y="5518802"/>
            <a:ext cx="2070378" cy="258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МЯ + ЧИК =</a:t>
            </a:r>
            <a:endParaRPr lang="en-US" sz="1600" dirty="0"/>
          </a:p>
        </p:txBody>
      </p:sp>
      <p:pic>
        <p:nvPicPr>
          <p:cNvPr id="8" name="Image 2" descr="preencoded.png">
            <a:extLst>
              <a:ext uri="{FF2B5EF4-FFF2-40B4-BE49-F238E27FC236}">
                <a16:creationId xmlns:a16="http://schemas.microsoft.com/office/drawing/2014/main" id="{A1B16A4F-EEDF-4B93-B160-72D819DBCA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965" y="2492516"/>
            <a:ext cx="3419317" cy="662464"/>
          </a:xfrm>
          <a:prstGeom prst="rect">
            <a:avLst/>
          </a:prstGeom>
        </p:spPr>
      </p:pic>
      <p:pic>
        <p:nvPicPr>
          <p:cNvPr id="9" name="Image 3" descr="preencoded.png">
            <a:extLst>
              <a:ext uri="{FF2B5EF4-FFF2-40B4-BE49-F238E27FC236}">
                <a16:creationId xmlns:a16="http://schemas.microsoft.com/office/drawing/2014/main" id="{9B642B66-74F4-45C8-8180-6A9149EDCE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6969" y="2492516"/>
            <a:ext cx="3419317" cy="662464"/>
          </a:xfrm>
          <a:prstGeom prst="rect">
            <a:avLst/>
          </a:prstGeom>
        </p:spPr>
      </p:pic>
      <p:pic>
        <p:nvPicPr>
          <p:cNvPr id="10" name="Image 4" descr="preencoded.png">
            <a:extLst>
              <a:ext uri="{FF2B5EF4-FFF2-40B4-BE49-F238E27FC236}">
                <a16:creationId xmlns:a16="http://schemas.microsoft.com/office/drawing/2014/main" id="{130935F6-F652-4D91-8DEF-658B15D751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7025" y="2492516"/>
            <a:ext cx="3419317" cy="662464"/>
          </a:xfrm>
          <a:prstGeom prst="rect">
            <a:avLst/>
          </a:prstGeom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45F04656-3D0A-4B86-A8F6-0737C40AE9A0}"/>
              </a:ext>
            </a:extLst>
          </p:cNvPr>
          <p:cNvSpPr/>
          <p:nvPr/>
        </p:nvSpPr>
        <p:spPr>
          <a:xfrm>
            <a:off x="591768" y="3457176"/>
            <a:ext cx="2070378" cy="258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3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ЧА</a:t>
            </a:r>
            <a:endParaRPr lang="en-US" sz="320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E5542577-D692-48F5-88A4-A6BD1026884A}"/>
              </a:ext>
            </a:extLst>
          </p:cNvPr>
          <p:cNvSpPr/>
          <p:nvPr/>
        </p:nvSpPr>
        <p:spPr>
          <a:xfrm>
            <a:off x="591768" y="3865312"/>
            <a:ext cx="4159091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Первый слог</a:t>
            </a:r>
            <a:endParaRPr lang="en-US" sz="130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AA9DA6FE-0E42-4B92-A62B-E91672E2B2BB}"/>
              </a:ext>
            </a:extLst>
          </p:cNvPr>
          <p:cNvSpPr/>
          <p:nvPr/>
        </p:nvSpPr>
        <p:spPr>
          <a:xfrm>
            <a:off x="4823825" y="3447756"/>
            <a:ext cx="2070378" cy="258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3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ШКА</a:t>
            </a:r>
            <a:endParaRPr lang="en-US" sz="3200" dirty="0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38BC8D50-92B5-4F45-B9A1-3DBA918DC903}"/>
              </a:ext>
            </a:extLst>
          </p:cNvPr>
          <p:cNvSpPr/>
          <p:nvPr/>
        </p:nvSpPr>
        <p:spPr>
          <a:xfrm>
            <a:off x="4703133" y="3914681"/>
            <a:ext cx="4159091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Второй слог</a:t>
            </a:r>
            <a:endParaRPr lang="en-US" sz="130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28077FC7-F4EB-416E-AD30-C3BFC6393CAD}"/>
              </a:ext>
            </a:extLst>
          </p:cNvPr>
          <p:cNvSpPr/>
          <p:nvPr/>
        </p:nvSpPr>
        <p:spPr>
          <a:xfrm>
            <a:off x="9055882" y="3516041"/>
            <a:ext cx="2070378" cy="258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36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ЧАШКА</a:t>
            </a:r>
            <a:endParaRPr lang="en-US" sz="1600" dirty="0"/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CEC4BD12-CBC3-4EEF-AE82-060B75D486A4}"/>
              </a:ext>
            </a:extLst>
          </p:cNvPr>
          <p:cNvSpPr/>
          <p:nvPr/>
        </p:nvSpPr>
        <p:spPr>
          <a:xfrm>
            <a:off x="8741775" y="3914681"/>
            <a:ext cx="4159091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Получилось слово!</a:t>
            </a:r>
            <a:endParaRPr lang="en-US" sz="13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F81D1F37-A53F-49C5-8294-032DE030C5FC}"/>
              </a:ext>
            </a:extLst>
          </p:cNvPr>
          <p:cNvSpPr/>
          <p:nvPr/>
        </p:nvSpPr>
        <p:spPr>
          <a:xfrm>
            <a:off x="4216969" y="4753045"/>
            <a:ext cx="3181993" cy="1537676"/>
          </a:xfrm>
          <a:prstGeom prst="roundRect">
            <a:avLst>
              <a:gd name="adj" fmla="val 9960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5C1E2"/>
            </a:solidFill>
            <a:prstDash val="solid"/>
          </a:ln>
          <a:effectLst>
            <a:outerShdw dist="1524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18" name="Shape 20">
            <a:extLst>
              <a:ext uri="{FF2B5EF4-FFF2-40B4-BE49-F238E27FC236}">
                <a16:creationId xmlns:a16="http://schemas.microsoft.com/office/drawing/2014/main" id="{0BA84A0B-E3FE-4FEE-99F7-C00E11C626A5}"/>
              </a:ext>
            </a:extLst>
          </p:cNvPr>
          <p:cNvSpPr/>
          <p:nvPr/>
        </p:nvSpPr>
        <p:spPr>
          <a:xfrm>
            <a:off x="7901155" y="4753045"/>
            <a:ext cx="3225106" cy="1519626"/>
          </a:xfrm>
          <a:prstGeom prst="roundRect">
            <a:avLst>
              <a:gd name="adj" fmla="val 9960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5C1E2"/>
            </a:solidFill>
            <a:prstDash val="solid"/>
          </a:ln>
          <a:effectLst>
            <a:outerShdw dist="1524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3CE8D2EF-C3E1-4581-A7FF-2A4C1A593BA8}"/>
              </a:ext>
            </a:extLst>
          </p:cNvPr>
          <p:cNvSpPr/>
          <p:nvPr/>
        </p:nvSpPr>
        <p:spPr>
          <a:xfrm>
            <a:off x="350327" y="4834441"/>
            <a:ext cx="3292418" cy="446558"/>
          </a:xfrm>
          <a:prstGeom prst="roundRect">
            <a:avLst>
              <a:gd name="adj" fmla="val 24482"/>
            </a:avLst>
          </a:prstGeom>
          <a:solidFill>
            <a:srgbClr val="CFDBFC"/>
          </a:solidFill>
          <a:ln/>
          <a:effectLst>
            <a:outerShdw dist="1524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D0AADD37-BD91-47FE-841A-60C1B99D05AB}"/>
              </a:ext>
            </a:extLst>
          </p:cNvPr>
          <p:cNvSpPr/>
          <p:nvPr/>
        </p:nvSpPr>
        <p:spPr>
          <a:xfrm>
            <a:off x="4216968" y="4766697"/>
            <a:ext cx="3181993" cy="446558"/>
          </a:xfrm>
          <a:prstGeom prst="roundRect">
            <a:avLst>
              <a:gd name="adj" fmla="val 24482"/>
            </a:avLst>
          </a:prstGeom>
          <a:solidFill>
            <a:srgbClr val="CFDBFC"/>
          </a:solidFill>
          <a:ln/>
          <a:effectLst>
            <a:outerShdw dist="1524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231FB156-B1E6-454D-9B2B-5D175A15892F}"/>
              </a:ext>
            </a:extLst>
          </p:cNvPr>
          <p:cNvSpPr/>
          <p:nvPr/>
        </p:nvSpPr>
        <p:spPr>
          <a:xfrm>
            <a:off x="7909522" y="4766697"/>
            <a:ext cx="3216738" cy="466767"/>
          </a:xfrm>
          <a:prstGeom prst="roundRect">
            <a:avLst>
              <a:gd name="adj" fmla="val 24482"/>
            </a:avLst>
          </a:prstGeom>
          <a:solidFill>
            <a:srgbClr val="CFDBFC"/>
          </a:solidFill>
          <a:ln/>
          <a:effectLst>
            <a:outerShdw dist="1524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3A0EECF2-81EF-4670-A9B0-EBC46045AA00}"/>
              </a:ext>
            </a:extLst>
          </p:cNvPr>
          <p:cNvSpPr/>
          <p:nvPr/>
        </p:nvSpPr>
        <p:spPr>
          <a:xfrm>
            <a:off x="4519654" y="5521883"/>
            <a:ext cx="2070378" cy="258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ТУ + ЧА =</a:t>
            </a:r>
            <a:endParaRPr lang="en-US" sz="1600" dirty="0"/>
          </a:p>
        </p:txBody>
      </p:sp>
      <p:sp>
        <p:nvSpPr>
          <p:cNvPr id="23" name="Text 23">
            <a:extLst>
              <a:ext uri="{FF2B5EF4-FFF2-40B4-BE49-F238E27FC236}">
                <a16:creationId xmlns:a16="http://schemas.microsoft.com/office/drawing/2014/main" id="{112D33A2-9EC7-4585-A2AE-8C44A7F25F58}"/>
              </a:ext>
            </a:extLst>
          </p:cNvPr>
          <p:cNvSpPr/>
          <p:nvPr/>
        </p:nvSpPr>
        <p:spPr>
          <a:xfrm>
            <a:off x="8121150" y="5424193"/>
            <a:ext cx="2070378" cy="258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РУ + ЧКА =</a:t>
            </a:r>
            <a:endParaRPr lang="en-US" sz="1600" dirty="0"/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721F1BB1-5310-493F-ACA7-FFEB24186122}"/>
              </a:ext>
            </a:extLst>
          </p:cNvPr>
          <p:cNvSpPr/>
          <p:nvPr/>
        </p:nvSpPr>
        <p:spPr>
          <a:xfrm>
            <a:off x="4352965" y="5923834"/>
            <a:ext cx="4003000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Попробуй сложить!</a:t>
            </a:r>
            <a:endParaRPr lang="en-US" sz="1300" dirty="0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94C22877-58BC-467B-961F-A29C954F4841}"/>
              </a:ext>
            </a:extLst>
          </p:cNvPr>
          <p:cNvSpPr/>
          <p:nvPr/>
        </p:nvSpPr>
        <p:spPr>
          <a:xfrm>
            <a:off x="454084" y="5912255"/>
            <a:ext cx="4002881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Что получится?</a:t>
            </a:r>
            <a:endParaRPr lang="en-US" sz="13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EC678862-CF3B-490F-8608-4F7230339AE8}"/>
              </a:ext>
            </a:extLst>
          </p:cNvPr>
          <p:cNvSpPr/>
          <p:nvPr/>
        </p:nvSpPr>
        <p:spPr>
          <a:xfrm>
            <a:off x="8089630" y="5901644"/>
            <a:ext cx="4002881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Какое слово?</a:t>
            </a:r>
            <a:endParaRPr lang="en-US" sz="1300" dirty="0"/>
          </a:p>
        </p:txBody>
      </p:sp>
      <p:sp>
        <p:nvSpPr>
          <p:cNvPr id="27" name="Знак ''плюс'' 26">
            <a:extLst>
              <a:ext uri="{FF2B5EF4-FFF2-40B4-BE49-F238E27FC236}">
                <a16:creationId xmlns:a16="http://schemas.microsoft.com/office/drawing/2014/main" id="{09169D7A-C8C5-4D65-A271-AE25C92FEE23}"/>
              </a:ext>
            </a:extLst>
          </p:cNvPr>
          <p:cNvSpPr/>
          <p:nvPr/>
        </p:nvSpPr>
        <p:spPr>
          <a:xfrm>
            <a:off x="3446592" y="3472995"/>
            <a:ext cx="898344" cy="822539"/>
          </a:xfrm>
          <a:prstGeom prst="mathPlus">
            <a:avLst/>
          </a:prstGeom>
          <a:solidFill>
            <a:srgbClr val="C4CC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 28">
            <a:extLst>
              <a:ext uri="{FF2B5EF4-FFF2-40B4-BE49-F238E27FC236}">
                <a16:creationId xmlns:a16="http://schemas.microsoft.com/office/drawing/2014/main" id="{06A6C4CF-E673-4939-9A2F-36040427FD42}"/>
              </a:ext>
            </a:extLst>
          </p:cNvPr>
          <p:cNvSpPr/>
          <p:nvPr/>
        </p:nvSpPr>
        <p:spPr>
          <a:xfrm>
            <a:off x="7216491" y="3511743"/>
            <a:ext cx="1200587" cy="942028"/>
          </a:xfrm>
          <a:prstGeom prst="mathEqual">
            <a:avLst/>
          </a:prstGeom>
          <a:solidFill>
            <a:srgbClr val="C4CC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324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B26776-934C-4355-B9CA-DC2AE33F0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40275"/>
            <a:ext cx="12192001" cy="5405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FDBE1B-2FB2-4484-ADE0-641539E67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BCED0F-528C-46EA-BF5D-5AF654270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401" y="5638295"/>
            <a:ext cx="1668599" cy="1668599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1F43D433-A93B-4A59-9EA2-AA1301FBACB0}"/>
              </a:ext>
            </a:extLst>
          </p:cNvPr>
          <p:cNvSpPr/>
          <p:nvPr/>
        </p:nvSpPr>
        <p:spPr>
          <a:xfrm>
            <a:off x="2613481" y="402442"/>
            <a:ext cx="6965037" cy="620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Найди предметы со звуком Ч</a:t>
            </a:r>
            <a:endParaRPr lang="en-US" sz="3900" dirty="0">
              <a:latin typeface="Comic Sans MS" panose="030F0702030302020204" pitchFamily="66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5FC4E45F-12D3-4292-AA04-56A7147537B8}"/>
              </a:ext>
            </a:extLst>
          </p:cNvPr>
          <p:cNvSpPr/>
          <p:nvPr/>
        </p:nvSpPr>
        <p:spPr>
          <a:xfrm>
            <a:off x="2613481" y="1202339"/>
            <a:ext cx="7753350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Чип спрятал в комнате предметы со звуком Ч. Нажимай на них мышкой!</a:t>
            </a:r>
            <a:endParaRPr lang="en-US" sz="15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D02EFD-68F8-4D27-A57C-DD59621F29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-1719" r="38509" b="-4009"/>
          <a:stretch/>
        </p:blipFill>
        <p:spPr>
          <a:xfrm>
            <a:off x="-1444555" y="2238744"/>
            <a:ext cx="5851550" cy="58705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0F2224-86FC-4E8D-93DA-D1F6FD67D8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574" y="2520654"/>
            <a:ext cx="1264588" cy="18166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09ADEA7-31D8-463D-96B2-7E55A233ED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874" y="4357385"/>
            <a:ext cx="903400" cy="17187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A8B448-4FC0-43FA-B9FA-ECD80A0903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138" y="5317725"/>
            <a:ext cx="978273" cy="97827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F8AF5B5-1F55-4426-9171-793A1E91DB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4209">
            <a:off x="2691039" y="2973539"/>
            <a:ext cx="1083440" cy="1083440"/>
          </a:xfrm>
          <a:prstGeom prst="rect">
            <a:avLst/>
          </a:prstGeom>
        </p:spPr>
      </p:pic>
      <p:pic>
        <p:nvPicPr>
          <p:cNvPr id="17" name="Рисунок 16" descr="Закрепить со сплошной заливкой">
            <a:extLst>
              <a:ext uri="{FF2B5EF4-FFF2-40B4-BE49-F238E27FC236}">
                <a16:creationId xmlns:a16="http://schemas.microsoft.com/office/drawing/2014/main" id="{2DB1C05C-31CC-4096-8AB6-5785066A72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103669">
            <a:off x="73993" y="-23878"/>
            <a:ext cx="729485" cy="7294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DD1D810-C9B7-4129-834A-42A5B0247A43}"/>
              </a:ext>
            </a:extLst>
          </p:cNvPr>
          <p:cNvSpPr/>
          <p:nvPr/>
        </p:nvSpPr>
        <p:spPr>
          <a:xfrm>
            <a:off x="685898" y="46731"/>
            <a:ext cx="3150457" cy="355711"/>
          </a:xfrm>
          <a:prstGeom prst="rect">
            <a:avLst/>
          </a:prstGeom>
          <a:solidFill>
            <a:srgbClr val="C4CCF7">
              <a:alpha val="50000"/>
            </a:srgb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ru-RU" dirty="0" err="1">
                <a:solidFill>
                  <a:schemeClr val="tx1"/>
                </a:solidFill>
                <a:latin typeface="Comic Sans MS" panose="030F0702030302020204" pitchFamily="66" charset="0"/>
              </a:rPr>
              <a:t>Часы,свеча,чашка,ключи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58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FDBE1B-2FB2-4484-ADE0-641539E67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BCED0F-528C-46EA-BF5D-5AF654270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401" y="5638295"/>
            <a:ext cx="1668599" cy="1668599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6947170-DC00-407B-9DD9-DDBD74370ADE}"/>
              </a:ext>
            </a:extLst>
          </p:cNvPr>
          <p:cNvSpPr/>
          <p:nvPr/>
        </p:nvSpPr>
        <p:spPr>
          <a:xfrm>
            <a:off x="3564825" y="313505"/>
            <a:ext cx="4440079" cy="512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3200" dirty="0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Скороговорка от Чипа</a:t>
            </a:r>
            <a:endParaRPr lang="en-US" sz="3200" dirty="0">
              <a:latin typeface="Comic Sans MS" panose="030F0702030302020204" pitchFamily="66" charset="0"/>
            </a:endParaRP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061E0FEB-4D80-442C-AA2F-65D93014A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06" y="1139721"/>
            <a:ext cx="5152787" cy="5152787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64B09B4B-F065-4CBA-AD3C-9BABB3856D11}"/>
              </a:ext>
            </a:extLst>
          </p:cNvPr>
          <p:cNvSpPr/>
          <p:nvPr/>
        </p:nvSpPr>
        <p:spPr>
          <a:xfrm>
            <a:off x="5886569" y="1166515"/>
            <a:ext cx="2985254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dirty="0">
                <a:solidFill>
                  <a:srgbClr val="124DF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Черный чайник на плите</a:t>
            </a:r>
            <a:endParaRPr lang="en-US" sz="19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4361ADEC-2269-4F23-BDC9-B8C9FA608447}"/>
              </a:ext>
            </a:extLst>
          </p:cNvPr>
          <p:cNvSpPr/>
          <p:nvPr/>
        </p:nvSpPr>
        <p:spPr>
          <a:xfrm>
            <a:off x="6028908" y="1516237"/>
            <a:ext cx="2700576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dirty="0">
                <a:solidFill>
                  <a:srgbClr val="124DF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Чай заварит в темноте</a:t>
            </a:r>
            <a:endParaRPr lang="en-US" sz="1900" dirty="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5A4D3679-045E-4A89-AC20-E280BEC8C5E5}"/>
              </a:ext>
            </a:extLst>
          </p:cNvPr>
          <p:cNvSpPr/>
          <p:nvPr/>
        </p:nvSpPr>
        <p:spPr>
          <a:xfrm>
            <a:off x="5515715" y="1252053"/>
            <a:ext cx="22860" cy="779026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BDCFA88-ED17-4F8F-A903-815374CA9365}"/>
              </a:ext>
            </a:extLst>
          </p:cNvPr>
          <p:cNvSpPr/>
          <p:nvPr/>
        </p:nvSpPr>
        <p:spPr>
          <a:xfrm>
            <a:off x="5622295" y="2371292"/>
            <a:ext cx="163949" cy="2050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Outfit Light" pitchFamily="34" charset="0"/>
                <a:ea typeface="Outfit Light" pitchFamily="34" charset="-122"/>
                <a:cs typeface="Outfit Light" pitchFamily="34" charset="-120"/>
              </a:rPr>
              <a:t>01</a:t>
            </a:r>
            <a:endParaRPr lang="en-US" sz="1250" dirty="0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CDD89C64-C589-4E4C-A1DB-E976DB57138C}"/>
              </a:ext>
            </a:extLst>
          </p:cNvPr>
          <p:cNvSpPr/>
          <p:nvPr/>
        </p:nvSpPr>
        <p:spPr>
          <a:xfrm>
            <a:off x="5541327" y="2669131"/>
            <a:ext cx="5704498" cy="45719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B82BAFA7-17AA-4E96-A433-2FF1519A9A87}"/>
              </a:ext>
            </a:extLst>
          </p:cNvPr>
          <p:cNvSpPr/>
          <p:nvPr/>
        </p:nvSpPr>
        <p:spPr>
          <a:xfrm>
            <a:off x="7056008" y="2326293"/>
            <a:ext cx="2331321" cy="36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4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ЧЕР-НЫЙ ЧАЙ-НИК</a:t>
            </a:r>
            <a:endParaRPr lang="en-US" sz="24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33F8EC15-652C-41B7-B9BE-F48B49C856B6}"/>
              </a:ext>
            </a:extLst>
          </p:cNvPr>
          <p:cNvSpPr/>
          <p:nvPr/>
        </p:nvSpPr>
        <p:spPr>
          <a:xfrm>
            <a:off x="6298525" y="2678356"/>
            <a:ext cx="1923144" cy="25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Медленно по слогам</a:t>
            </a:r>
            <a:endParaRPr lang="en-US" sz="125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D7524E80-F804-4314-8C8A-DE362D0E016F}"/>
              </a:ext>
            </a:extLst>
          </p:cNvPr>
          <p:cNvSpPr/>
          <p:nvPr/>
        </p:nvSpPr>
        <p:spPr>
          <a:xfrm>
            <a:off x="5622294" y="3326487"/>
            <a:ext cx="163949" cy="2050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Outfit Light" pitchFamily="34" charset="0"/>
                <a:ea typeface="Outfit Light" pitchFamily="34" charset="-122"/>
                <a:cs typeface="Outfit Light" pitchFamily="34" charset="-120"/>
              </a:rPr>
              <a:t>02</a:t>
            </a:r>
            <a:endParaRPr lang="en-US" sz="1250" dirty="0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4BD00D39-5D01-4042-BA5C-38131BC94A47}"/>
              </a:ext>
            </a:extLst>
          </p:cNvPr>
          <p:cNvSpPr/>
          <p:nvPr/>
        </p:nvSpPr>
        <p:spPr>
          <a:xfrm flipV="1">
            <a:off x="5541326" y="3609137"/>
            <a:ext cx="5704499" cy="55056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35E1418A-0964-47E3-9634-140396460770}"/>
              </a:ext>
            </a:extLst>
          </p:cNvPr>
          <p:cNvSpPr/>
          <p:nvPr/>
        </p:nvSpPr>
        <p:spPr>
          <a:xfrm>
            <a:off x="7196421" y="3273721"/>
            <a:ext cx="2050494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НА ПЛИ-ТЕ</a:t>
            </a:r>
            <a:endParaRPr lang="en-US" sz="2400" dirty="0"/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5CC35030-6062-4710-AAE2-ACB71A8219C0}"/>
              </a:ext>
            </a:extLst>
          </p:cNvPr>
          <p:cNvSpPr/>
          <p:nvPr/>
        </p:nvSpPr>
        <p:spPr>
          <a:xfrm>
            <a:off x="6298525" y="3770282"/>
            <a:ext cx="2686290" cy="262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Четко каждый звук</a:t>
            </a:r>
            <a:endParaRPr lang="en-US" sz="1250" dirty="0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6A0CEE73-FB01-447C-974A-06499238F346}"/>
              </a:ext>
            </a:extLst>
          </p:cNvPr>
          <p:cNvSpPr/>
          <p:nvPr/>
        </p:nvSpPr>
        <p:spPr>
          <a:xfrm>
            <a:off x="5622294" y="4202849"/>
            <a:ext cx="163949" cy="2050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Outfit Light" pitchFamily="34" charset="0"/>
                <a:ea typeface="Outfit Light" pitchFamily="34" charset="-122"/>
                <a:cs typeface="Outfit Light" pitchFamily="34" charset="-120"/>
              </a:rPr>
              <a:t>03</a:t>
            </a:r>
            <a:endParaRPr lang="en-US" sz="1250" dirty="0"/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2E7D74EE-EEB8-43E6-8184-6AC3C2A7EF03}"/>
              </a:ext>
            </a:extLst>
          </p:cNvPr>
          <p:cNvSpPr/>
          <p:nvPr/>
        </p:nvSpPr>
        <p:spPr>
          <a:xfrm>
            <a:off x="5527145" y="4647244"/>
            <a:ext cx="5704499" cy="73699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E939C29F-7FF8-4924-A79E-00DA7D64D48D}"/>
              </a:ext>
            </a:extLst>
          </p:cNvPr>
          <p:cNvSpPr/>
          <p:nvPr/>
        </p:nvSpPr>
        <p:spPr>
          <a:xfrm>
            <a:off x="6979657" y="4341903"/>
            <a:ext cx="2050494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ЧАЙ ЗА-ВА-РИТ</a:t>
            </a:r>
            <a:endParaRPr lang="en-US" sz="240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4EA1D653-A900-4D8B-8F4C-3683F80F862D}"/>
              </a:ext>
            </a:extLst>
          </p:cNvPr>
          <p:cNvSpPr/>
          <p:nvPr/>
        </p:nvSpPr>
        <p:spPr>
          <a:xfrm>
            <a:off x="6335124" y="4688750"/>
            <a:ext cx="1886545" cy="28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торопимся</a:t>
            </a:r>
            <a:endParaRPr lang="en-US" sz="1250" dirty="0"/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6F6CC332-F477-43A8-8946-924D65823311}"/>
              </a:ext>
            </a:extLst>
          </p:cNvPr>
          <p:cNvSpPr/>
          <p:nvPr/>
        </p:nvSpPr>
        <p:spPr>
          <a:xfrm>
            <a:off x="5622294" y="5256873"/>
            <a:ext cx="163949" cy="2050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Outfit Light" pitchFamily="34" charset="0"/>
                <a:ea typeface="Outfit Light" pitchFamily="34" charset="-122"/>
                <a:cs typeface="Outfit Light" pitchFamily="34" charset="-120"/>
              </a:rPr>
              <a:t>04</a:t>
            </a:r>
            <a:endParaRPr lang="en-US" sz="1250" dirty="0"/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CA546B6E-254B-40AD-B7B1-1EC812A946FE}"/>
              </a:ext>
            </a:extLst>
          </p:cNvPr>
          <p:cNvSpPr/>
          <p:nvPr/>
        </p:nvSpPr>
        <p:spPr>
          <a:xfrm flipV="1">
            <a:off x="5538574" y="5497917"/>
            <a:ext cx="5571729" cy="77193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29985B03-F184-4C16-9DBE-8A35C768F041}"/>
              </a:ext>
            </a:extLst>
          </p:cNvPr>
          <p:cNvSpPr/>
          <p:nvPr/>
        </p:nvSpPr>
        <p:spPr>
          <a:xfrm>
            <a:off x="7056008" y="5217685"/>
            <a:ext cx="2050494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 ТЕМ-НО-ТЕ</a:t>
            </a:r>
            <a:endParaRPr lang="en-US" sz="2400" dirty="0"/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2E4FF635-8B8D-4C5D-8D70-387C83EEDD6E}"/>
              </a:ext>
            </a:extLst>
          </p:cNvPr>
          <p:cNvSpPr/>
          <p:nvPr/>
        </p:nvSpPr>
        <p:spPr>
          <a:xfrm>
            <a:off x="6111574" y="5631940"/>
            <a:ext cx="4091205" cy="239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 теперь быстрее!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438550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FDBE1B-2FB2-4484-ADE0-641539E67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BCED0F-528C-46EA-BF5D-5AF654270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401" y="5638295"/>
            <a:ext cx="1668599" cy="1668599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C24E819-34E7-4B1B-B734-7EBC97E7308A}"/>
              </a:ext>
            </a:extLst>
          </p:cNvPr>
          <p:cNvSpPr/>
          <p:nvPr/>
        </p:nvSpPr>
        <p:spPr>
          <a:xfrm>
            <a:off x="4508197" y="346201"/>
            <a:ext cx="36724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Игра "Четвертый лишний"</a:t>
            </a:r>
            <a:endParaRPr lang="en-US" sz="2200" dirty="0">
              <a:latin typeface="Comic Sans MS" panose="030F0702030302020204" pitchFamily="66" charset="0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F257EDF4-0E4F-43B0-A8E6-366709F6E2BD}"/>
              </a:ext>
            </a:extLst>
          </p:cNvPr>
          <p:cNvSpPr/>
          <p:nvPr/>
        </p:nvSpPr>
        <p:spPr>
          <a:xfrm>
            <a:off x="238707" y="841081"/>
            <a:ext cx="10025950" cy="481846"/>
          </a:xfrm>
          <a:prstGeom prst="roundRect">
            <a:avLst>
              <a:gd name="adj" fmla="val 21184"/>
            </a:avLst>
          </a:prstGeom>
          <a:solidFill>
            <a:srgbClr val="D9D9D9"/>
          </a:solidFill>
          <a:ln/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81C2564D-46FD-466F-AFF3-985D00455B7F}"/>
              </a:ext>
            </a:extLst>
          </p:cNvPr>
          <p:cNvSpPr/>
          <p:nvPr/>
        </p:nvSpPr>
        <p:spPr>
          <a:xfrm>
            <a:off x="591266" y="1034654"/>
            <a:ext cx="9597763" cy="134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Какая картинка лишняя? Убери ту, в которой НЕТ звука Ч!</a:t>
            </a:r>
            <a:endParaRPr lang="en-US" sz="850" dirty="0"/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FE6DEB1A-809C-491A-B374-1228BE7DF0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6073" y="1516500"/>
            <a:ext cx="3565314" cy="2439371"/>
          </a:xfrm>
          <a:prstGeom prst="rect">
            <a:avLst/>
          </a:prstGeom>
        </p:spPr>
      </p:pic>
      <p:pic>
        <p:nvPicPr>
          <p:cNvPr id="8" name="Image 2" descr="preencoded.png">
            <a:extLst>
              <a:ext uri="{FF2B5EF4-FFF2-40B4-BE49-F238E27FC236}">
                <a16:creationId xmlns:a16="http://schemas.microsoft.com/office/drawing/2014/main" id="{C03A41BD-939B-4EEB-8208-FAD7FE7DCF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3715" y="1516500"/>
            <a:ext cx="3565314" cy="2439372"/>
          </a:xfrm>
          <a:prstGeom prst="rect">
            <a:avLst/>
          </a:prstGeom>
        </p:spPr>
      </p:pic>
      <p:pic>
        <p:nvPicPr>
          <p:cNvPr id="9" name="Image 3" descr="preencoded.png">
            <a:extLst>
              <a:ext uri="{FF2B5EF4-FFF2-40B4-BE49-F238E27FC236}">
                <a16:creationId xmlns:a16="http://schemas.microsoft.com/office/drawing/2014/main" id="{7E782D13-9C72-484E-82EA-D269C03C95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1215" y="4220369"/>
            <a:ext cx="3510314" cy="2401740"/>
          </a:xfrm>
          <a:prstGeom prst="rect">
            <a:avLst/>
          </a:prstGeom>
        </p:spPr>
      </p:pic>
      <p:pic>
        <p:nvPicPr>
          <p:cNvPr id="10" name="Image 4" descr="preencoded.png">
            <a:extLst>
              <a:ext uri="{FF2B5EF4-FFF2-40B4-BE49-F238E27FC236}">
                <a16:creationId xmlns:a16="http://schemas.microsoft.com/office/drawing/2014/main" id="{A317A0C3-39DF-4536-99C1-8FEBE7440A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6073" y="4220369"/>
            <a:ext cx="3565314" cy="240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7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FDBE1B-2FB2-4484-ADE0-641539E67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0684" y="-110028"/>
            <a:ext cx="1471316" cy="1471316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EF1F4281-9A9F-42D6-9B96-9D576E655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65020" cy="6847531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92F05820-5705-4269-A98B-8F1B46C98E05}"/>
              </a:ext>
            </a:extLst>
          </p:cNvPr>
          <p:cNvSpPr/>
          <p:nvPr/>
        </p:nvSpPr>
        <p:spPr>
          <a:xfrm>
            <a:off x="4664430" y="747672"/>
            <a:ext cx="4505801" cy="452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850" dirty="0">
                <a:solidFill>
                  <a:srgbClr val="3F6FF3"/>
                </a:solidFill>
                <a:latin typeface="Comic Sans MS" panose="030F0702030302020204" pitchFamily="66" charset="0"/>
                <a:ea typeface="Outfit Medium" pitchFamily="34" charset="-122"/>
                <a:cs typeface="Outfit Medium" pitchFamily="34" charset="-120"/>
              </a:rPr>
              <a:t>Поздравляем, чемпионы!</a:t>
            </a:r>
            <a:endParaRPr lang="en-US" sz="2850" dirty="0">
              <a:latin typeface="Comic Sans MS" panose="030F0702030302020204" pitchFamily="66" charset="0"/>
            </a:endParaRPr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2A342DDE-18F8-472C-8EDC-1E5E93B78DC4}"/>
              </a:ext>
            </a:extLst>
          </p:cNvPr>
          <p:cNvSpPr/>
          <p:nvPr/>
        </p:nvSpPr>
        <p:spPr>
          <a:xfrm>
            <a:off x="4565020" y="1689195"/>
            <a:ext cx="6934113" cy="929321"/>
          </a:xfrm>
          <a:prstGeom prst="roundRect">
            <a:avLst>
              <a:gd name="adj" fmla="val 12355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B5C1E2"/>
            </a:solidFill>
            <a:prstDash val="solid"/>
          </a:ln>
          <a:effectLst>
            <a:outerShdw dist="1270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91F256DC-23F5-4C3B-8CA2-CEDF75F75CC8}"/>
              </a:ext>
            </a:extLst>
          </p:cNvPr>
          <p:cNvSpPr/>
          <p:nvPr/>
        </p:nvSpPr>
        <p:spPr>
          <a:xfrm>
            <a:off x="6917330" y="1847951"/>
            <a:ext cx="217170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7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"Молодцы, ребята!"</a:t>
            </a:r>
            <a:endParaRPr lang="en-US" sz="1700" dirty="0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4C49BC38-4B04-4B01-87E7-972DD5C33F35}"/>
              </a:ext>
            </a:extLst>
          </p:cNvPr>
          <p:cNvSpPr/>
          <p:nvPr/>
        </p:nvSpPr>
        <p:spPr>
          <a:xfrm>
            <a:off x="4347879" y="2215744"/>
            <a:ext cx="7665720" cy="231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 отлично справились с изучением звука Ч! Теперь вы настоящие мастера произношения!</a:t>
            </a:r>
            <a:endParaRPr lang="en-US" sz="11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5151FF-89D6-44DA-96BD-13F9B1BE0A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545" y="1905579"/>
            <a:ext cx="5285139" cy="528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870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257</Words>
  <Application>Microsoft Office PowerPoint</Application>
  <PresentationFormat>Широкоэкранный</PresentationFormat>
  <Paragraphs>69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IBM Plex Sans</vt:lpstr>
      <vt:lpstr>Outfit Light</vt:lpstr>
      <vt:lpstr>Outfit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17</cp:revision>
  <dcterms:created xsi:type="dcterms:W3CDTF">2025-09-20T09:43:47Z</dcterms:created>
  <dcterms:modified xsi:type="dcterms:W3CDTF">2025-09-20T19:07:12Z</dcterms:modified>
</cp:coreProperties>
</file>